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35" r:id="rId2"/>
    <p:sldMasterId id="2147483723" r:id="rId3"/>
    <p:sldMasterId id="2147483711" r:id="rId4"/>
    <p:sldMasterId id="2147483699" r:id="rId5"/>
    <p:sldMasterId id="2147483686" r:id="rId6"/>
    <p:sldMasterId id="2147483674" r:id="rId7"/>
    <p:sldMasterId id="2147483660" r:id="rId8"/>
  </p:sldMasterIdLst>
  <p:notesMasterIdLst>
    <p:notesMasterId r:id="rId77"/>
  </p:notesMasterIdLst>
  <p:handoutMasterIdLst>
    <p:handoutMasterId r:id="rId78"/>
  </p:handoutMasterIdLst>
  <p:sldIdLst>
    <p:sldId id="260" r:id="rId9"/>
    <p:sldId id="317" r:id="rId10"/>
    <p:sldId id="325" r:id="rId11"/>
    <p:sldId id="326" r:id="rId12"/>
    <p:sldId id="951" r:id="rId13"/>
    <p:sldId id="967" r:id="rId14"/>
    <p:sldId id="328" r:id="rId15"/>
    <p:sldId id="327" r:id="rId16"/>
    <p:sldId id="909" r:id="rId17"/>
    <p:sldId id="953" r:id="rId18"/>
    <p:sldId id="952" r:id="rId19"/>
    <p:sldId id="889" r:id="rId20"/>
    <p:sldId id="891" r:id="rId21"/>
    <p:sldId id="892" r:id="rId22"/>
    <p:sldId id="893" r:id="rId23"/>
    <p:sldId id="894" r:id="rId24"/>
    <p:sldId id="895" r:id="rId25"/>
    <p:sldId id="896" r:id="rId26"/>
    <p:sldId id="954" r:id="rId27"/>
    <p:sldId id="955" r:id="rId28"/>
    <p:sldId id="956" r:id="rId29"/>
    <p:sldId id="906" r:id="rId30"/>
    <p:sldId id="944" r:id="rId31"/>
    <p:sldId id="945" r:id="rId32"/>
    <p:sldId id="946" r:id="rId33"/>
    <p:sldId id="910" r:id="rId34"/>
    <p:sldId id="911" r:id="rId35"/>
    <p:sldId id="957" r:id="rId36"/>
    <p:sldId id="298" r:id="rId37"/>
    <p:sldId id="964" r:id="rId38"/>
    <p:sldId id="914" r:id="rId39"/>
    <p:sldId id="912" r:id="rId40"/>
    <p:sldId id="916" r:id="rId41"/>
    <p:sldId id="917" r:id="rId42"/>
    <p:sldId id="958" r:id="rId43"/>
    <p:sldId id="919" r:id="rId44"/>
    <p:sldId id="923" r:id="rId45"/>
    <p:sldId id="935" r:id="rId46"/>
    <p:sldId id="924" r:id="rId47"/>
    <p:sldId id="925" r:id="rId48"/>
    <p:sldId id="920" r:id="rId49"/>
    <p:sldId id="921" r:id="rId50"/>
    <p:sldId id="926" r:id="rId51"/>
    <p:sldId id="960" r:id="rId52"/>
    <p:sldId id="936" r:id="rId53"/>
    <p:sldId id="961" r:id="rId54"/>
    <p:sldId id="963" r:id="rId55"/>
    <p:sldId id="965" r:id="rId56"/>
    <p:sldId id="959" r:id="rId57"/>
    <p:sldId id="966" r:id="rId58"/>
    <p:sldId id="941" r:id="rId59"/>
    <p:sldId id="942" r:id="rId60"/>
    <p:sldId id="312" r:id="rId61"/>
    <p:sldId id="947" r:id="rId62"/>
    <p:sldId id="948" r:id="rId63"/>
    <p:sldId id="292" r:id="rId64"/>
    <p:sldId id="289" r:id="rId65"/>
    <p:sldId id="294" r:id="rId66"/>
    <p:sldId id="258" r:id="rId67"/>
    <p:sldId id="939" r:id="rId68"/>
    <p:sldId id="282" r:id="rId69"/>
    <p:sldId id="283" r:id="rId70"/>
    <p:sldId id="279" r:id="rId71"/>
    <p:sldId id="318" r:id="rId72"/>
    <p:sldId id="268" r:id="rId73"/>
    <p:sldId id="931" r:id="rId74"/>
    <p:sldId id="269" r:id="rId75"/>
    <p:sldId id="270"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1"/>
    <p:restoredTop sz="96324" autoAdjust="0"/>
  </p:normalViewPr>
  <p:slideViewPr>
    <p:cSldViewPr snapToGrid="0" snapToObjects="1">
      <p:cViewPr>
        <p:scale>
          <a:sx n="134" d="100"/>
          <a:sy n="134" d="100"/>
        </p:scale>
        <p:origin x="504"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6" d="100"/>
        <a:sy n="106" d="100"/>
      </p:scale>
      <p:origin x="0" y="5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9718B-D69A-2441-B0FC-C3B86F345AEE}" type="datetimeFigureOut">
              <a:rPr lang="en-US" smtClean="0"/>
              <a:t>7/11/20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960A91-B96A-1F49-96A1-621C409AC8D2}" type="slidenum">
              <a:rPr lang="en-US" smtClean="0"/>
              <a:t>‹#›</a:t>
            </a:fld>
            <a:endParaRPr lang="en-US"/>
          </a:p>
        </p:txBody>
      </p:sp>
    </p:spTree>
    <p:extLst>
      <p:ext uri="{BB962C8B-B14F-4D97-AF65-F5344CB8AC3E}">
        <p14:creationId xmlns:p14="http://schemas.microsoft.com/office/powerpoint/2010/main" val="5697427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8FFA7D-5E0E-7446-BFF3-9E39D6B9F817}" type="datetimeFigureOut">
              <a:rPr lang="en-US" smtClean="0"/>
              <a:t>7/11/20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B394F4-7101-D845-B614-E8912C7BE20B}" type="slidenum">
              <a:rPr lang="en-US" smtClean="0"/>
              <a:t>‹#›</a:t>
            </a:fld>
            <a:endParaRPr lang="en-US"/>
          </a:p>
        </p:txBody>
      </p:sp>
    </p:spTree>
    <p:extLst>
      <p:ext uri="{BB962C8B-B14F-4D97-AF65-F5344CB8AC3E}">
        <p14:creationId xmlns:p14="http://schemas.microsoft.com/office/powerpoint/2010/main" val="2453577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B394F4-7101-D845-B614-E8912C7BE20B}" type="slidenum">
              <a:rPr lang="en-US" smtClean="0"/>
              <a:t>37</a:t>
            </a:fld>
            <a:endParaRPr lang="en-US"/>
          </a:p>
        </p:txBody>
      </p:sp>
    </p:spTree>
    <p:extLst>
      <p:ext uri="{BB962C8B-B14F-4D97-AF65-F5344CB8AC3E}">
        <p14:creationId xmlns:p14="http://schemas.microsoft.com/office/powerpoint/2010/main" val="249530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sp>
        <p:nvSpPr>
          <p:cNvPr id="3" name="Footer Placeholder 2"/>
          <p:cNvSpPr>
            <a:spLocks noGrp="1"/>
          </p:cNvSpPr>
          <p:nvPr>
            <p:ph type="ftr" sz="quarter" idx="11"/>
          </p:nvPr>
        </p:nvSpPr>
        <p:spPr/>
        <p:txBody>
          <a:bodyPr/>
          <a:lstStyle/>
          <a:p>
            <a:r>
              <a:rPr lang="en-US"/>
              <a:t>Efield/Pitch</a:t>
            </a:r>
            <a:endParaRPr lang="en-US" dirty="0"/>
          </a:p>
        </p:txBody>
      </p:sp>
      <p:sp>
        <p:nvSpPr>
          <p:cNvPr id="4" name="Slide Number Placeholder 3"/>
          <p:cNvSpPr>
            <a:spLocks noGrp="1"/>
          </p:cNvSpPr>
          <p:nvPr>
            <p:ph type="sldNum" sz="quarter" idx="12"/>
          </p:nvPr>
        </p:nvSpPr>
        <p:spPr/>
        <p:txBody>
          <a:bodyPr/>
          <a:lstStyle/>
          <a:p>
            <a:r>
              <a:rPr lang="en-US" dirty="0"/>
              <a:t>                                </a:t>
            </a:r>
            <a:fld id="{34A2ECAA-55DE-A546-88ED-23926A155F66}" type="slidenum">
              <a:rPr lang="en-US" smtClean="0"/>
              <a:t>‹#›</a:t>
            </a:fld>
            <a:endParaRPr lang="en-US" dirty="0"/>
          </a:p>
        </p:txBody>
      </p:sp>
    </p:spTree>
    <p:extLst>
      <p:ext uri="{BB962C8B-B14F-4D97-AF65-F5344CB8AC3E}">
        <p14:creationId xmlns:p14="http://schemas.microsoft.com/office/powerpoint/2010/main" val="1904969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15 July 2020</a:t>
            </a:r>
          </a:p>
        </p:txBody>
      </p:sp>
      <p:sp>
        <p:nvSpPr>
          <p:cNvPr id="6" name="Footer Placeholder 5"/>
          <p:cNvSpPr>
            <a:spLocks noGrp="1"/>
          </p:cNvSpPr>
          <p:nvPr>
            <p:ph type="ftr" sz="quarter" idx="11"/>
          </p:nvPr>
        </p:nvSpPr>
        <p:spPr/>
        <p:txBody>
          <a:bodyPr/>
          <a:lstStyle/>
          <a:p>
            <a:r>
              <a:rPr lang="en-US"/>
              <a:t>Efield/Pitch</a:t>
            </a:r>
          </a:p>
        </p:txBody>
      </p:sp>
      <p:sp>
        <p:nvSpPr>
          <p:cNvPr id="7" name="Slide Number Placeholder 6"/>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323596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15 July 2020</a:t>
            </a:r>
          </a:p>
        </p:txBody>
      </p:sp>
      <p:sp>
        <p:nvSpPr>
          <p:cNvPr id="5" name="Footer Placeholder 4"/>
          <p:cNvSpPr>
            <a:spLocks noGrp="1"/>
          </p:cNvSpPr>
          <p:nvPr>
            <p:ph type="ftr" sz="quarter" idx="11"/>
          </p:nvPr>
        </p:nvSpPr>
        <p:spPr/>
        <p:txBody>
          <a:bodyPr/>
          <a:lstStyle/>
          <a:p>
            <a:r>
              <a:rPr lang="en-US"/>
              <a:t>Efield/Pitch</a:t>
            </a:r>
          </a:p>
        </p:txBody>
      </p:sp>
      <p:sp>
        <p:nvSpPr>
          <p:cNvPr id="6" name="Slide Number Placeholder 5"/>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108899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15 July 2020</a:t>
            </a:r>
          </a:p>
        </p:txBody>
      </p:sp>
      <p:sp>
        <p:nvSpPr>
          <p:cNvPr id="5" name="Footer Placeholder 4"/>
          <p:cNvSpPr>
            <a:spLocks noGrp="1"/>
          </p:cNvSpPr>
          <p:nvPr>
            <p:ph type="ftr" sz="quarter" idx="11"/>
          </p:nvPr>
        </p:nvSpPr>
        <p:spPr/>
        <p:txBody>
          <a:bodyPr/>
          <a:lstStyle/>
          <a:p>
            <a:r>
              <a:rPr lang="en-US"/>
              <a:t>Efield/Pitch</a:t>
            </a:r>
          </a:p>
        </p:txBody>
      </p:sp>
      <p:sp>
        <p:nvSpPr>
          <p:cNvPr id="6" name="Slide Number Placeholder 5"/>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186168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4CD7-56B9-C24D-999C-6714CC3266F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3A3C0-666F-DE44-8F3D-2E986D89F34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96F8FA-9ECC-1C45-9443-6C82D1B27B73}"/>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5" name="Footer Placeholder 4">
            <a:extLst>
              <a:ext uri="{FF2B5EF4-FFF2-40B4-BE49-F238E27FC236}">
                <a16:creationId xmlns:a16="http://schemas.microsoft.com/office/drawing/2014/main" id="{B1278972-B9DD-F84C-B72B-5A7A1148F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E0701-99F5-C443-A6FE-8623738989B1}"/>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2007781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71C7-986E-3F4E-849F-60FF189B5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23DE1-7137-8F48-BBB7-FCA4C20042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01357-79D7-0F45-93E1-2AC4D63765EC}"/>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5" name="Footer Placeholder 4">
            <a:extLst>
              <a:ext uri="{FF2B5EF4-FFF2-40B4-BE49-F238E27FC236}">
                <a16:creationId xmlns:a16="http://schemas.microsoft.com/office/drawing/2014/main" id="{FA746D6E-0466-494B-AA8E-5CDB969D4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40536-DDBB-3E4C-A0E8-08B0D8DC6356}"/>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2958688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1B862-7313-FE47-A986-2EA7867AC7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6DAE42-A889-6E40-93F9-6627DAB2939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B220A6-A3C5-1E48-80D0-D829B6B42639}"/>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5" name="Footer Placeholder 4">
            <a:extLst>
              <a:ext uri="{FF2B5EF4-FFF2-40B4-BE49-F238E27FC236}">
                <a16:creationId xmlns:a16="http://schemas.microsoft.com/office/drawing/2014/main" id="{783FF607-C2B3-814B-988E-480FCF709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7C09A-11D7-A644-9280-4B29126DD3DD}"/>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1169275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8ED6-DD1C-7346-A088-754895EE4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55F33-9A48-ED47-A4DD-6D37BF2A379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472506-8808-A747-B54D-A79A7DE33CF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3958E-3D19-B44B-966F-E0A1D1C703C0}"/>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6" name="Footer Placeholder 5">
            <a:extLst>
              <a:ext uri="{FF2B5EF4-FFF2-40B4-BE49-F238E27FC236}">
                <a16:creationId xmlns:a16="http://schemas.microsoft.com/office/drawing/2014/main" id="{AFB464FE-E744-0C43-B238-E37E6E31A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CB448-15B3-A345-BEF6-820976EC5931}"/>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906070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3385-1167-9242-9177-9C3AD5ABC32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68D3F4-B426-F34D-9C10-603475D928B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DB417-8976-F545-B7D1-9803EEF2230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B2F3BA-2AEE-554A-9A2C-F5114BB0960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C1773-0F8B-F14D-BB82-2BE2EE9DE26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A3E348-D446-9F4D-AAC6-68572DD57BD8}"/>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8" name="Footer Placeholder 7">
            <a:extLst>
              <a:ext uri="{FF2B5EF4-FFF2-40B4-BE49-F238E27FC236}">
                <a16:creationId xmlns:a16="http://schemas.microsoft.com/office/drawing/2014/main" id="{B75AD8D5-DCB4-A340-9A3C-07188E457D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8DEA6D-C2F0-6942-A6E9-0548C00364DA}"/>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159220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BE5F-5ECE-EF48-8209-B58B7FFAC4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2632AB-4370-A148-9E6A-718B864EB19D}"/>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4" name="Footer Placeholder 3">
            <a:extLst>
              <a:ext uri="{FF2B5EF4-FFF2-40B4-BE49-F238E27FC236}">
                <a16:creationId xmlns:a16="http://schemas.microsoft.com/office/drawing/2014/main" id="{C4B73C1C-1CF7-774A-8F52-287A53ADF5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26FC8-737D-FE4B-A6E2-1065B5738376}"/>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2869878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3BA0C4-A0BC-9F42-A2FC-FCBA528BDB87}"/>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3" name="Footer Placeholder 2">
            <a:extLst>
              <a:ext uri="{FF2B5EF4-FFF2-40B4-BE49-F238E27FC236}">
                <a16:creationId xmlns:a16="http://schemas.microsoft.com/office/drawing/2014/main" id="{E2E24152-ACE6-F04A-9DA6-1E3710E730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7FC25C-BAFA-5142-B541-1479CFC3C445}"/>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2403201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a:extLst>
              <a:ext uri="{FF2B5EF4-FFF2-40B4-BE49-F238E27FC236}">
                <a16:creationId xmlns:a16="http://schemas.microsoft.com/office/drawing/2014/main" id="{F3CF96AD-CD6C-A84B-8CA2-6A09173D4DB8}"/>
              </a:ext>
            </a:extLst>
          </p:cNvPr>
          <p:cNvSpPr>
            <a:spLocks noGrp="1"/>
          </p:cNvSpPr>
          <p:nvPr>
            <p:ph type="dt" sz="half" idx="10"/>
          </p:nvPr>
        </p:nvSpPr>
        <p:spPr/>
        <p:txBody>
          <a:bodyPr/>
          <a:lstStyle/>
          <a:p>
            <a:r>
              <a:rPr lang="en-US"/>
              <a:t>15 July 2020</a:t>
            </a:r>
          </a:p>
        </p:txBody>
      </p:sp>
      <p:sp>
        <p:nvSpPr>
          <p:cNvPr id="8" name="Footer Placeholder 7">
            <a:extLst>
              <a:ext uri="{FF2B5EF4-FFF2-40B4-BE49-F238E27FC236}">
                <a16:creationId xmlns:a16="http://schemas.microsoft.com/office/drawing/2014/main" id="{A8A4A2C6-3E61-5F4C-87B6-027F1CD6904E}"/>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F749FFB7-BAE3-5445-841E-D44177858532}"/>
              </a:ext>
            </a:extLst>
          </p:cNvPr>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1039844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0D4-9D86-7F49-99CA-481458D9F30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801899-BB70-FE41-9DB5-419553FF6C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8F467D-BBB4-C649-AA47-FF05B3106BA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6540C-71A0-3E44-95DA-AF8B9E6611CE}"/>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6" name="Footer Placeholder 5">
            <a:extLst>
              <a:ext uri="{FF2B5EF4-FFF2-40B4-BE49-F238E27FC236}">
                <a16:creationId xmlns:a16="http://schemas.microsoft.com/office/drawing/2014/main" id="{09882BE1-C2C6-8348-9F98-717A2A69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DC6A46-3491-F14F-B09D-F0BF01BE39D6}"/>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1947038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32FF-5BB3-0843-8DEA-C8EF52500C2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9FFA3-47E7-9A42-A01F-CC5D9893B08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0EE113-A563-4949-8D28-29DB38680AD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36D94-CA1B-C54F-A4F1-00997D0D7AA7}"/>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6" name="Footer Placeholder 5">
            <a:extLst>
              <a:ext uri="{FF2B5EF4-FFF2-40B4-BE49-F238E27FC236}">
                <a16:creationId xmlns:a16="http://schemas.microsoft.com/office/drawing/2014/main" id="{A3915E9E-28AB-F448-B4D6-24ACB0490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17EE2-A80F-0644-A319-7A798F40697D}"/>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961165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06D1-6945-974F-BDD3-AB4D45F648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F4CBA7-254A-E049-9739-6FE4CE9301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FB9D2-C630-2F48-B9E5-A2CCB11BF7FD}"/>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5" name="Footer Placeholder 4">
            <a:extLst>
              <a:ext uri="{FF2B5EF4-FFF2-40B4-BE49-F238E27FC236}">
                <a16:creationId xmlns:a16="http://schemas.microsoft.com/office/drawing/2014/main" id="{987061E2-B7AC-5040-969D-D90A484A8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151B6-628C-FA47-9C17-EE614CC7CAD0}"/>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1609160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CD0DD9-C4E8-A24A-9340-54FD0BE3CBF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9E8E25-733D-1747-825A-9A3D0483613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51137-5D3D-9341-85CB-BD69BAC1009C}"/>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5" name="Footer Placeholder 4">
            <a:extLst>
              <a:ext uri="{FF2B5EF4-FFF2-40B4-BE49-F238E27FC236}">
                <a16:creationId xmlns:a16="http://schemas.microsoft.com/office/drawing/2014/main" id="{750BB551-2DAB-6742-8C78-160E9FBFC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8592C-1641-F447-B1A9-BD5D5098C59A}"/>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4147300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B0B8F-3A9C-4C44-A902-5683ECEAF0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B86C9-1BB8-F742-BFF1-155D60D81362}"/>
              </a:ext>
            </a:extLst>
          </p:cNvPr>
          <p:cNvSpPr>
            <a:spLocks noGrp="1"/>
          </p:cNvSpPr>
          <p:nvPr>
            <p:ph type="dt" sz="half" idx="10"/>
          </p:nvPr>
        </p:nvSpPr>
        <p:spPr/>
        <p:txBody>
          <a:bodyPr/>
          <a:lstStyle/>
          <a:p>
            <a:fld id="{BEC6C087-3514-8440-9C16-3B8CB371F1C7}" type="datetimeFigureOut">
              <a:rPr lang="en-US" smtClean="0"/>
              <a:t>7/14/20</a:t>
            </a:fld>
            <a:endParaRPr lang="en-US"/>
          </a:p>
        </p:txBody>
      </p:sp>
      <p:sp>
        <p:nvSpPr>
          <p:cNvPr id="4" name="Footer Placeholder 3">
            <a:extLst>
              <a:ext uri="{FF2B5EF4-FFF2-40B4-BE49-F238E27FC236}">
                <a16:creationId xmlns:a16="http://schemas.microsoft.com/office/drawing/2014/main" id="{CDDE0DB4-A00F-1D4A-9597-B88F3F7FEF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AA54C-F30E-9741-8BDF-46F118898050}"/>
              </a:ext>
            </a:extLst>
          </p:cNvPr>
          <p:cNvSpPr>
            <a:spLocks noGrp="1"/>
          </p:cNvSpPr>
          <p:nvPr>
            <p:ph type="sldNum" sz="quarter" idx="12"/>
          </p:nvPr>
        </p:nvSpPr>
        <p:spPr/>
        <p:txBody>
          <a:bodyPr/>
          <a:lstStyle/>
          <a:p>
            <a:fld id="{26B71932-3FF4-3141-A3E7-19A5B0417E15}" type="slidenum">
              <a:rPr lang="en-US" smtClean="0"/>
              <a:t>‹#›</a:t>
            </a:fld>
            <a:endParaRPr lang="en-US"/>
          </a:p>
        </p:txBody>
      </p:sp>
    </p:spTree>
    <p:extLst>
      <p:ext uri="{BB962C8B-B14F-4D97-AF65-F5344CB8AC3E}">
        <p14:creationId xmlns:p14="http://schemas.microsoft.com/office/powerpoint/2010/main" val="2285313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743B-E01E-F341-9E6D-ED0ECB0168F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922661-3D3D-7148-80A0-F60515FDD3D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52F3EE-D80C-2A49-A3A5-92CAC4EDE49D}"/>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5" name="Footer Placeholder 4">
            <a:extLst>
              <a:ext uri="{FF2B5EF4-FFF2-40B4-BE49-F238E27FC236}">
                <a16:creationId xmlns:a16="http://schemas.microsoft.com/office/drawing/2014/main" id="{F72F72E3-25B3-DB47-B717-542C25298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0E787-F811-5546-9D23-68A411279958}"/>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1547696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A795-1DB7-8A4F-96E8-D7A9968E3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A24EB1-9979-8342-AF67-A00771F414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1507A-8DCF-F348-B21C-5564A0BB2005}"/>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5" name="Footer Placeholder 4">
            <a:extLst>
              <a:ext uri="{FF2B5EF4-FFF2-40B4-BE49-F238E27FC236}">
                <a16:creationId xmlns:a16="http://schemas.microsoft.com/office/drawing/2014/main" id="{5E158288-52C8-9F4E-AC8E-788BA08CB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DA477-4838-AF45-9D00-EC9361746A44}"/>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404893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67B-05C9-E34D-8369-AA2F25934BA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2E41A0-C7B6-2B44-A9FC-D88B432150B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A7F0F0-D14E-3540-80D4-32B7314AAA8F}"/>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5" name="Footer Placeholder 4">
            <a:extLst>
              <a:ext uri="{FF2B5EF4-FFF2-40B4-BE49-F238E27FC236}">
                <a16:creationId xmlns:a16="http://schemas.microsoft.com/office/drawing/2014/main" id="{302A09BE-45EB-BD4E-A3F7-DDA74412A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97E44-54F7-DB4E-A4A7-C83BD83124D5}"/>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4046217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03FC-A64D-4C48-A0BA-7E0A3575C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E8B94-9ECD-D244-BF99-404ECB34DEA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4949F-3D5F-A648-BEB6-84D12DC3971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1273AD-ED6F-014B-8882-16AFB483B144}"/>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6" name="Footer Placeholder 5">
            <a:extLst>
              <a:ext uri="{FF2B5EF4-FFF2-40B4-BE49-F238E27FC236}">
                <a16:creationId xmlns:a16="http://schemas.microsoft.com/office/drawing/2014/main" id="{AECB2D36-1CC0-9F46-99E3-6AF143A3A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9BD77-0B75-3941-8C04-5E272A563582}"/>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3082099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F366-3ADD-564B-ABC5-1262F93D81B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1B916-3319-6A47-95E6-982AC4832C5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063F4A-B8F8-B04F-A6CF-58193F4D05D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22C04D-8574-E74D-A153-F6AC7CD93DF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B0E654-FE97-A047-86DF-CACB11D3243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104399-2018-1D49-96E1-5352AA46BA44}"/>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8" name="Footer Placeholder 7">
            <a:extLst>
              <a:ext uri="{FF2B5EF4-FFF2-40B4-BE49-F238E27FC236}">
                <a16:creationId xmlns:a16="http://schemas.microsoft.com/office/drawing/2014/main" id="{986DA8AA-6A8D-FB44-B9B5-F0B2434D84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7A0557-C3EB-1146-AAD4-C6FF6690EE53}"/>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188481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15 July 2020</a:t>
            </a:r>
          </a:p>
        </p:txBody>
      </p:sp>
      <p:sp>
        <p:nvSpPr>
          <p:cNvPr id="5" name="Footer Placeholder 4"/>
          <p:cNvSpPr>
            <a:spLocks noGrp="1"/>
          </p:cNvSpPr>
          <p:nvPr>
            <p:ph type="ftr" sz="quarter" idx="11"/>
          </p:nvPr>
        </p:nvSpPr>
        <p:spPr/>
        <p:txBody>
          <a:bodyPr/>
          <a:lstStyle/>
          <a:p>
            <a:r>
              <a:rPr lang="en-US"/>
              <a:t>Efield/Pitch</a:t>
            </a:r>
            <a:endParaRPr lang="en-US" dirty="0"/>
          </a:p>
        </p:txBody>
      </p:sp>
      <p:sp>
        <p:nvSpPr>
          <p:cNvPr id="6" name="Slide Number Placeholder 5"/>
          <p:cNvSpPr>
            <a:spLocks noGrp="1"/>
          </p:cNvSpPr>
          <p:nvPr>
            <p:ph type="sldNum" sz="quarter" idx="12"/>
          </p:nvPr>
        </p:nvSpPr>
        <p:spPr/>
        <p:txBody>
          <a:bodyPr/>
          <a:lstStyle/>
          <a:p>
            <a:r>
              <a:rPr lang="en-US" dirty="0"/>
              <a:t>                          </a:t>
            </a:r>
            <a:fld id="{34A2ECAA-55DE-A546-88ED-23926A155F66}" type="slidenum">
              <a:rPr lang="en-US" smtClean="0"/>
              <a:t>‹#›</a:t>
            </a:fld>
            <a:endParaRPr lang="en-US" dirty="0"/>
          </a:p>
        </p:txBody>
      </p:sp>
    </p:spTree>
    <p:extLst>
      <p:ext uri="{BB962C8B-B14F-4D97-AF65-F5344CB8AC3E}">
        <p14:creationId xmlns:p14="http://schemas.microsoft.com/office/powerpoint/2010/main" val="171361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285B-3BCB-C64C-820D-AABFBD308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6FFAB-42AE-9545-83C9-95D6278D9C5A}"/>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4" name="Footer Placeholder 3">
            <a:extLst>
              <a:ext uri="{FF2B5EF4-FFF2-40B4-BE49-F238E27FC236}">
                <a16:creationId xmlns:a16="http://schemas.microsoft.com/office/drawing/2014/main" id="{C7C92826-5CA0-1F4F-B5AF-577718FB9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9D54C-5805-6447-A8E9-5CFE11E75CB1}"/>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4123435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5D3A4-87BF-2C41-BFFF-9041CF4A8DBF}"/>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3" name="Footer Placeholder 2">
            <a:extLst>
              <a:ext uri="{FF2B5EF4-FFF2-40B4-BE49-F238E27FC236}">
                <a16:creationId xmlns:a16="http://schemas.microsoft.com/office/drawing/2014/main" id="{D8927115-A9FC-9544-9551-86FE0CC480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14B956-EC98-D349-AA47-5A7E2CA66EF1}"/>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2357012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DC8B-3B75-AC46-A26F-6CC37F83D0A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5BF733-1D98-1B4B-A818-4EDC101EB53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CD320E-E116-7B4D-B78F-4C8BC3223B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9AF45-E375-B44B-A510-32119FDE634D}"/>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6" name="Footer Placeholder 5">
            <a:extLst>
              <a:ext uri="{FF2B5EF4-FFF2-40B4-BE49-F238E27FC236}">
                <a16:creationId xmlns:a16="http://schemas.microsoft.com/office/drawing/2014/main" id="{9D2E49F5-CBE1-C745-9F33-DA9A61BAE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309A6-1F47-CA4D-951A-EFD49F8003C5}"/>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4130574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FCA-B7C1-794A-BC17-8DDA62EAF0C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723615-02CA-7546-ADD5-4FECCF225C8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5ACBB9-F7E4-3249-9549-C877CD67FF8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BFF8A-AE56-1D4A-90A7-B042B60666A6}"/>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6" name="Footer Placeholder 5">
            <a:extLst>
              <a:ext uri="{FF2B5EF4-FFF2-40B4-BE49-F238E27FC236}">
                <a16:creationId xmlns:a16="http://schemas.microsoft.com/office/drawing/2014/main" id="{B758B254-A5E3-9B4D-8BC8-7B78FA62B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309C98-104E-F943-81C0-FEFF6525D7A2}"/>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4282172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58CC3-72F2-6644-BBCB-9196BB8AFD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307F8-A6F5-D042-AB69-9DB462A83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C2256-6323-BD4C-8AE8-37CD868466B4}"/>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5" name="Footer Placeholder 4">
            <a:extLst>
              <a:ext uri="{FF2B5EF4-FFF2-40B4-BE49-F238E27FC236}">
                <a16:creationId xmlns:a16="http://schemas.microsoft.com/office/drawing/2014/main" id="{CFD629EA-1D13-F948-9A01-1286D7D4F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FB0A4-B0D2-824D-9219-67142567696F}"/>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1141654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A700-DEB2-9A40-BC0D-C6EAA162298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784BC-CD8F-B54D-AB67-68D9303E7B4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C8306-00BE-EF46-B20A-01AE46FF3D5D}"/>
              </a:ext>
            </a:extLst>
          </p:cNvPr>
          <p:cNvSpPr>
            <a:spLocks noGrp="1"/>
          </p:cNvSpPr>
          <p:nvPr>
            <p:ph type="dt" sz="half" idx="10"/>
          </p:nvPr>
        </p:nvSpPr>
        <p:spPr/>
        <p:txBody>
          <a:bodyPr/>
          <a:lstStyle/>
          <a:p>
            <a:fld id="{6AF55733-ECD5-0940-95C4-49D89846D4B6}" type="datetimeFigureOut">
              <a:rPr lang="en-US" smtClean="0"/>
              <a:t>7/14/20</a:t>
            </a:fld>
            <a:endParaRPr lang="en-US"/>
          </a:p>
        </p:txBody>
      </p:sp>
      <p:sp>
        <p:nvSpPr>
          <p:cNvPr id="5" name="Footer Placeholder 4">
            <a:extLst>
              <a:ext uri="{FF2B5EF4-FFF2-40B4-BE49-F238E27FC236}">
                <a16:creationId xmlns:a16="http://schemas.microsoft.com/office/drawing/2014/main" id="{86170709-319A-F044-B5AA-B84FFAFC1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779F8-4A7B-814E-A02C-5118C4225070}"/>
              </a:ext>
            </a:extLst>
          </p:cNvPr>
          <p:cNvSpPr>
            <a:spLocks noGrp="1"/>
          </p:cNvSpPr>
          <p:nvPr>
            <p:ph type="sldNum" sz="quarter" idx="12"/>
          </p:nvPr>
        </p:nvSpPr>
        <p:spPr/>
        <p:txBody>
          <a:bodyPr/>
          <a:lstStyle/>
          <a:p>
            <a:fld id="{DC0F3479-1957-FB49-9B9F-FD429C14E209}" type="slidenum">
              <a:rPr lang="en-US" smtClean="0"/>
              <a:t>‹#›</a:t>
            </a:fld>
            <a:endParaRPr lang="en-US"/>
          </a:p>
        </p:txBody>
      </p:sp>
    </p:spTree>
    <p:extLst>
      <p:ext uri="{BB962C8B-B14F-4D97-AF65-F5344CB8AC3E}">
        <p14:creationId xmlns:p14="http://schemas.microsoft.com/office/powerpoint/2010/main" val="1971284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55899-90EC-2C42-BF71-6C8A864862F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2946E-E8FE-6D4B-B01F-B95C5826AE8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843172-E225-904A-A8C7-B84CEA71F2F2}"/>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D7D9160F-6D29-4A4A-8FB9-6D6BF56EC879}"/>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C835B77F-B82A-8046-84EE-934D884F644F}"/>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3824882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D238-A796-8545-94F7-3949DD1F3A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75DC8C-99D0-9346-8B6A-D6ED924E19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3BF24-39E3-2545-AD51-CE5474678765}"/>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695D8E8E-DE5D-8749-A971-6BBC6219BCD6}"/>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37538BA8-AC69-2B47-BC08-4F5F9E4893AB}"/>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1815263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2057-58ED-B048-8AAC-962CD483747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CA557-24BC-6B41-89ED-B3E7ED26019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E5DA26-1A5A-3C4F-98AB-E8167BAAF30D}"/>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502B0F80-DEA2-DD48-A3BE-064F80171397}"/>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5E2E0F4B-AF65-E648-B668-52431FD4370F}"/>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3155782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AF61-427E-2544-AB79-E53F48789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E8F9A-F19C-FA4C-B73A-8893C7994E4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1CC350-CF44-1C47-B342-65DCBA438E9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3AE57-6CFD-3D40-A395-B561FE3BB3B9}"/>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E0ECBFB0-629D-2F45-BC96-90C48E6FE521}"/>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D7F766BC-FD23-7240-A141-7431ACBB70E9}"/>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26836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15 July 2020</a:t>
            </a:r>
          </a:p>
        </p:txBody>
      </p:sp>
      <p:sp>
        <p:nvSpPr>
          <p:cNvPr id="5" name="Footer Placeholder 4"/>
          <p:cNvSpPr>
            <a:spLocks noGrp="1"/>
          </p:cNvSpPr>
          <p:nvPr>
            <p:ph type="ftr" sz="quarter" idx="11"/>
          </p:nvPr>
        </p:nvSpPr>
        <p:spPr/>
        <p:txBody>
          <a:bodyPr/>
          <a:lstStyle/>
          <a:p>
            <a:r>
              <a:rPr lang="en-US"/>
              <a:t>Efield/Pitch</a:t>
            </a:r>
          </a:p>
        </p:txBody>
      </p:sp>
      <p:sp>
        <p:nvSpPr>
          <p:cNvPr id="6" name="Slide Number Placeholder 5"/>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1688896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F232-8DA5-4344-AE33-FFBCCB56536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AF056-8671-654D-A8CB-5FE0C5ED363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18181F-6686-6E48-868D-68D4326A79D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24D31-A0B1-9C42-B84A-1A95FA9094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C0CC27-5ABF-CD4C-9287-CBA1A6D2A1F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96509F-AC5B-B249-A2CF-B5B7CC145A48}"/>
              </a:ext>
            </a:extLst>
          </p:cNvPr>
          <p:cNvSpPr>
            <a:spLocks noGrp="1"/>
          </p:cNvSpPr>
          <p:nvPr>
            <p:ph type="dt" sz="half" idx="10"/>
          </p:nvPr>
        </p:nvSpPr>
        <p:spPr/>
        <p:txBody>
          <a:bodyPr/>
          <a:lstStyle/>
          <a:p>
            <a:r>
              <a:rPr lang="en-US"/>
              <a:t>15 July 2020</a:t>
            </a:r>
          </a:p>
        </p:txBody>
      </p:sp>
      <p:sp>
        <p:nvSpPr>
          <p:cNvPr id="8" name="Footer Placeholder 7">
            <a:extLst>
              <a:ext uri="{FF2B5EF4-FFF2-40B4-BE49-F238E27FC236}">
                <a16:creationId xmlns:a16="http://schemas.microsoft.com/office/drawing/2014/main" id="{FD10DCC1-EAFC-984B-B8EC-7394AB751514}"/>
              </a:ext>
            </a:extLst>
          </p:cNvPr>
          <p:cNvSpPr>
            <a:spLocks noGrp="1"/>
          </p:cNvSpPr>
          <p:nvPr>
            <p:ph type="ftr" sz="quarter" idx="11"/>
          </p:nvPr>
        </p:nvSpPr>
        <p:spPr/>
        <p:txBody>
          <a:bodyPr/>
          <a:lstStyle/>
          <a:p>
            <a:r>
              <a:rPr lang="en-US"/>
              <a:t>Efield/Pitch</a:t>
            </a:r>
          </a:p>
        </p:txBody>
      </p:sp>
      <p:sp>
        <p:nvSpPr>
          <p:cNvPr id="9" name="Slide Number Placeholder 8">
            <a:extLst>
              <a:ext uri="{FF2B5EF4-FFF2-40B4-BE49-F238E27FC236}">
                <a16:creationId xmlns:a16="http://schemas.microsoft.com/office/drawing/2014/main" id="{C90FFB8A-7BA3-304A-954A-6275508BD4E9}"/>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1005495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C2A05-61D3-2043-8A38-044B80C389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F88FD-4F3F-DA4F-8967-814C4614B51A}"/>
              </a:ext>
            </a:extLst>
          </p:cNvPr>
          <p:cNvSpPr>
            <a:spLocks noGrp="1"/>
          </p:cNvSpPr>
          <p:nvPr>
            <p:ph type="dt" sz="half" idx="10"/>
          </p:nvPr>
        </p:nvSpPr>
        <p:spPr/>
        <p:txBody>
          <a:bodyPr/>
          <a:lstStyle/>
          <a:p>
            <a:r>
              <a:rPr lang="en-US"/>
              <a:t>15 July 2020</a:t>
            </a:r>
          </a:p>
        </p:txBody>
      </p:sp>
      <p:sp>
        <p:nvSpPr>
          <p:cNvPr id="4" name="Footer Placeholder 3">
            <a:extLst>
              <a:ext uri="{FF2B5EF4-FFF2-40B4-BE49-F238E27FC236}">
                <a16:creationId xmlns:a16="http://schemas.microsoft.com/office/drawing/2014/main" id="{76B093A8-0F6B-E242-8F02-BF1F595F179C}"/>
              </a:ext>
            </a:extLst>
          </p:cNvPr>
          <p:cNvSpPr>
            <a:spLocks noGrp="1"/>
          </p:cNvSpPr>
          <p:nvPr>
            <p:ph type="ftr" sz="quarter" idx="11"/>
          </p:nvPr>
        </p:nvSpPr>
        <p:spPr/>
        <p:txBody>
          <a:bodyPr/>
          <a:lstStyle/>
          <a:p>
            <a:r>
              <a:rPr lang="en-US"/>
              <a:t>Efield/Pitch</a:t>
            </a:r>
          </a:p>
        </p:txBody>
      </p:sp>
      <p:sp>
        <p:nvSpPr>
          <p:cNvPr id="5" name="Slide Number Placeholder 4">
            <a:extLst>
              <a:ext uri="{FF2B5EF4-FFF2-40B4-BE49-F238E27FC236}">
                <a16:creationId xmlns:a16="http://schemas.microsoft.com/office/drawing/2014/main" id="{D487294E-5E33-934B-BA0E-FCD107F98A86}"/>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4217341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895DD-547B-D64D-939E-182530AC70CF}"/>
              </a:ext>
            </a:extLst>
          </p:cNvPr>
          <p:cNvSpPr>
            <a:spLocks noGrp="1"/>
          </p:cNvSpPr>
          <p:nvPr>
            <p:ph type="dt" sz="half" idx="10"/>
          </p:nvPr>
        </p:nvSpPr>
        <p:spPr/>
        <p:txBody>
          <a:bodyPr/>
          <a:lstStyle/>
          <a:p>
            <a:r>
              <a:rPr lang="en-US"/>
              <a:t>15 July 2020</a:t>
            </a:r>
          </a:p>
        </p:txBody>
      </p:sp>
      <p:sp>
        <p:nvSpPr>
          <p:cNvPr id="3" name="Footer Placeholder 2">
            <a:extLst>
              <a:ext uri="{FF2B5EF4-FFF2-40B4-BE49-F238E27FC236}">
                <a16:creationId xmlns:a16="http://schemas.microsoft.com/office/drawing/2014/main" id="{1A6B5A9D-AFFF-0349-80FF-3BC2676D990E}"/>
              </a:ext>
            </a:extLst>
          </p:cNvPr>
          <p:cNvSpPr>
            <a:spLocks noGrp="1"/>
          </p:cNvSpPr>
          <p:nvPr>
            <p:ph type="ftr" sz="quarter" idx="11"/>
          </p:nvPr>
        </p:nvSpPr>
        <p:spPr/>
        <p:txBody>
          <a:bodyPr/>
          <a:lstStyle/>
          <a:p>
            <a:r>
              <a:rPr lang="en-US"/>
              <a:t>Efield/Pitch</a:t>
            </a:r>
          </a:p>
        </p:txBody>
      </p:sp>
      <p:sp>
        <p:nvSpPr>
          <p:cNvPr id="4" name="Slide Number Placeholder 3">
            <a:extLst>
              <a:ext uri="{FF2B5EF4-FFF2-40B4-BE49-F238E27FC236}">
                <a16:creationId xmlns:a16="http://schemas.microsoft.com/office/drawing/2014/main" id="{7791D481-C271-664E-BBED-25A3AACCAD3D}"/>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1477152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4D37-A96B-1645-85BA-096F4180BB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1ABF-F4A3-9548-B283-577D8804417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6758-4141-CF4C-AF92-25F44134DFE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9F660-B974-8E44-91DF-215A8E1FE030}"/>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E072B81C-71D6-AE4D-9365-980AC9C72021}"/>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721C5960-CC00-534F-A645-D852077D9076}"/>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2786701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BC8E-C824-0548-9ABC-037B66A2CF2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B47D9B-3DB0-5F45-8F51-6E76845BB49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67B045-F7F4-E24B-B5F8-31ADC07A80A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7D680-5DF1-2846-95B1-047BA254CE91}"/>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35D49C9F-69CD-B240-9BA3-514EB7A83D35}"/>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6FD9647C-A1A5-E643-8754-4D324931E83A}"/>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3703319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A6DF-BC21-0148-9AE1-AEF9BA9976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A642AB-11A3-FC47-923D-7FCF8DF013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C0766-120F-5642-BB52-E6E0DF66DD3C}"/>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2771D301-78BC-0C48-9E6B-177C62DEBFE7}"/>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907390C2-73B9-394D-9F9F-14974737865B}"/>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1675436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7E6B4-34AE-2C45-AEA0-2344C84AE81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8E8970-146D-B943-B9C3-5EF52758D41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95911-8E59-2641-984E-A883950E05F9}"/>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99A5E73B-BFE7-0A47-AF68-B35FF437C3B7}"/>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E962CD7C-4585-294B-B261-164B2CA0D6A8}"/>
              </a:ext>
            </a:extLst>
          </p:cNvPr>
          <p:cNvSpPr>
            <a:spLocks noGrp="1"/>
          </p:cNvSpPr>
          <p:nvPr>
            <p:ph type="sldNum" sz="quarter" idx="12"/>
          </p:nvPr>
        </p:nvSpPr>
        <p:spPr/>
        <p:txBody>
          <a:bodyPr/>
          <a:lstStyle/>
          <a:p>
            <a:fld id="{E36B7E7A-3664-1847-9656-376168ABCB6F}" type="slidenum">
              <a:rPr lang="en-US" smtClean="0"/>
              <a:t>‹#›</a:t>
            </a:fld>
            <a:endParaRPr lang="en-US"/>
          </a:p>
        </p:txBody>
      </p:sp>
    </p:spTree>
    <p:extLst>
      <p:ext uri="{BB962C8B-B14F-4D97-AF65-F5344CB8AC3E}">
        <p14:creationId xmlns:p14="http://schemas.microsoft.com/office/powerpoint/2010/main" val="1265894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DCBD5-8168-9841-B4D3-4A02208860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E423FF-A073-814D-8209-80ED76FA29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1CF3C8-F916-1444-B736-4945191A716B}"/>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B0FCC38A-13D3-584E-9AF9-2471682AA4B4}"/>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F05B68BA-2C7F-2C4B-9FBC-6BC15ADA97F5}"/>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3959101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2378-6874-9341-A09F-3F113BE3D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6EC1E-613E-0944-8C65-668FD2CF6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BCE24-A744-A94F-AE39-E0FBBD946C3D}"/>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37AB6AC4-ADEB-9344-B2C8-943EAEE1A86F}"/>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7155B37B-CA91-3D4C-B5FF-CFDB00A0CC50}"/>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3888149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098A-0026-1844-96BE-8E9EDE57AF4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41F45-4606-F044-9045-178EA53899B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B95924-8995-4A41-BFFA-7D1BFD808628}"/>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FBA86480-2682-8143-A288-2BF870579D6A}"/>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E63463BA-E2EA-8945-865B-09EA886664FF}"/>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327280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15 July 2020</a:t>
            </a:r>
          </a:p>
        </p:txBody>
      </p:sp>
      <p:sp>
        <p:nvSpPr>
          <p:cNvPr id="6" name="Footer Placeholder 5"/>
          <p:cNvSpPr>
            <a:spLocks noGrp="1"/>
          </p:cNvSpPr>
          <p:nvPr>
            <p:ph type="ftr" sz="quarter" idx="11"/>
          </p:nvPr>
        </p:nvSpPr>
        <p:spPr/>
        <p:txBody>
          <a:bodyPr/>
          <a:lstStyle/>
          <a:p>
            <a:r>
              <a:rPr lang="en-US"/>
              <a:t>Efield/Pitch</a:t>
            </a:r>
          </a:p>
        </p:txBody>
      </p:sp>
      <p:sp>
        <p:nvSpPr>
          <p:cNvPr id="7" name="Slide Number Placeholder 6"/>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3425750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6FBC-B7F1-664A-9F7E-116D94248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ADED8-8830-7B45-ADE0-7E1DE83C208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CB7217-47BD-DF4F-8FCA-24869E2F80D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3869D9-D517-D046-9E64-4EC0808F719C}"/>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A263C67F-B36E-2143-95D9-3081F86EBF5A}"/>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E1606C15-7148-5642-BA3F-9041B889EB54}"/>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2711221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409D-02C2-2E49-AF90-7FA069602CE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8869F3-B43E-C94E-A957-A85891D1B3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EED26-0A56-CF47-9E85-8EBE64B440B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47CB7A-E8E6-AD49-BEF7-FDFC93B99B4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9DBC6-E6D0-9B4B-A622-6A609CDF455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305E6D-08DB-4D48-9FED-B10F25665450}"/>
              </a:ext>
            </a:extLst>
          </p:cNvPr>
          <p:cNvSpPr>
            <a:spLocks noGrp="1"/>
          </p:cNvSpPr>
          <p:nvPr>
            <p:ph type="dt" sz="half" idx="10"/>
          </p:nvPr>
        </p:nvSpPr>
        <p:spPr/>
        <p:txBody>
          <a:bodyPr/>
          <a:lstStyle/>
          <a:p>
            <a:r>
              <a:rPr lang="en-US"/>
              <a:t>15 July 2020</a:t>
            </a:r>
          </a:p>
        </p:txBody>
      </p:sp>
      <p:sp>
        <p:nvSpPr>
          <p:cNvPr id="8" name="Footer Placeholder 7">
            <a:extLst>
              <a:ext uri="{FF2B5EF4-FFF2-40B4-BE49-F238E27FC236}">
                <a16:creationId xmlns:a16="http://schemas.microsoft.com/office/drawing/2014/main" id="{5A873E3F-6803-1140-980F-F6EF5AF7829F}"/>
              </a:ext>
            </a:extLst>
          </p:cNvPr>
          <p:cNvSpPr>
            <a:spLocks noGrp="1"/>
          </p:cNvSpPr>
          <p:nvPr>
            <p:ph type="ftr" sz="quarter" idx="11"/>
          </p:nvPr>
        </p:nvSpPr>
        <p:spPr/>
        <p:txBody>
          <a:bodyPr/>
          <a:lstStyle/>
          <a:p>
            <a:r>
              <a:rPr lang="en-US"/>
              <a:t>Efield/Pitch</a:t>
            </a:r>
          </a:p>
        </p:txBody>
      </p:sp>
      <p:sp>
        <p:nvSpPr>
          <p:cNvPr id="9" name="Slide Number Placeholder 8">
            <a:extLst>
              <a:ext uri="{FF2B5EF4-FFF2-40B4-BE49-F238E27FC236}">
                <a16:creationId xmlns:a16="http://schemas.microsoft.com/office/drawing/2014/main" id="{A6335951-CE4B-6243-A4C6-5044AEF09AEB}"/>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1017770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CA94-F007-9A4A-AAE8-9CB6181A2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2C4014-EF69-E842-B9BA-A47F4332D5C8}"/>
              </a:ext>
            </a:extLst>
          </p:cNvPr>
          <p:cNvSpPr>
            <a:spLocks noGrp="1"/>
          </p:cNvSpPr>
          <p:nvPr>
            <p:ph type="dt" sz="half" idx="10"/>
          </p:nvPr>
        </p:nvSpPr>
        <p:spPr/>
        <p:txBody>
          <a:bodyPr/>
          <a:lstStyle/>
          <a:p>
            <a:r>
              <a:rPr lang="en-US"/>
              <a:t>15 July 2020</a:t>
            </a:r>
          </a:p>
        </p:txBody>
      </p:sp>
      <p:sp>
        <p:nvSpPr>
          <p:cNvPr id="4" name="Footer Placeholder 3">
            <a:extLst>
              <a:ext uri="{FF2B5EF4-FFF2-40B4-BE49-F238E27FC236}">
                <a16:creationId xmlns:a16="http://schemas.microsoft.com/office/drawing/2014/main" id="{719B60C5-F851-CE44-9767-F9F6B909FB4D}"/>
              </a:ext>
            </a:extLst>
          </p:cNvPr>
          <p:cNvSpPr>
            <a:spLocks noGrp="1"/>
          </p:cNvSpPr>
          <p:nvPr>
            <p:ph type="ftr" sz="quarter" idx="11"/>
          </p:nvPr>
        </p:nvSpPr>
        <p:spPr/>
        <p:txBody>
          <a:bodyPr/>
          <a:lstStyle/>
          <a:p>
            <a:r>
              <a:rPr lang="en-US"/>
              <a:t>Efield/Pitch</a:t>
            </a:r>
          </a:p>
        </p:txBody>
      </p:sp>
      <p:sp>
        <p:nvSpPr>
          <p:cNvPr id="5" name="Slide Number Placeholder 4">
            <a:extLst>
              <a:ext uri="{FF2B5EF4-FFF2-40B4-BE49-F238E27FC236}">
                <a16:creationId xmlns:a16="http://schemas.microsoft.com/office/drawing/2014/main" id="{A2D91313-0830-E442-8FD5-E1E6B5F2558A}"/>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1178224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7D1CC-1A28-9E4A-AB80-CC51A4C9A076}"/>
              </a:ext>
            </a:extLst>
          </p:cNvPr>
          <p:cNvSpPr>
            <a:spLocks noGrp="1"/>
          </p:cNvSpPr>
          <p:nvPr>
            <p:ph type="dt" sz="half" idx="10"/>
          </p:nvPr>
        </p:nvSpPr>
        <p:spPr/>
        <p:txBody>
          <a:bodyPr/>
          <a:lstStyle/>
          <a:p>
            <a:r>
              <a:rPr lang="en-US"/>
              <a:t>15 July 2020</a:t>
            </a:r>
          </a:p>
        </p:txBody>
      </p:sp>
      <p:sp>
        <p:nvSpPr>
          <p:cNvPr id="3" name="Footer Placeholder 2">
            <a:extLst>
              <a:ext uri="{FF2B5EF4-FFF2-40B4-BE49-F238E27FC236}">
                <a16:creationId xmlns:a16="http://schemas.microsoft.com/office/drawing/2014/main" id="{114C50C0-A46B-F24E-8009-4A9DE8C7E926}"/>
              </a:ext>
            </a:extLst>
          </p:cNvPr>
          <p:cNvSpPr>
            <a:spLocks noGrp="1"/>
          </p:cNvSpPr>
          <p:nvPr>
            <p:ph type="ftr" sz="quarter" idx="11"/>
          </p:nvPr>
        </p:nvSpPr>
        <p:spPr/>
        <p:txBody>
          <a:bodyPr/>
          <a:lstStyle/>
          <a:p>
            <a:r>
              <a:rPr lang="en-US"/>
              <a:t>Efield/Pitch</a:t>
            </a:r>
          </a:p>
        </p:txBody>
      </p:sp>
      <p:sp>
        <p:nvSpPr>
          <p:cNvPr id="4" name="Slide Number Placeholder 3">
            <a:extLst>
              <a:ext uri="{FF2B5EF4-FFF2-40B4-BE49-F238E27FC236}">
                <a16:creationId xmlns:a16="http://schemas.microsoft.com/office/drawing/2014/main" id="{3A20AF68-C91A-604D-9F90-09ED07854350}"/>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3012915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4504-58CE-7743-B441-70C6D472829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CADC-54D5-D843-9253-54FEF492684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9328B-5C5E-1B4C-82F9-893BD4D54FE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C1B360-87F3-CE42-B188-2336604EB60F}"/>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8C68632E-930B-A44E-84D2-433BB994FB03}"/>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0726C070-5B5A-4143-88D8-3D91E3FF398A}"/>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1032069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113DA-43C1-EB47-9EAB-0D96CBC9EF6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716A5F-E9C3-2C46-8DDC-2BD56249E90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41E2F8-843B-4C4A-96DC-41FE5E0171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E657D-A941-CF43-BC83-2F37085FF204}"/>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B42303AD-2AD2-904B-BE38-BDF398AA440B}"/>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C6761C46-7D51-4144-8D53-EC344695D6E8}"/>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194748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86F4-4282-6D41-A69F-A3D3423879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2AD636-3CF7-5046-97D0-C3729DAFF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B44D2-AEF7-BA47-BBA7-8B1EC1026B72}"/>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9BA3793D-9333-B24A-95A3-4624E335B530}"/>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B3057096-5506-6547-8256-FF159D7D5DAE}"/>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3565043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D0E09B-DDBF-1748-9FF4-02EDFFFC6D6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BFAE19-2444-1848-91D3-516959110B0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9E100-A7FD-0445-95EE-BCF48D118EFF}"/>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369B6CD7-F5C2-D041-BCD9-12C16FC4BB04}"/>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32D3AA00-14CD-514E-AA7F-DDAFE1622BA0}"/>
              </a:ext>
            </a:extLst>
          </p:cNvPr>
          <p:cNvSpPr>
            <a:spLocks noGrp="1"/>
          </p:cNvSpPr>
          <p:nvPr>
            <p:ph type="sldNum" sz="quarter" idx="12"/>
          </p:nvPr>
        </p:nvSpPr>
        <p:spPr/>
        <p:txBody>
          <a:bodyPr/>
          <a:lstStyle/>
          <a:p>
            <a:fld id="{601AAF15-84DA-4E40-9DEB-83608FCEDD64}" type="slidenum">
              <a:rPr lang="en-US" smtClean="0"/>
              <a:t>‹#›</a:t>
            </a:fld>
            <a:endParaRPr lang="en-US"/>
          </a:p>
        </p:txBody>
      </p:sp>
    </p:spTree>
    <p:extLst>
      <p:ext uri="{BB962C8B-B14F-4D97-AF65-F5344CB8AC3E}">
        <p14:creationId xmlns:p14="http://schemas.microsoft.com/office/powerpoint/2010/main" val="561606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02318-2122-4749-8C3C-E7A16A70593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DE8CA9-A953-1F40-97F6-27181C6CD8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8BD37-FD8D-3541-B5C2-DF95DAFEDA9B}"/>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B7CCFAF0-E8CD-0046-A152-0C2E867C9E5F}"/>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7ECD8FA9-0AE2-3D44-9BCD-34211428C14F}"/>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92290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A216-356C-C044-B476-B51EAEFD1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6AFF2-7782-6A4B-A867-FD5E070F3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2F1CE-7E4C-C742-A9B5-0CDE22224E8C}"/>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26CCAB40-48B3-7E4A-9C25-904934B376E4}"/>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E944B69B-8F4A-794C-A7E0-E1A23353BAFB}"/>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355975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15 July 2020</a:t>
            </a:r>
          </a:p>
        </p:txBody>
      </p:sp>
      <p:sp>
        <p:nvSpPr>
          <p:cNvPr id="8" name="Footer Placeholder 7"/>
          <p:cNvSpPr>
            <a:spLocks noGrp="1"/>
          </p:cNvSpPr>
          <p:nvPr>
            <p:ph type="ftr" sz="quarter" idx="11"/>
          </p:nvPr>
        </p:nvSpPr>
        <p:spPr/>
        <p:txBody>
          <a:bodyPr/>
          <a:lstStyle/>
          <a:p>
            <a:r>
              <a:rPr lang="en-US"/>
              <a:t>Efield/Pitch</a:t>
            </a:r>
          </a:p>
        </p:txBody>
      </p:sp>
      <p:sp>
        <p:nvSpPr>
          <p:cNvPr id="9" name="Slide Number Placeholder 8"/>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194626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0FE1-8009-A942-AB7D-D93B8C151DE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225AB-8D35-6B4C-A7D0-03B79868D2C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72373-0F32-A14D-8548-071E77EAB9B0}"/>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A3A22357-54EE-4044-9176-25B09D74DCE3}"/>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2D4E3064-D8E8-EA4A-A18E-8900C589914E}"/>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3047908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EBCF-304D-0541-9A52-DB2416166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13568-5F8D-5748-80FF-B38ED3E2799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EDA0C4-9B92-C142-917F-931787DB1B9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27F76-2B18-3A40-A3B4-177699FEC4D7}"/>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11777079-91FB-3B4C-BFE6-8DF11CCD2566}"/>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80F84CED-01B7-F440-AEB2-3A8388C1689F}"/>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3779036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BAEE-C855-9C4E-A631-F2ECD95F525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E997BD-A23D-2F41-BCED-F4EFD057889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6C0FD-F4CD-E34F-A7DC-BCE328A19BD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97C25E-EB72-6C44-9301-1BFFC0A86E5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A2BBD-31AC-D647-9B67-1822DFBE0B3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7FFA19-7088-3E43-A02E-2064BB5AEC78}"/>
              </a:ext>
            </a:extLst>
          </p:cNvPr>
          <p:cNvSpPr>
            <a:spLocks noGrp="1"/>
          </p:cNvSpPr>
          <p:nvPr>
            <p:ph type="dt" sz="half" idx="10"/>
          </p:nvPr>
        </p:nvSpPr>
        <p:spPr/>
        <p:txBody>
          <a:bodyPr/>
          <a:lstStyle/>
          <a:p>
            <a:r>
              <a:rPr lang="en-US"/>
              <a:t>15 July 2020</a:t>
            </a:r>
          </a:p>
        </p:txBody>
      </p:sp>
      <p:sp>
        <p:nvSpPr>
          <p:cNvPr id="8" name="Footer Placeholder 7">
            <a:extLst>
              <a:ext uri="{FF2B5EF4-FFF2-40B4-BE49-F238E27FC236}">
                <a16:creationId xmlns:a16="http://schemas.microsoft.com/office/drawing/2014/main" id="{DD0CF45D-5595-0B4F-B67C-20D3DE8FA6F7}"/>
              </a:ext>
            </a:extLst>
          </p:cNvPr>
          <p:cNvSpPr>
            <a:spLocks noGrp="1"/>
          </p:cNvSpPr>
          <p:nvPr>
            <p:ph type="ftr" sz="quarter" idx="11"/>
          </p:nvPr>
        </p:nvSpPr>
        <p:spPr/>
        <p:txBody>
          <a:bodyPr/>
          <a:lstStyle/>
          <a:p>
            <a:r>
              <a:rPr lang="en-US"/>
              <a:t>Efield/Pitch</a:t>
            </a:r>
          </a:p>
        </p:txBody>
      </p:sp>
      <p:sp>
        <p:nvSpPr>
          <p:cNvPr id="9" name="Slide Number Placeholder 8">
            <a:extLst>
              <a:ext uri="{FF2B5EF4-FFF2-40B4-BE49-F238E27FC236}">
                <a16:creationId xmlns:a16="http://schemas.microsoft.com/office/drawing/2014/main" id="{41D0678F-829B-CC48-9DA2-A525002580F4}"/>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2992108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EC18-E966-B847-B79B-AA9B80B30C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680FB2-3E10-9247-8D48-0D17208C15B4}"/>
              </a:ext>
            </a:extLst>
          </p:cNvPr>
          <p:cNvSpPr>
            <a:spLocks noGrp="1"/>
          </p:cNvSpPr>
          <p:nvPr>
            <p:ph type="dt" sz="half" idx="10"/>
          </p:nvPr>
        </p:nvSpPr>
        <p:spPr/>
        <p:txBody>
          <a:bodyPr/>
          <a:lstStyle/>
          <a:p>
            <a:r>
              <a:rPr lang="en-US"/>
              <a:t>15 July 2020</a:t>
            </a:r>
          </a:p>
        </p:txBody>
      </p:sp>
      <p:sp>
        <p:nvSpPr>
          <p:cNvPr id="4" name="Footer Placeholder 3">
            <a:extLst>
              <a:ext uri="{FF2B5EF4-FFF2-40B4-BE49-F238E27FC236}">
                <a16:creationId xmlns:a16="http://schemas.microsoft.com/office/drawing/2014/main" id="{7776334C-1B8A-824F-9077-91BA83386EAA}"/>
              </a:ext>
            </a:extLst>
          </p:cNvPr>
          <p:cNvSpPr>
            <a:spLocks noGrp="1"/>
          </p:cNvSpPr>
          <p:nvPr>
            <p:ph type="ftr" sz="quarter" idx="11"/>
          </p:nvPr>
        </p:nvSpPr>
        <p:spPr/>
        <p:txBody>
          <a:bodyPr/>
          <a:lstStyle/>
          <a:p>
            <a:r>
              <a:rPr lang="en-US"/>
              <a:t>Efield/Pitch</a:t>
            </a:r>
          </a:p>
        </p:txBody>
      </p:sp>
      <p:sp>
        <p:nvSpPr>
          <p:cNvPr id="5" name="Slide Number Placeholder 4">
            <a:extLst>
              <a:ext uri="{FF2B5EF4-FFF2-40B4-BE49-F238E27FC236}">
                <a16:creationId xmlns:a16="http://schemas.microsoft.com/office/drawing/2014/main" id="{D8044355-9DAF-9440-9CC8-647C90088C75}"/>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2146525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7C16EC-622C-1143-9890-FA1B8EE779E4}"/>
              </a:ext>
            </a:extLst>
          </p:cNvPr>
          <p:cNvSpPr>
            <a:spLocks noGrp="1"/>
          </p:cNvSpPr>
          <p:nvPr>
            <p:ph type="dt" sz="half" idx="10"/>
          </p:nvPr>
        </p:nvSpPr>
        <p:spPr/>
        <p:txBody>
          <a:bodyPr/>
          <a:lstStyle/>
          <a:p>
            <a:r>
              <a:rPr lang="en-US"/>
              <a:t>15 July 2020</a:t>
            </a:r>
          </a:p>
        </p:txBody>
      </p:sp>
      <p:sp>
        <p:nvSpPr>
          <p:cNvPr id="3" name="Footer Placeholder 2">
            <a:extLst>
              <a:ext uri="{FF2B5EF4-FFF2-40B4-BE49-F238E27FC236}">
                <a16:creationId xmlns:a16="http://schemas.microsoft.com/office/drawing/2014/main" id="{2D8613FB-4C72-7B4A-9165-488456FA97A7}"/>
              </a:ext>
            </a:extLst>
          </p:cNvPr>
          <p:cNvSpPr>
            <a:spLocks noGrp="1"/>
          </p:cNvSpPr>
          <p:nvPr>
            <p:ph type="ftr" sz="quarter" idx="11"/>
          </p:nvPr>
        </p:nvSpPr>
        <p:spPr/>
        <p:txBody>
          <a:bodyPr/>
          <a:lstStyle/>
          <a:p>
            <a:r>
              <a:rPr lang="en-US"/>
              <a:t>Efield/Pitch</a:t>
            </a:r>
          </a:p>
        </p:txBody>
      </p:sp>
      <p:sp>
        <p:nvSpPr>
          <p:cNvPr id="4" name="Slide Number Placeholder 3">
            <a:extLst>
              <a:ext uri="{FF2B5EF4-FFF2-40B4-BE49-F238E27FC236}">
                <a16:creationId xmlns:a16="http://schemas.microsoft.com/office/drawing/2014/main" id="{4946B652-AD22-AF4F-8866-B2D258C20D22}"/>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945485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57A54-9377-1442-AC47-2AD74AAA008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2B71F-F4C4-AB49-9308-5F7FA7BF1D8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C875ED-2B52-BF45-8AEE-A8D9C8C1704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ED0F5-6E15-244F-A725-0E0387252168}"/>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F71C03C2-71A2-5B4A-A897-A234CBAA73C5}"/>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6D53B723-B176-4442-8B09-9D61D96A9A49}"/>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3833763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D422-52D6-1B49-AFF5-41B8A7E3F99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EF260F-D9E6-8346-8F63-AD7DD6F2ED1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E56268-A74A-A145-A444-0BCEBFC7FC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AF1A9-5354-BA45-AF80-165CDE371566}"/>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F9272C55-80A7-F64B-A20D-6C2D48AED050}"/>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9C864972-A803-B14A-A1E5-1AEF774EF4BD}"/>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4147394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D7E9-DD9A-F349-964A-73CDCB7F56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6AA7BF-C9AE-E347-A559-08EA4080C0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78019-DD56-B742-ADD9-D958BBE41563}"/>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2F5D3326-108A-FA4C-9716-93DE6A1C2986}"/>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B0C9715E-D901-6943-A27E-3195506DD5FA}"/>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3739975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03BCC-48A9-F144-A7A9-3E29BDA7DB6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AC6682-84D3-C641-8FE1-6CFA5F51225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22662-8023-D040-A7CD-ECA96E9B4F0E}"/>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3E27C76E-8661-BB41-AD13-CF6B9A812ECD}"/>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4AF57B91-B6B3-5A40-9AB8-9FDD0A8778AA}"/>
              </a:ext>
            </a:extLst>
          </p:cNvPr>
          <p:cNvSpPr>
            <a:spLocks noGrp="1"/>
          </p:cNvSpPr>
          <p:nvPr>
            <p:ph type="sldNum" sz="quarter" idx="12"/>
          </p:nvPr>
        </p:nvSpPr>
        <p:spPr/>
        <p:txBody>
          <a:bodyPr/>
          <a:lstStyle/>
          <a:p>
            <a:fld id="{2EB0CFE9-3CFC-464C-AC88-6DEF5E66A724}" type="slidenum">
              <a:rPr lang="en-US" smtClean="0"/>
              <a:t>‹#›</a:t>
            </a:fld>
            <a:endParaRPr lang="en-US"/>
          </a:p>
        </p:txBody>
      </p:sp>
    </p:spTree>
    <p:extLst>
      <p:ext uri="{BB962C8B-B14F-4D97-AF65-F5344CB8AC3E}">
        <p14:creationId xmlns:p14="http://schemas.microsoft.com/office/powerpoint/2010/main" val="104278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2F1E-0DEC-7340-A8A9-48C853BA8CE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AE01A8-B04E-D243-A103-DFEE05E732E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59893A-1576-8149-A333-BDBEE1F84E26}"/>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3A4ACD0F-5BDC-8445-B60C-4FC0D70BA9C1}"/>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BE7C1A95-C43A-264B-A28F-92C27E7C3783}"/>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158806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15 July 2020</a:t>
            </a:r>
          </a:p>
        </p:txBody>
      </p:sp>
      <p:sp>
        <p:nvSpPr>
          <p:cNvPr id="4" name="Footer Placeholder 3"/>
          <p:cNvSpPr>
            <a:spLocks noGrp="1"/>
          </p:cNvSpPr>
          <p:nvPr>
            <p:ph type="ftr" sz="quarter" idx="11"/>
          </p:nvPr>
        </p:nvSpPr>
        <p:spPr/>
        <p:txBody>
          <a:bodyPr/>
          <a:lstStyle/>
          <a:p>
            <a:r>
              <a:rPr lang="en-US"/>
              <a:t>Efield/Pitch</a:t>
            </a:r>
          </a:p>
        </p:txBody>
      </p:sp>
      <p:sp>
        <p:nvSpPr>
          <p:cNvPr id="5" name="Slide Number Placeholder 4"/>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920926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F94D-40B0-BB49-9C88-6C5B2E5AF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76414C-A4EB-0043-95F2-977657A1E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4684C-C692-BF4D-95E5-516F3E1B498B}"/>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B0684413-C20F-2F40-8E5B-392A0F552DBC}"/>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6E78B5A2-7A61-6046-896F-B66F2222E72D}"/>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1907844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FE73-4F61-4F44-ADFF-52DC2A5CD9A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A15B2-1B50-7F42-8592-DE4B8A36E01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BF93B7-0E1D-7C4B-81B6-AABABB3E1D03}"/>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B3A685F0-92F1-B34A-A9A9-8796801AB549}"/>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2B30289B-3050-DF4A-8D75-2F417F0D2C59}"/>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921519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9FBF-0D36-1149-A7D3-2A2A994CA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12EF1-E271-9740-85D8-679746B9BE8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BC902B-F74C-1C45-8FF6-557C1C17C0A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8C558D-C609-9A49-8C80-3622C39D22D8}"/>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25CCD7F3-D65E-B849-B316-BAB6E67B0959}"/>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78A774CB-4064-0841-8AFD-7A8C8BC8F156}"/>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2114196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5F5F-043C-7D41-9831-E8034CC72B7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B31168-49BC-BB47-9A06-C4119B9F1D4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67CB56-7638-0746-8BA0-ECE87E87115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B6743E-ED20-2743-909B-E4A10E0EAD0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0AA1CF-41BB-274B-938C-320059E1A49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5304A-1DEC-5546-A589-9F04F680D622}"/>
              </a:ext>
            </a:extLst>
          </p:cNvPr>
          <p:cNvSpPr>
            <a:spLocks noGrp="1"/>
          </p:cNvSpPr>
          <p:nvPr>
            <p:ph type="dt" sz="half" idx="10"/>
          </p:nvPr>
        </p:nvSpPr>
        <p:spPr/>
        <p:txBody>
          <a:bodyPr/>
          <a:lstStyle/>
          <a:p>
            <a:r>
              <a:rPr lang="en-US"/>
              <a:t>15 July 2020</a:t>
            </a:r>
          </a:p>
        </p:txBody>
      </p:sp>
      <p:sp>
        <p:nvSpPr>
          <p:cNvPr id="8" name="Footer Placeholder 7">
            <a:extLst>
              <a:ext uri="{FF2B5EF4-FFF2-40B4-BE49-F238E27FC236}">
                <a16:creationId xmlns:a16="http://schemas.microsoft.com/office/drawing/2014/main" id="{18FC276D-8414-F54E-B4C5-2FB16BAA1FC4}"/>
              </a:ext>
            </a:extLst>
          </p:cNvPr>
          <p:cNvSpPr>
            <a:spLocks noGrp="1"/>
          </p:cNvSpPr>
          <p:nvPr>
            <p:ph type="ftr" sz="quarter" idx="11"/>
          </p:nvPr>
        </p:nvSpPr>
        <p:spPr/>
        <p:txBody>
          <a:bodyPr/>
          <a:lstStyle/>
          <a:p>
            <a:r>
              <a:rPr lang="en-US"/>
              <a:t>Efield/Pitch</a:t>
            </a:r>
          </a:p>
        </p:txBody>
      </p:sp>
      <p:sp>
        <p:nvSpPr>
          <p:cNvPr id="9" name="Slide Number Placeholder 8">
            <a:extLst>
              <a:ext uri="{FF2B5EF4-FFF2-40B4-BE49-F238E27FC236}">
                <a16:creationId xmlns:a16="http://schemas.microsoft.com/office/drawing/2014/main" id="{27C39BF5-B287-6042-924D-6D63A2E39361}"/>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3676303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F142-57F8-F645-8E6B-E11957467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35733-25AF-6D4C-B25E-B788AE93A260}"/>
              </a:ext>
            </a:extLst>
          </p:cNvPr>
          <p:cNvSpPr>
            <a:spLocks noGrp="1"/>
          </p:cNvSpPr>
          <p:nvPr>
            <p:ph type="dt" sz="half" idx="10"/>
          </p:nvPr>
        </p:nvSpPr>
        <p:spPr/>
        <p:txBody>
          <a:bodyPr/>
          <a:lstStyle/>
          <a:p>
            <a:r>
              <a:rPr lang="en-US"/>
              <a:t>15 July 2020</a:t>
            </a:r>
          </a:p>
        </p:txBody>
      </p:sp>
      <p:sp>
        <p:nvSpPr>
          <p:cNvPr id="4" name="Footer Placeholder 3">
            <a:extLst>
              <a:ext uri="{FF2B5EF4-FFF2-40B4-BE49-F238E27FC236}">
                <a16:creationId xmlns:a16="http://schemas.microsoft.com/office/drawing/2014/main" id="{6B4F51C4-2CAC-DC4F-B474-80218AFCDF76}"/>
              </a:ext>
            </a:extLst>
          </p:cNvPr>
          <p:cNvSpPr>
            <a:spLocks noGrp="1"/>
          </p:cNvSpPr>
          <p:nvPr>
            <p:ph type="ftr" sz="quarter" idx="11"/>
          </p:nvPr>
        </p:nvSpPr>
        <p:spPr/>
        <p:txBody>
          <a:bodyPr/>
          <a:lstStyle/>
          <a:p>
            <a:r>
              <a:rPr lang="en-US"/>
              <a:t>Efield/Pitch</a:t>
            </a:r>
          </a:p>
        </p:txBody>
      </p:sp>
      <p:sp>
        <p:nvSpPr>
          <p:cNvPr id="5" name="Slide Number Placeholder 4">
            <a:extLst>
              <a:ext uri="{FF2B5EF4-FFF2-40B4-BE49-F238E27FC236}">
                <a16:creationId xmlns:a16="http://schemas.microsoft.com/office/drawing/2014/main" id="{E779033C-9641-5F4C-834F-51F476C466CB}"/>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6616133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08E22-6A77-414A-A987-A426766950ED}"/>
              </a:ext>
            </a:extLst>
          </p:cNvPr>
          <p:cNvSpPr>
            <a:spLocks noGrp="1"/>
          </p:cNvSpPr>
          <p:nvPr>
            <p:ph type="dt" sz="half" idx="10"/>
          </p:nvPr>
        </p:nvSpPr>
        <p:spPr/>
        <p:txBody>
          <a:bodyPr/>
          <a:lstStyle/>
          <a:p>
            <a:r>
              <a:rPr lang="en-US"/>
              <a:t>15 July 2020</a:t>
            </a:r>
          </a:p>
        </p:txBody>
      </p:sp>
      <p:sp>
        <p:nvSpPr>
          <p:cNvPr id="3" name="Footer Placeholder 2">
            <a:extLst>
              <a:ext uri="{FF2B5EF4-FFF2-40B4-BE49-F238E27FC236}">
                <a16:creationId xmlns:a16="http://schemas.microsoft.com/office/drawing/2014/main" id="{D46DF259-216E-6D46-9F59-E232E6596B06}"/>
              </a:ext>
            </a:extLst>
          </p:cNvPr>
          <p:cNvSpPr>
            <a:spLocks noGrp="1"/>
          </p:cNvSpPr>
          <p:nvPr>
            <p:ph type="ftr" sz="quarter" idx="11"/>
          </p:nvPr>
        </p:nvSpPr>
        <p:spPr/>
        <p:txBody>
          <a:bodyPr/>
          <a:lstStyle/>
          <a:p>
            <a:r>
              <a:rPr lang="en-US"/>
              <a:t>Efield/Pitch</a:t>
            </a:r>
          </a:p>
        </p:txBody>
      </p:sp>
      <p:sp>
        <p:nvSpPr>
          <p:cNvPr id="4" name="Slide Number Placeholder 3">
            <a:extLst>
              <a:ext uri="{FF2B5EF4-FFF2-40B4-BE49-F238E27FC236}">
                <a16:creationId xmlns:a16="http://schemas.microsoft.com/office/drawing/2014/main" id="{CCE78D42-8D42-9C41-9B9F-899923CA80A2}"/>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1998906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A170-7EF8-9444-8543-48F6C65E1B9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826A11-FA42-EF44-90A8-1D946C55BAE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0B7AFB-262A-464D-9F7C-C6E9062430F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C9A42-9A2C-7047-8E23-C8E7CF72FC7E}"/>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B2461A8B-4DDE-5749-9B48-24AC7BFBD7D6}"/>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A7D98969-329E-E842-AAF3-530014BB93F3}"/>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24859663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EDAC-CDFE-DA4E-B97A-97507D85CA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468591-FBC4-CB45-8081-BE78E25327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B0F3CF-59F6-3C43-B87B-D986AC14C3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7589C-8319-164E-9C40-0AB33803E137}"/>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D989C02B-4882-5A42-B432-5ADD968A128B}"/>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559B9057-9391-DA43-8823-9DAA2A1D1D65}"/>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2826907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F0BD-D6ED-B54D-BB80-85D2D6161C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E701E1-E198-E64C-A833-3C394367A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3212-87EF-0346-8BF8-F6BAB300B9D6}"/>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DFEF7793-714B-A443-B42C-93790705007E}"/>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CBFDFA56-FE96-9447-B028-E845B3429771}"/>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18682071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2EC95-02AA-744A-8348-387526D593F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AE450-88BE-9B44-817A-F7BBDA32AF0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6EF00-03C7-D749-961B-E1DD56214132}"/>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DF4030DB-0B44-2B48-A840-238AD761EB96}"/>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3D453CD8-4F02-6B4F-A648-7E1D0631979B}"/>
              </a:ext>
            </a:extLst>
          </p:cNvPr>
          <p:cNvSpPr>
            <a:spLocks noGrp="1"/>
          </p:cNvSpPr>
          <p:nvPr>
            <p:ph type="sldNum" sz="quarter" idx="12"/>
          </p:nvPr>
        </p:nvSpPr>
        <p:spPr/>
        <p:txBody>
          <a:bodyPr/>
          <a:lstStyle/>
          <a:p>
            <a:fld id="{FEDB61A4-5652-C54E-B6E2-E2EBF0600BF6}" type="slidenum">
              <a:rPr lang="en-US" smtClean="0"/>
              <a:t>‹#›</a:t>
            </a:fld>
            <a:endParaRPr lang="en-US"/>
          </a:p>
        </p:txBody>
      </p:sp>
    </p:spTree>
    <p:extLst>
      <p:ext uri="{BB962C8B-B14F-4D97-AF65-F5344CB8AC3E}">
        <p14:creationId xmlns:p14="http://schemas.microsoft.com/office/powerpoint/2010/main" val="4148751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28933-06A7-4440-9793-54E757D0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E9436-DB4D-CD40-A950-B07FD938BEA5}"/>
              </a:ext>
            </a:extLst>
          </p:cNvPr>
          <p:cNvSpPr>
            <a:spLocks noGrp="1"/>
          </p:cNvSpPr>
          <p:nvPr>
            <p:ph type="dt" sz="half" idx="10"/>
          </p:nvPr>
        </p:nvSpPr>
        <p:spPr/>
        <p:txBody>
          <a:bodyPr/>
          <a:lstStyle/>
          <a:p>
            <a:r>
              <a:rPr lang="en-US"/>
              <a:t>15 July 2020</a:t>
            </a:r>
          </a:p>
        </p:txBody>
      </p:sp>
      <p:sp>
        <p:nvSpPr>
          <p:cNvPr id="4" name="Footer Placeholder 3">
            <a:extLst>
              <a:ext uri="{FF2B5EF4-FFF2-40B4-BE49-F238E27FC236}">
                <a16:creationId xmlns:a16="http://schemas.microsoft.com/office/drawing/2014/main" id="{29CB6632-9645-B148-B5E9-86EA8213BD94}"/>
              </a:ext>
            </a:extLst>
          </p:cNvPr>
          <p:cNvSpPr>
            <a:spLocks noGrp="1"/>
          </p:cNvSpPr>
          <p:nvPr>
            <p:ph type="ftr" sz="quarter" idx="11"/>
          </p:nvPr>
        </p:nvSpPr>
        <p:spPr/>
        <p:txBody>
          <a:bodyPr/>
          <a:lstStyle/>
          <a:p>
            <a:r>
              <a:rPr lang="en-US"/>
              <a:t>Efield/Pitch</a:t>
            </a:r>
            <a:endParaRPr lang="en-US" dirty="0"/>
          </a:p>
        </p:txBody>
      </p:sp>
      <p:sp>
        <p:nvSpPr>
          <p:cNvPr id="5" name="Slide Number Placeholder 4">
            <a:extLst>
              <a:ext uri="{FF2B5EF4-FFF2-40B4-BE49-F238E27FC236}">
                <a16:creationId xmlns:a16="http://schemas.microsoft.com/office/drawing/2014/main" id="{8853CFCF-176E-1B45-BC31-93C865F483E6}"/>
              </a:ext>
            </a:extLst>
          </p:cNvPr>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41735904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4D557-4653-CD44-A995-2608A2A977F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7EE2D0-BCC0-F64C-A39A-813E5191332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07FE4-4488-4742-AA24-413254353342}"/>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C5B08158-C4A5-4C40-8B0E-C1DE1DA5F923}"/>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71B03303-E711-E047-88C4-D70D47EC9938}"/>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34867789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7D57-61B0-7D4E-BFB0-DCCC505F2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58343-2E7F-624D-A3E5-D16613181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4FB8A-9A16-8C40-AC7E-1D815F5E3F40}"/>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D4F35A58-68E8-9D42-B16E-BF09A20A110B}"/>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53605887-BAA3-3548-93A2-ACF7A9E11148}"/>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343807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9F01-3EAE-A548-8F15-2D5F7567846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09A1FE-D70F-124B-8619-5A34CC64E87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F0F062-31C8-EC42-8F5F-9E2A2D0CD21D}"/>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AB6ED5A5-1746-754E-A65F-C29A9BE3A2C3}"/>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A46F13C7-2F5C-5F49-9516-91CDE4D36AAB}"/>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7205578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47A2-27BA-D34D-80F5-FF1590CA4F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52726-9D56-2E4E-9F42-705656254A04}"/>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3E94D3-F7DA-0D43-8E49-83380F53F7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AEF28B-CD77-834B-964B-96D626E90796}"/>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F21EC89A-DCA7-D245-89ED-3705763575E2}"/>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4865DFA1-A7F8-8747-BA67-5B4880B6FF73}"/>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34915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CA81-53D8-264E-B77C-7395F36B052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34C64A-C4A1-4649-A214-D27BF59A054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E77133-8E1E-9342-9CC2-4E598C7ACC9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FB0F13-A7CB-2944-A035-BCA0C5B6DB6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EDFA85-7308-9044-BE76-B25A50A7268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BA5D2E-7636-C24D-9FA0-440D88EF35F0}"/>
              </a:ext>
            </a:extLst>
          </p:cNvPr>
          <p:cNvSpPr>
            <a:spLocks noGrp="1"/>
          </p:cNvSpPr>
          <p:nvPr>
            <p:ph type="dt" sz="half" idx="10"/>
          </p:nvPr>
        </p:nvSpPr>
        <p:spPr/>
        <p:txBody>
          <a:bodyPr/>
          <a:lstStyle/>
          <a:p>
            <a:r>
              <a:rPr lang="en-US"/>
              <a:t>15 July 2020</a:t>
            </a:r>
          </a:p>
        </p:txBody>
      </p:sp>
      <p:sp>
        <p:nvSpPr>
          <p:cNvPr id="8" name="Footer Placeholder 7">
            <a:extLst>
              <a:ext uri="{FF2B5EF4-FFF2-40B4-BE49-F238E27FC236}">
                <a16:creationId xmlns:a16="http://schemas.microsoft.com/office/drawing/2014/main" id="{F1A456DD-F1AD-844B-B562-DADB313D1E8B}"/>
              </a:ext>
            </a:extLst>
          </p:cNvPr>
          <p:cNvSpPr>
            <a:spLocks noGrp="1"/>
          </p:cNvSpPr>
          <p:nvPr>
            <p:ph type="ftr" sz="quarter" idx="11"/>
          </p:nvPr>
        </p:nvSpPr>
        <p:spPr/>
        <p:txBody>
          <a:bodyPr/>
          <a:lstStyle/>
          <a:p>
            <a:r>
              <a:rPr lang="en-US"/>
              <a:t>Efield/Pitch</a:t>
            </a:r>
          </a:p>
        </p:txBody>
      </p:sp>
      <p:sp>
        <p:nvSpPr>
          <p:cNvPr id="9" name="Slide Number Placeholder 8">
            <a:extLst>
              <a:ext uri="{FF2B5EF4-FFF2-40B4-BE49-F238E27FC236}">
                <a16:creationId xmlns:a16="http://schemas.microsoft.com/office/drawing/2014/main" id="{41781AF1-FC9B-D248-88C1-A5992B5BFC0E}"/>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5350677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C2B8-0E67-B649-80D3-352F60ACD4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7912C-DCE7-9440-AFBC-9CF44A8BA5DC}"/>
              </a:ext>
            </a:extLst>
          </p:cNvPr>
          <p:cNvSpPr>
            <a:spLocks noGrp="1"/>
          </p:cNvSpPr>
          <p:nvPr>
            <p:ph type="dt" sz="half" idx="10"/>
          </p:nvPr>
        </p:nvSpPr>
        <p:spPr/>
        <p:txBody>
          <a:bodyPr/>
          <a:lstStyle/>
          <a:p>
            <a:r>
              <a:rPr lang="en-US"/>
              <a:t>15 July 2020</a:t>
            </a:r>
          </a:p>
        </p:txBody>
      </p:sp>
      <p:sp>
        <p:nvSpPr>
          <p:cNvPr id="4" name="Footer Placeholder 3">
            <a:extLst>
              <a:ext uri="{FF2B5EF4-FFF2-40B4-BE49-F238E27FC236}">
                <a16:creationId xmlns:a16="http://schemas.microsoft.com/office/drawing/2014/main" id="{BF2FFC09-A051-0949-9B30-E5C5C11D23FC}"/>
              </a:ext>
            </a:extLst>
          </p:cNvPr>
          <p:cNvSpPr>
            <a:spLocks noGrp="1"/>
          </p:cNvSpPr>
          <p:nvPr>
            <p:ph type="ftr" sz="quarter" idx="11"/>
          </p:nvPr>
        </p:nvSpPr>
        <p:spPr/>
        <p:txBody>
          <a:bodyPr/>
          <a:lstStyle/>
          <a:p>
            <a:r>
              <a:rPr lang="en-US"/>
              <a:t>Efield/Pitch</a:t>
            </a:r>
          </a:p>
        </p:txBody>
      </p:sp>
      <p:sp>
        <p:nvSpPr>
          <p:cNvPr id="5" name="Slide Number Placeholder 4">
            <a:extLst>
              <a:ext uri="{FF2B5EF4-FFF2-40B4-BE49-F238E27FC236}">
                <a16:creationId xmlns:a16="http://schemas.microsoft.com/office/drawing/2014/main" id="{3DB9DFD4-611E-A44C-9337-9BD9B9C3E0E0}"/>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2625420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EB4DDC-C78E-4848-8F60-EA689109AA7B}"/>
              </a:ext>
            </a:extLst>
          </p:cNvPr>
          <p:cNvSpPr>
            <a:spLocks noGrp="1"/>
          </p:cNvSpPr>
          <p:nvPr>
            <p:ph type="dt" sz="half" idx="10"/>
          </p:nvPr>
        </p:nvSpPr>
        <p:spPr/>
        <p:txBody>
          <a:bodyPr/>
          <a:lstStyle/>
          <a:p>
            <a:r>
              <a:rPr lang="en-US"/>
              <a:t>15 July 2020</a:t>
            </a:r>
          </a:p>
        </p:txBody>
      </p:sp>
      <p:sp>
        <p:nvSpPr>
          <p:cNvPr id="3" name="Footer Placeholder 2">
            <a:extLst>
              <a:ext uri="{FF2B5EF4-FFF2-40B4-BE49-F238E27FC236}">
                <a16:creationId xmlns:a16="http://schemas.microsoft.com/office/drawing/2014/main" id="{5536FD85-A4F4-444A-8E6E-679F4D4F71AF}"/>
              </a:ext>
            </a:extLst>
          </p:cNvPr>
          <p:cNvSpPr>
            <a:spLocks noGrp="1"/>
          </p:cNvSpPr>
          <p:nvPr>
            <p:ph type="ftr" sz="quarter" idx="11"/>
          </p:nvPr>
        </p:nvSpPr>
        <p:spPr/>
        <p:txBody>
          <a:bodyPr/>
          <a:lstStyle/>
          <a:p>
            <a:r>
              <a:rPr lang="en-US"/>
              <a:t>Efield/Pitch</a:t>
            </a:r>
          </a:p>
        </p:txBody>
      </p:sp>
      <p:sp>
        <p:nvSpPr>
          <p:cNvPr id="4" name="Slide Number Placeholder 3">
            <a:extLst>
              <a:ext uri="{FF2B5EF4-FFF2-40B4-BE49-F238E27FC236}">
                <a16:creationId xmlns:a16="http://schemas.microsoft.com/office/drawing/2014/main" id="{CE71828A-F131-FD44-9B96-DDFB0CD577E2}"/>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1419883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A82E-D2EE-6547-9325-6A75D6AEF39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CBEC9-3171-CE4B-A45F-7B61F2E4B96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2BAD30-9255-7D4C-B4AA-E8334CF4E2C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F54E0-591C-274F-876D-B57B78B43A43}"/>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6EF38679-6DC3-3346-BCE6-0F7E4CEFEE23}"/>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6DC4DA35-AB69-C049-8810-53DD481CAE99}"/>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39020584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ECBA-9A47-A242-B1E0-4AACEDB1D9B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62CB7-2F50-3A4F-B485-6E7A9CD1F18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132C7D-CF47-AC4C-BBCE-E9AA7975F70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02A37-B5AE-104E-A362-C1B9937B938F}"/>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05D1313C-0BDA-0D4B-BCA7-CE7AD5739D40}"/>
              </a:ext>
            </a:extLst>
          </p:cNvPr>
          <p:cNvSpPr>
            <a:spLocks noGrp="1"/>
          </p:cNvSpPr>
          <p:nvPr>
            <p:ph type="ftr" sz="quarter" idx="11"/>
          </p:nvPr>
        </p:nvSpPr>
        <p:spPr/>
        <p:txBody>
          <a:bodyPr/>
          <a:lstStyle/>
          <a:p>
            <a:r>
              <a:rPr lang="en-US"/>
              <a:t>Efield/Pitch</a:t>
            </a:r>
          </a:p>
        </p:txBody>
      </p:sp>
      <p:sp>
        <p:nvSpPr>
          <p:cNvPr id="7" name="Slide Number Placeholder 6">
            <a:extLst>
              <a:ext uri="{FF2B5EF4-FFF2-40B4-BE49-F238E27FC236}">
                <a16:creationId xmlns:a16="http://schemas.microsoft.com/office/drawing/2014/main" id="{967A50F3-9015-7046-8607-8E89168C2D6D}"/>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10454932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EBDBB-4910-CC42-BF3D-A4C6FD3F81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4656B0-88F8-0744-BEBD-DF9E1CEAA8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365C3-BE5A-7146-95AF-12348B87C958}"/>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A211BEAF-C47C-FE44-89F9-9F9A0460099D}"/>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E209667D-7F5E-7A4B-9B28-11FF52BC8549}"/>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313711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15 July 2020</a:t>
            </a:r>
          </a:p>
        </p:txBody>
      </p:sp>
      <p:sp>
        <p:nvSpPr>
          <p:cNvPr id="6" name="Footer Placeholder 5"/>
          <p:cNvSpPr>
            <a:spLocks noGrp="1"/>
          </p:cNvSpPr>
          <p:nvPr>
            <p:ph type="ftr" sz="quarter" idx="11"/>
          </p:nvPr>
        </p:nvSpPr>
        <p:spPr/>
        <p:txBody>
          <a:bodyPr/>
          <a:lstStyle/>
          <a:p>
            <a:r>
              <a:rPr lang="en-US"/>
              <a:t>Efield/Pitch</a:t>
            </a:r>
          </a:p>
        </p:txBody>
      </p:sp>
      <p:sp>
        <p:nvSpPr>
          <p:cNvPr id="7" name="Slide Number Placeholder 6"/>
          <p:cNvSpPr>
            <a:spLocks noGrp="1"/>
          </p:cNvSpPr>
          <p:nvPr>
            <p:ph type="sldNum" sz="quarter" idx="12"/>
          </p:nvPr>
        </p:nvSpPr>
        <p:spPr/>
        <p:txBody>
          <a:bodyPr/>
          <a:lstStyle/>
          <a:p>
            <a:fld id="{34A2ECAA-55DE-A546-88ED-23926A155F66}" type="slidenum">
              <a:rPr lang="en-US" smtClean="0"/>
              <a:t>‹#›</a:t>
            </a:fld>
            <a:endParaRPr lang="en-US"/>
          </a:p>
        </p:txBody>
      </p:sp>
    </p:spTree>
    <p:extLst>
      <p:ext uri="{BB962C8B-B14F-4D97-AF65-F5344CB8AC3E}">
        <p14:creationId xmlns:p14="http://schemas.microsoft.com/office/powerpoint/2010/main" val="1464583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BCF29-C196-F240-8E00-A77A335C9C4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9ACD7C-741D-474B-9073-0543A5F6C7F6}"/>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9D3C0-BC34-6748-8DED-B0A94231C691}"/>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4D8C7856-15B4-9B4B-9921-3785C95B61C2}"/>
              </a:ext>
            </a:extLst>
          </p:cNvPr>
          <p:cNvSpPr>
            <a:spLocks noGrp="1"/>
          </p:cNvSpPr>
          <p:nvPr>
            <p:ph type="ftr" sz="quarter" idx="11"/>
          </p:nvPr>
        </p:nvSpPr>
        <p:spPr/>
        <p:txBody>
          <a:bodyPr/>
          <a:lstStyle/>
          <a:p>
            <a:r>
              <a:rPr lang="en-US"/>
              <a:t>Efield/Pitch</a:t>
            </a:r>
          </a:p>
        </p:txBody>
      </p:sp>
      <p:sp>
        <p:nvSpPr>
          <p:cNvPr id="6" name="Slide Number Placeholder 5">
            <a:extLst>
              <a:ext uri="{FF2B5EF4-FFF2-40B4-BE49-F238E27FC236}">
                <a16:creationId xmlns:a16="http://schemas.microsoft.com/office/drawing/2014/main" id="{8FD80EDF-42E9-EF44-9337-A99C0E2ABBE2}"/>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40794218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74F3F-EBD6-034F-B421-7D97A7B646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F47B52-3E12-CC47-BA44-B97BB7927CAE}"/>
              </a:ext>
            </a:extLst>
          </p:cNvPr>
          <p:cNvSpPr>
            <a:spLocks noGrp="1"/>
          </p:cNvSpPr>
          <p:nvPr>
            <p:ph type="dt" sz="half" idx="10"/>
          </p:nvPr>
        </p:nvSpPr>
        <p:spPr/>
        <p:txBody>
          <a:bodyPr/>
          <a:lstStyle/>
          <a:p>
            <a:r>
              <a:rPr lang="en-US"/>
              <a:t>15 July 2020</a:t>
            </a:r>
          </a:p>
        </p:txBody>
      </p:sp>
      <p:sp>
        <p:nvSpPr>
          <p:cNvPr id="4" name="Footer Placeholder 3">
            <a:extLst>
              <a:ext uri="{FF2B5EF4-FFF2-40B4-BE49-F238E27FC236}">
                <a16:creationId xmlns:a16="http://schemas.microsoft.com/office/drawing/2014/main" id="{35F70F53-CA38-E041-8DF8-13DA18F46738}"/>
              </a:ext>
            </a:extLst>
          </p:cNvPr>
          <p:cNvSpPr>
            <a:spLocks noGrp="1"/>
          </p:cNvSpPr>
          <p:nvPr>
            <p:ph type="ftr" sz="quarter" idx="11"/>
          </p:nvPr>
        </p:nvSpPr>
        <p:spPr/>
        <p:txBody>
          <a:bodyPr/>
          <a:lstStyle/>
          <a:p>
            <a:r>
              <a:rPr lang="en-US"/>
              <a:t>Efield/Pitch</a:t>
            </a:r>
          </a:p>
        </p:txBody>
      </p:sp>
      <p:sp>
        <p:nvSpPr>
          <p:cNvPr id="5" name="Slide Number Placeholder 4">
            <a:extLst>
              <a:ext uri="{FF2B5EF4-FFF2-40B4-BE49-F238E27FC236}">
                <a16:creationId xmlns:a16="http://schemas.microsoft.com/office/drawing/2014/main" id="{1389A642-9F45-E24E-AC50-4CF5016E424D}"/>
              </a:ext>
            </a:extLst>
          </p:cNvPr>
          <p:cNvSpPr>
            <a:spLocks noGrp="1"/>
          </p:cNvSpPr>
          <p:nvPr>
            <p:ph type="sldNum" sz="quarter" idx="12"/>
          </p:nvPr>
        </p:nvSpPr>
        <p:spPr/>
        <p:txBody>
          <a:bodyPr/>
          <a:lstStyle/>
          <a:p>
            <a:fld id="{A6C7C078-0483-C84E-B6EF-7377AA367E0C}" type="slidenum">
              <a:rPr lang="en-US" smtClean="0"/>
              <a:t>‹#›</a:t>
            </a:fld>
            <a:endParaRPr lang="en-US"/>
          </a:p>
        </p:txBody>
      </p:sp>
    </p:spTree>
    <p:extLst>
      <p:ext uri="{BB962C8B-B14F-4D97-AF65-F5344CB8AC3E}">
        <p14:creationId xmlns:p14="http://schemas.microsoft.com/office/powerpoint/2010/main" val="35410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 July 2020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Efield/Pitch</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2ECAA-55DE-A546-88ED-23926A155F66}" type="slidenum">
              <a:rPr lang="en-US" smtClean="0"/>
              <a:t>‹#›</a:t>
            </a:fld>
            <a:endParaRPr lang="en-US"/>
          </a:p>
        </p:txBody>
      </p:sp>
    </p:spTree>
    <p:extLst>
      <p:ext uri="{BB962C8B-B14F-4D97-AF65-F5344CB8AC3E}">
        <p14:creationId xmlns:p14="http://schemas.microsoft.com/office/powerpoint/2010/main" val="23617171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98" r:id="rId8"/>
    <p:sldLayoutId id="2147483656" r:id="rId9"/>
    <p:sldLayoutId id="2147483657" r:id="rId10"/>
    <p:sldLayoutId id="2147483658" r:id="rId11"/>
    <p:sldLayoutId id="2147483659"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772439-D16B-8A46-A150-D9B9ED24641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0996E2-B8FC-7C4F-87EF-917A577EE00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2BB54-DDD5-CF47-8491-AB329CEBB62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6C087-3514-8440-9C16-3B8CB371F1C7}" type="datetimeFigureOut">
              <a:rPr lang="en-US" smtClean="0"/>
              <a:t>7/14/20</a:t>
            </a:fld>
            <a:endParaRPr lang="en-US"/>
          </a:p>
        </p:txBody>
      </p:sp>
      <p:sp>
        <p:nvSpPr>
          <p:cNvPr id="5" name="Footer Placeholder 4">
            <a:extLst>
              <a:ext uri="{FF2B5EF4-FFF2-40B4-BE49-F238E27FC236}">
                <a16:creationId xmlns:a16="http://schemas.microsoft.com/office/drawing/2014/main" id="{466CF7A1-B3B1-724C-B04A-44BF69CF775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5816C0-0212-934F-988F-3C59DDB031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71932-3FF4-3141-A3E7-19A5B0417E15}" type="slidenum">
              <a:rPr lang="en-US" smtClean="0"/>
              <a:t>‹#›</a:t>
            </a:fld>
            <a:endParaRPr lang="en-US"/>
          </a:p>
        </p:txBody>
      </p:sp>
    </p:spTree>
    <p:extLst>
      <p:ext uri="{BB962C8B-B14F-4D97-AF65-F5344CB8AC3E}">
        <p14:creationId xmlns:p14="http://schemas.microsoft.com/office/powerpoint/2010/main" val="34221066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8AFB0-8BE5-864D-9571-127256275E6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7E8115-D2BD-FB4F-BCE8-23A03EC4CED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1F6D2-6C4D-364A-9230-7C6CDEFB1D8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55733-ECD5-0940-95C4-49D89846D4B6}" type="datetimeFigureOut">
              <a:rPr lang="en-US" smtClean="0"/>
              <a:t>7/14/20</a:t>
            </a:fld>
            <a:endParaRPr lang="en-US"/>
          </a:p>
        </p:txBody>
      </p:sp>
      <p:sp>
        <p:nvSpPr>
          <p:cNvPr id="5" name="Footer Placeholder 4">
            <a:extLst>
              <a:ext uri="{FF2B5EF4-FFF2-40B4-BE49-F238E27FC236}">
                <a16:creationId xmlns:a16="http://schemas.microsoft.com/office/drawing/2014/main" id="{531FD77C-3299-BC4A-817D-E74DCA451B8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7F1C77-7A80-3544-BCCC-393B21BA0B7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F3479-1957-FB49-9B9F-FD429C14E209}" type="slidenum">
              <a:rPr lang="en-US" smtClean="0"/>
              <a:t>‹#›</a:t>
            </a:fld>
            <a:endParaRPr lang="en-US"/>
          </a:p>
        </p:txBody>
      </p:sp>
    </p:spTree>
    <p:extLst>
      <p:ext uri="{BB962C8B-B14F-4D97-AF65-F5344CB8AC3E}">
        <p14:creationId xmlns:p14="http://schemas.microsoft.com/office/powerpoint/2010/main" val="42615060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83300-D2AC-AC42-9F64-23AE0D5DDBD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6F8909-03E0-6548-B294-6E94C10A47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F9E2C-F51C-B84C-ABBD-4E0611A4E3C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 July 2020</a:t>
            </a:r>
          </a:p>
        </p:txBody>
      </p:sp>
      <p:sp>
        <p:nvSpPr>
          <p:cNvPr id="5" name="Footer Placeholder 4">
            <a:extLst>
              <a:ext uri="{FF2B5EF4-FFF2-40B4-BE49-F238E27FC236}">
                <a16:creationId xmlns:a16="http://schemas.microsoft.com/office/drawing/2014/main" id="{B4ECB39E-5C8F-5C44-94B3-B542D1723FB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Efield/Pitch</a:t>
            </a:r>
          </a:p>
        </p:txBody>
      </p:sp>
      <p:sp>
        <p:nvSpPr>
          <p:cNvPr id="6" name="Slide Number Placeholder 5">
            <a:extLst>
              <a:ext uri="{FF2B5EF4-FFF2-40B4-BE49-F238E27FC236}">
                <a16:creationId xmlns:a16="http://schemas.microsoft.com/office/drawing/2014/main" id="{FAEBA311-E7FD-FA43-9897-1B2C2B4ECFC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B7E7A-3664-1847-9656-376168ABCB6F}" type="slidenum">
              <a:rPr lang="en-US" smtClean="0"/>
              <a:t>‹#›</a:t>
            </a:fld>
            <a:endParaRPr lang="en-US"/>
          </a:p>
        </p:txBody>
      </p:sp>
    </p:spTree>
    <p:extLst>
      <p:ext uri="{BB962C8B-B14F-4D97-AF65-F5344CB8AC3E}">
        <p14:creationId xmlns:p14="http://schemas.microsoft.com/office/powerpoint/2010/main" val="32403757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05E26-D1DE-0E4A-BA65-9E56AEEE23A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7D49AC-A9CA-694D-B772-758A70CA92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35375-ECCD-BE42-BE6F-DA1A6237D59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 July 2020</a:t>
            </a:r>
          </a:p>
        </p:txBody>
      </p:sp>
      <p:sp>
        <p:nvSpPr>
          <p:cNvPr id="5" name="Footer Placeholder 4">
            <a:extLst>
              <a:ext uri="{FF2B5EF4-FFF2-40B4-BE49-F238E27FC236}">
                <a16:creationId xmlns:a16="http://schemas.microsoft.com/office/drawing/2014/main" id="{39D8B525-0A09-B44B-90F2-49D9B861682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Efield/Pitch</a:t>
            </a:r>
          </a:p>
        </p:txBody>
      </p:sp>
      <p:sp>
        <p:nvSpPr>
          <p:cNvPr id="6" name="Slide Number Placeholder 5">
            <a:extLst>
              <a:ext uri="{FF2B5EF4-FFF2-40B4-BE49-F238E27FC236}">
                <a16:creationId xmlns:a16="http://schemas.microsoft.com/office/drawing/2014/main" id="{19022D76-28B8-554E-8D2F-9CABAF9A6CA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AF15-84DA-4E40-9DEB-83608FCEDD64}" type="slidenum">
              <a:rPr lang="en-US" smtClean="0"/>
              <a:t>‹#›</a:t>
            </a:fld>
            <a:endParaRPr lang="en-US"/>
          </a:p>
        </p:txBody>
      </p:sp>
    </p:spTree>
    <p:extLst>
      <p:ext uri="{BB962C8B-B14F-4D97-AF65-F5344CB8AC3E}">
        <p14:creationId xmlns:p14="http://schemas.microsoft.com/office/powerpoint/2010/main" val="173541114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60D2A2-ED32-7349-9C2D-B75430BE536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DA25-ACD3-5549-AB09-9D46E22528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F47A9-AB6E-BC42-9FED-147D6B2F22E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 July 2020</a:t>
            </a:r>
          </a:p>
        </p:txBody>
      </p:sp>
      <p:sp>
        <p:nvSpPr>
          <p:cNvPr id="5" name="Footer Placeholder 4">
            <a:extLst>
              <a:ext uri="{FF2B5EF4-FFF2-40B4-BE49-F238E27FC236}">
                <a16:creationId xmlns:a16="http://schemas.microsoft.com/office/drawing/2014/main" id="{44C9BFF8-06B4-2E40-8496-F6C9161E962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Efield/Pitch</a:t>
            </a:r>
          </a:p>
        </p:txBody>
      </p:sp>
      <p:sp>
        <p:nvSpPr>
          <p:cNvPr id="6" name="Slide Number Placeholder 5">
            <a:extLst>
              <a:ext uri="{FF2B5EF4-FFF2-40B4-BE49-F238E27FC236}">
                <a16:creationId xmlns:a16="http://schemas.microsoft.com/office/drawing/2014/main" id="{7F03FAC4-2A4A-A74B-8D43-DA70289EE6E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0CFE9-3CFC-464C-AC88-6DEF5E66A724}" type="slidenum">
              <a:rPr lang="en-US" smtClean="0"/>
              <a:t>‹#›</a:t>
            </a:fld>
            <a:endParaRPr lang="en-US"/>
          </a:p>
        </p:txBody>
      </p:sp>
    </p:spTree>
    <p:extLst>
      <p:ext uri="{BB962C8B-B14F-4D97-AF65-F5344CB8AC3E}">
        <p14:creationId xmlns:p14="http://schemas.microsoft.com/office/powerpoint/2010/main" val="546666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3AFC55-C125-0046-8CBA-4ACD1EB5F49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2D166-6FCD-844F-8184-9E28A743D27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7158-4889-7A41-9229-1D47CC5A59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 July 2020</a:t>
            </a:r>
          </a:p>
        </p:txBody>
      </p:sp>
      <p:sp>
        <p:nvSpPr>
          <p:cNvPr id="5" name="Footer Placeholder 4">
            <a:extLst>
              <a:ext uri="{FF2B5EF4-FFF2-40B4-BE49-F238E27FC236}">
                <a16:creationId xmlns:a16="http://schemas.microsoft.com/office/drawing/2014/main" id="{120B9BBC-8BD6-9445-B207-9135C79967D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Efield/Pitch</a:t>
            </a:r>
          </a:p>
        </p:txBody>
      </p:sp>
      <p:sp>
        <p:nvSpPr>
          <p:cNvPr id="6" name="Slide Number Placeholder 5">
            <a:extLst>
              <a:ext uri="{FF2B5EF4-FFF2-40B4-BE49-F238E27FC236}">
                <a16:creationId xmlns:a16="http://schemas.microsoft.com/office/drawing/2014/main" id="{C9A3B744-6793-E44F-B1F6-216A3D47AC8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B61A4-5652-C54E-B6E2-E2EBF0600BF6}" type="slidenum">
              <a:rPr lang="en-US" smtClean="0"/>
              <a:t>‹#›</a:t>
            </a:fld>
            <a:endParaRPr lang="en-US"/>
          </a:p>
        </p:txBody>
      </p:sp>
    </p:spTree>
    <p:extLst>
      <p:ext uri="{BB962C8B-B14F-4D97-AF65-F5344CB8AC3E}">
        <p14:creationId xmlns:p14="http://schemas.microsoft.com/office/powerpoint/2010/main" val="10619849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B2B7D-2AF6-1046-BC90-031324EEDFB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95C49C-2D44-D74F-8952-546105BBBE4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04559-49A4-0145-89BF-63DE131C64A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 July 2020</a:t>
            </a:r>
          </a:p>
        </p:txBody>
      </p:sp>
      <p:sp>
        <p:nvSpPr>
          <p:cNvPr id="5" name="Footer Placeholder 4">
            <a:extLst>
              <a:ext uri="{FF2B5EF4-FFF2-40B4-BE49-F238E27FC236}">
                <a16:creationId xmlns:a16="http://schemas.microsoft.com/office/drawing/2014/main" id="{9DB4EF97-B8A6-E640-BF65-DFAA5FDDAD4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Efield/Pitch</a:t>
            </a:r>
          </a:p>
        </p:txBody>
      </p:sp>
      <p:sp>
        <p:nvSpPr>
          <p:cNvPr id="6" name="Slide Number Placeholder 5">
            <a:extLst>
              <a:ext uri="{FF2B5EF4-FFF2-40B4-BE49-F238E27FC236}">
                <a16:creationId xmlns:a16="http://schemas.microsoft.com/office/drawing/2014/main" id="{6CE68318-C2C0-5A48-9BFD-2114C362C7B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7C078-0483-C84E-B6EF-7377AA367E0C}" type="slidenum">
              <a:rPr lang="en-US" smtClean="0"/>
              <a:t>‹#›</a:t>
            </a:fld>
            <a:endParaRPr lang="en-US"/>
          </a:p>
        </p:txBody>
      </p:sp>
    </p:spTree>
    <p:extLst>
      <p:ext uri="{BB962C8B-B14F-4D97-AF65-F5344CB8AC3E}">
        <p14:creationId xmlns:p14="http://schemas.microsoft.com/office/powerpoint/2010/main" val="3282666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46.emf"/></Relationships>
</file>

<file path=ppt/slides/_rels/slide1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3" Type="http://schemas.openxmlformats.org/officeDocument/2006/relationships/image" Target="../media/image59.png"/><Relationship Id="rId7" Type="http://schemas.openxmlformats.org/officeDocument/2006/relationships/image" Target="../media/image62.emf"/><Relationship Id="rId12" Type="http://schemas.openxmlformats.org/officeDocument/2006/relationships/image" Target="../media/image67.emf"/><Relationship Id="rId2" Type="http://schemas.openxmlformats.org/officeDocument/2006/relationships/image" Target="../media/image61.emf"/><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66.emf"/><Relationship Id="rId5" Type="http://schemas.openxmlformats.org/officeDocument/2006/relationships/image" Target="../media/image50.png"/><Relationship Id="rId10" Type="http://schemas.openxmlformats.org/officeDocument/2006/relationships/image" Target="../media/image65.emf"/><Relationship Id="rId4" Type="http://schemas.openxmlformats.org/officeDocument/2006/relationships/image" Target="../media/image58.png"/><Relationship Id="rId9" Type="http://schemas.openxmlformats.org/officeDocument/2006/relationships/image" Target="../media/image64.emf"/></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emf"/><Relationship Id="rId7" Type="http://schemas.openxmlformats.org/officeDocument/2006/relationships/image" Target="../media/image73.emf"/><Relationship Id="rId2" Type="http://schemas.openxmlformats.org/officeDocument/2006/relationships/image" Target="../media/image69.emf"/><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72.emf"/><Relationship Id="rId4" Type="http://schemas.openxmlformats.org/officeDocument/2006/relationships/image" Target="../media/image71.emf"/><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0.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xml"/><Relationship Id="rId5" Type="http://schemas.openxmlformats.org/officeDocument/2006/relationships/image" Target="../media/image84.emf"/><Relationship Id="rId4" Type="http://schemas.openxmlformats.org/officeDocument/2006/relationships/image" Target="../media/image83.emf"/></Relationships>
</file>

<file path=ppt/slides/_rels/slide2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2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1.xml"/><Relationship Id="rId4" Type="http://schemas.openxmlformats.org/officeDocument/2006/relationships/image" Target="../media/image86.emf"/></Relationships>
</file>

<file path=ppt/slides/_rels/slide2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2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3.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101.emf"/><Relationship Id="rId1" Type="http://schemas.openxmlformats.org/officeDocument/2006/relationships/slideLayout" Target="../slideLayouts/slideLayout3.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3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3.xml"/><Relationship Id="rId5" Type="http://schemas.openxmlformats.org/officeDocument/2006/relationships/image" Target="../media/image109.emf"/><Relationship Id="rId4" Type="http://schemas.openxmlformats.org/officeDocument/2006/relationships/image" Target="../media/image108.emf"/></Relationships>
</file>

<file path=ppt/slides/_rels/slide3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1.xml"/><Relationship Id="rId5" Type="http://schemas.openxmlformats.org/officeDocument/2006/relationships/image" Target="../media/image114.emf"/><Relationship Id="rId4" Type="http://schemas.openxmlformats.org/officeDocument/2006/relationships/image" Target="../media/image113.emf"/></Relationships>
</file>

<file path=ppt/slides/_rels/slide3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1.xml"/><Relationship Id="rId6" Type="http://schemas.openxmlformats.org/officeDocument/2006/relationships/image" Target="../media/image119.emf"/><Relationship Id="rId5" Type="http://schemas.openxmlformats.org/officeDocument/2006/relationships/image" Target="../media/image118.emf"/><Relationship Id="rId4" Type="http://schemas.openxmlformats.org/officeDocument/2006/relationships/image" Target="../media/image117.emf"/></Relationships>
</file>

<file path=ppt/slides/_rels/slide3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1.emf"/></Relationships>
</file>

<file path=ppt/slides/_rels/slide38.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xml"/><Relationship Id="rId5" Type="http://schemas.openxmlformats.org/officeDocument/2006/relationships/image" Target="../media/image127.jpeg"/><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s>
</file>

<file path=ppt/slides/_rels/slide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png"/></Relationships>
</file>

<file path=ppt/slides/_rels/slide44.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1.xml"/><Relationship Id="rId4" Type="http://schemas.openxmlformats.org/officeDocument/2006/relationships/image" Target="../media/image144.emf"/></Relationships>
</file>

<file path=ppt/slides/_rels/slide4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slideLayout" Target="../slideLayouts/slideLayout1.xml"/><Relationship Id="rId4" Type="http://schemas.openxmlformats.org/officeDocument/2006/relationships/image" Target="../media/image148.emf"/></Relationships>
</file>

<file path=ppt/slides/_rels/slide47.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slideLayout" Target="../slideLayouts/slideLayout1.xml"/><Relationship Id="rId5" Type="http://schemas.openxmlformats.org/officeDocument/2006/relationships/image" Target="../media/image152.emf"/><Relationship Id="rId4" Type="http://schemas.openxmlformats.org/officeDocument/2006/relationships/image" Target="../media/image15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1.xml"/><Relationship Id="rId4" Type="http://schemas.openxmlformats.org/officeDocument/2006/relationships/image" Target="../media/image158.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xml"/><Relationship Id="rId5" Type="http://schemas.openxmlformats.org/officeDocument/2006/relationships/image" Target="../media/image162.png"/><Relationship Id="rId4" Type="http://schemas.openxmlformats.org/officeDocument/2006/relationships/image" Target="../media/image161.png"/></Relationships>
</file>

<file path=ppt/slides/_rels/slide55.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1.xml"/><Relationship Id="rId4" Type="http://schemas.openxmlformats.org/officeDocument/2006/relationships/image" Target="../media/image142.emf"/></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60.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emf"/><Relationship Id="rId1" Type="http://schemas.openxmlformats.org/officeDocument/2006/relationships/slideLayout" Target="../slideLayouts/slideLayout1.xml"/><Relationship Id="rId5" Type="http://schemas.openxmlformats.org/officeDocument/2006/relationships/image" Target="../media/image172.emf"/><Relationship Id="rId4" Type="http://schemas.openxmlformats.org/officeDocument/2006/relationships/image" Target="../media/image171.emf"/></Relationships>
</file>

<file path=ppt/slides/_rels/slide61.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emf"/><Relationship Id="rId1" Type="http://schemas.openxmlformats.org/officeDocument/2006/relationships/slideLayout" Target="../slideLayouts/slideLayout1.xml"/><Relationship Id="rId5" Type="http://schemas.openxmlformats.org/officeDocument/2006/relationships/image" Target="../media/image176.emf"/><Relationship Id="rId4" Type="http://schemas.openxmlformats.org/officeDocument/2006/relationships/image" Target="../media/image175.emf"/></Relationships>
</file>

<file path=ppt/slides/_rels/slide62.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1.xml"/><Relationship Id="rId5" Type="http://schemas.openxmlformats.org/officeDocument/2006/relationships/image" Target="../media/image180.emf"/><Relationship Id="rId4" Type="http://schemas.openxmlformats.org/officeDocument/2006/relationships/image" Target="../media/image179.emf"/></Relationships>
</file>

<file path=ppt/slides/_rels/slide63.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3.emf"/><Relationship Id="rId1" Type="http://schemas.openxmlformats.org/officeDocument/2006/relationships/slideLayout" Target="../slideLayouts/slideLayout1.xml"/><Relationship Id="rId4" Type="http://schemas.openxmlformats.org/officeDocument/2006/relationships/image" Target="../media/image184.emf"/></Relationships>
</file>

<file path=ppt/slides/_rels/slide66.xml.rels><?xml version="1.0" encoding="UTF-8" standalone="yes"?>
<Relationships xmlns="http://schemas.openxmlformats.org/package/2006/relationships"><Relationship Id="rId8" Type="http://schemas.openxmlformats.org/officeDocument/2006/relationships/image" Target="../media/image190.emf"/><Relationship Id="rId3" Type="http://schemas.openxmlformats.org/officeDocument/2006/relationships/image" Target="../media/image157.emf"/><Relationship Id="rId7" Type="http://schemas.openxmlformats.org/officeDocument/2006/relationships/image" Target="../media/image189.emf"/><Relationship Id="rId2" Type="http://schemas.openxmlformats.org/officeDocument/2006/relationships/image" Target="../media/image185.emf"/><Relationship Id="rId1" Type="http://schemas.openxmlformats.org/officeDocument/2006/relationships/slideLayout" Target="../slideLayouts/slideLayout1.xml"/><Relationship Id="rId6" Type="http://schemas.openxmlformats.org/officeDocument/2006/relationships/image" Target="../media/image188.emf"/><Relationship Id="rId5" Type="http://schemas.openxmlformats.org/officeDocument/2006/relationships/image" Target="../media/image187.emf"/><Relationship Id="rId4" Type="http://schemas.openxmlformats.org/officeDocument/2006/relationships/image" Target="../media/image186.emf"/><Relationship Id="rId9" Type="http://schemas.openxmlformats.org/officeDocument/2006/relationships/image" Target="../media/image95.emf"/></Relationships>
</file>

<file path=ppt/slides/_rels/slide67.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91.emf"/><Relationship Id="rId1" Type="http://schemas.openxmlformats.org/officeDocument/2006/relationships/slideLayout" Target="../slideLayouts/slideLayout1.xml"/><Relationship Id="rId5" Type="http://schemas.openxmlformats.org/officeDocument/2006/relationships/image" Target="../media/image94.emf"/><Relationship Id="rId4" Type="http://schemas.openxmlformats.org/officeDocument/2006/relationships/image" Target="../media/image44.emf"/></Relationships>
</file>

<file path=ppt/slides/_rels/slide68.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image" Target="../media/image156.emf"/><Relationship Id="rId7" Type="http://schemas.openxmlformats.org/officeDocument/2006/relationships/image" Target="../media/image195.emf"/><Relationship Id="rId2" Type="http://schemas.openxmlformats.org/officeDocument/2006/relationships/image" Target="../media/image193.emf"/><Relationship Id="rId1" Type="http://schemas.openxmlformats.org/officeDocument/2006/relationships/slideLayout" Target="../slideLayouts/slideLayout1.xml"/><Relationship Id="rId6" Type="http://schemas.openxmlformats.org/officeDocument/2006/relationships/image" Target="../media/image186.emf"/><Relationship Id="rId5" Type="http://schemas.openxmlformats.org/officeDocument/2006/relationships/image" Target="../media/image157.emf"/><Relationship Id="rId10" Type="http://schemas.openxmlformats.org/officeDocument/2006/relationships/image" Target="../media/image197.emf"/><Relationship Id="rId4" Type="http://schemas.openxmlformats.org/officeDocument/2006/relationships/image" Target="../media/image194.emf"/><Relationship Id="rId9" Type="http://schemas.openxmlformats.org/officeDocument/2006/relationships/image" Target="../media/image95.em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34.emf"/><Relationship Id="rId7" Type="http://schemas.openxmlformats.org/officeDocument/2006/relationships/image" Target="../media/image16.emf"/><Relationship Id="rId2" Type="http://schemas.openxmlformats.org/officeDocument/2006/relationships/image" Target="../media/image33.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0.emf"/><Relationship Id="rId4" Type="http://schemas.openxmlformats.org/officeDocument/2006/relationships/image" Target="../media/image35.emf"/><Relationship Id="rId9"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3.emf"/><Relationship Id="rId2"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Corrections for Electric Field and Pitch</a:t>
            </a:r>
          </a:p>
        </p:txBody>
      </p:sp>
      <p:sp>
        <p:nvSpPr>
          <p:cNvPr id="3" name="Subtitle 2"/>
          <p:cNvSpPr>
            <a:spLocks noGrp="1"/>
          </p:cNvSpPr>
          <p:nvPr>
            <p:ph type="subTitle" idx="1"/>
          </p:nvPr>
        </p:nvSpPr>
        <p:spPr>
          <a:xfrm>
            <a:off x="1028700" y="3927764"/>
            <a:ext cx="6972300" cy="2047009"/>
          </a:xfrm>
        </p:spPr>
        <p:txBody>
          <a:bodyPr>
            <a:normAutofit fontScale="85000" lnSpcReduction="10000"/>
          </a:bodyPr>
          <a:lstStyle/>
          <a:p>
            <a:r>
              <a:rPr lang="en-US" dirty="0"/>
              <a:t>D. Rubin for the </a:t>
            </a:r>
            <a:r>
              <a:rPr lang="en-US" dirty="0" err="1"/>
              <a:t>Efield</a:t>
            </a:r>
            <a:r>
              <a:rPr lang="en-US" dirty="0"/>
              <a:t>/Pitch team </a:t>
            </a:r>
          </a:p>
          <a:p>
            <a:r>
              <a:rPr lang="en-US" dirty="0"/>
              <a:t>and </a:t>
            </a:r>
            <a:r>
              <a:rPr lang="en-US" i="1" dirty="0"/>
              <a:t>thanks to Josh, Tyler, Renee, James, David T., Antoine, and Paul for slides and explanations</a:t>
            </a:r>
          </a:p>
          <a:p>
            <a:r>
              <a:rPr lang="en-US" dirty="0"/>
              <a:t>July 15, 2020</a:t>
            </a:r>
          </a:p>
        </p:txBody>
      </p:sp>
    </p:spTree>
    <p:extLst>
      <p:ext uri="{BB962C8B-B14F-4D97-AF65-F5344CB8AC3E}">
        <p14:creationId xmlns:p14="http://schemas.microsoft.com/office/powerpoint/2010/main" val="2442545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66872F-214E-0B48-A63C-894F320EDA75}"/>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CF84C0B5-DACB-ED40-BA98-4A1F7477D303}"/>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EBD96072-A4F3-554E-A510-267208BF14B3}"/>
              </a:ext>
            </a:extLst>
          </p:cNvPr>
          <p:cNvSpPr>
            <a:spLocks noGrp="1"/>
          </p:cNvSpPr>
          <p:nvPr>
            <p:ph type="sldNum" sz="quarter" idx="12"/>
          </p:nvPr>
        </p:nvSpPr>
        <p:spPr/>
        <p:txBody>
          <a:bodyPr/>
          <a:lstStyle/>
          <a:p>
            <a:fld id="{34A2ECAA-55DE-A546-88ED-23926A155F66}" type="slidenum">
              <a:rPr lang="en-US" smtClean="0"/>
              <a:t>10</a:t>
            </a:fld>
            <a:endParaRPr lang="en-US"/>
          </a:p>
        </p:txBody>
      </p:sp>
      <p:sp>
        <p:nvSpPr>
          <p:cNvPr id="7" name="TextBox 6">
            <a:extLst>
              <a:ext uri="{FF2B5EF4-FFF2-40B4-BE49-F238E27FC236}">
                <a16:creationId xmlns:a16="http://schemas.microsoft.com/office/drawing/2014/main" id="{D6E89534-CABB-A842-B977-E4D3F0B6E0C1}"/>
              </a:ext>
            </a:extLst>
          </p:cNvPr>
          <p:cNvSpPr txBox="1"/>
          <p:nvPr/>
        </p:nvSpPr>
        <p:spPr>
          <a:xfrm>
            <a:off x="257444" y="136525"/>
            <a:ext cx="7855278" cy="646331"/>
          </a:xfrm>
          <a:prstGeom prst="rect">
            <a:avLst/>
          </a:prstGeom>
          <a:noFill/>
        </p:spPr>
        <p:txBody>
          <a:bodyPr wrap="square" rtlCol="0">
            <a:spAutoFit/>
          </a:bodyPr>
          <a:lstStyle/>
          <a:p>
            <a:r>
              <a:rPr lang="en-US" dirty="0"/>
              <a:t>What about our assumption of linear and continuous quads, in perfect alignment, with uniform voltage? </a:t>
            </a:r>
          </a:p>
        </p:txBody>
      </p:sp>
      <p:sp>
        <p:nvSpPr>
          <p:cNvPr id="8" name="TextBox 7">
            <a:extLst>
              <a:ext uri="{FF2B5EF4-FFF2-40B4-BE49-F238E27FC236}">
                <a16:creationId xmlns:a16="http://schemas.microsoft.com/office/drawing/2014/main" id="{639B3BAE-D964-724D-96EA-5CAD1F0799FD}"/>
              </a:ext>
            </a:extLst>
          </p:cNvPr>
          <p:cNvSpPr txBox="1"/>
          <p:nvPr/>
        </p:nvSpPr>
        <p:spPr>
          <a:xfrm>
            <a:off x="457200" y="835928"/>
            <a:ext cx="1820178" cy="369332"/>
          </a:xfrm>
          <a:prstGeom prst="rect">
            <a:avLst/>
          </a:prstGeom>
          <a:noFill/>
        </p:spPr>
        <p:txBody>
          <a:bodyPr wrap="none" rtlCol="0">
            <a:spAutoFit/>
          </a:bodyPr>
          <a:lstStyle/>
          <a:p>
            <a:r>
              <a:rPr lang="en-US" dirty="0"/>
              <a:t>Test in simulation</a:t>
            </a:r>
          </a:p>
        </p:txBody>
      </p:sp>
      <p:pic>
        <p:nvPicPr>
          <p:cNvPr id="9" name="Picture 8">
            <a:extLst>
              <a:ext uri="{FF2B5EF4-FFF2-40B4-BE49-F238E27FC236}">
                <a16:creationId xmlns:a16="http://schemas.microsoft.com/office/drawing/2014/main" id="{4B433B91-B4AA-7A48-9E09-ECEC9100533D}"/>
              </a:ext>
            </a:extLst>
          </p:cNvPr>
          <p:cNvPicPr>
            <a:picLocks noChangeAspect="1"/>
          </p:cNvPicPr>
          <p:nvPr/>
        </p:nvPicPr>
        <p:blipFill>
          <a:blip r:embed="rId2"/>
          <a:stretch>
            <a:fillRect/>
          </a:stretch>
        </p:blipFill>
        <p:spPr>
          <a:xfrm>
            <a:off x="4495800" y="2749129"/>
            <a:ext cx="4114800" cy="2743200"/>
          </a:xfrm>
          <a:prstGeom prst="rect">
            <a:avLst/>
          </a:prstGeom>
        </p:spPr>
      </p:pic>
      <p:cxnSp>
        <p:nvCxnSpPr>
          <p:cNvPr id="10" name="Straight Connector 9">
            <a:extLst>
              <a:ext uri="{FF2B5EF4-FFF2-40B4-BE49-F238E27FC236}">
                <a16:creationId xmlns:a16="http://schemas.microsoft.com/office/drawing/2014/main" id="{356AE8AD-B173-BD4A-9B22-1A333D224C50}"/>
              </a:ext>
            </a:extLst>
          </p:cNvPr>
          <p:cNvCxnSpPr/>
          <p:nvPr/>
        </p:nvCxnSpPr>
        <p:spPr>
          <a:xfrm>
            <a:off x="735465" y="2650990"/>
            <a:ext cx="0" cy="1371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10E8EC1-0001-6B4F-A429-47D50C7654A6}"/>
              </a:ext>
            </a:extLst>
          </p:cNvPr>
          <p:cNvCxnSpPr/>
          <p:nvPr/>
        </p:nvCxnSpPr>
        <p:spPr>
          <a:xfrm>
            <a:off x="2743584" y="2650990"/>
            <a:ext cx="8699" cy="1371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33A679C-CE6C-5247-8576-ACC6F12E2E4A}"/>
              </a:ext>
            </a:extLst>
          </p:cNvPr>
          <p:cNvCxnSpPr/>
          <p:nvPr/>
        </p:nvCxnSpPr>
        <p:spPr>
          <a:xfrm flipH="1">
            <a:off x="1133024" y="2426803"/>
            <a:ext cx="1371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C8B2404-053A-9E4F-ABA2-84DC41F74728}"/>
              </a:ext>
            </a:extLst>
          </p:cNvPr>
          <p:cNvCxnSpPr/>
          <p:nvPr/>
        </p:nvCxnSpPr>
        <p:spPr>
          <a:xfrm flipH="1">
            <a:off x="1088017" y="4332831"/>
            <a:ext cx="13716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BAD1C1A-CA28-D84B-8ECC-EFB9A381189F}"/>
              </a:ext>
            </a:extLst>
          </p:cNvPr>
          <p:cNvSpPr txBox="1"/>
          <p:nvPr/>
        </p:nvSpPr>
        <p:spPr>
          <a:xfrm>
            <a:off x="865531" y="3225942"/>
            <a:ext cx="1313180" cy="369332"/>
          </a:xfrm>
          <a:prstGeom prst="rect">
            <a:avLst/>
          </a:prstGeom>
          <a:noFill/>
        </p:spPr>
        <p:txBody>
          <a:bodyPr wrap="none" rtlCol="0">
            <a:spAutoFit/>
          </a:bodyPr>
          <a:lstStyle/>
          <a:p>
            <a:r>
              <a:rPr lang="en-US" dirty="0"/>
              <a:t>Quad plates</a:t>
            </a:r>
          </a:p>
        </p:txBody>
      </p:sp>
      <p:cxnSp>
        <p:nvCxnSpPr>
          <p:cNvPr id="15" name="Straight Arrow Connector 14">
            <a:extLst>
              <a:ext uri="{FF2B5EF4-FFF2-40B4-BE49-F238E27FC236}">
                <a16:creationId xmlns:a16="http://schemas.microsoft.com/office/drawing/2014/main" id="{A7746AB1-EEC2-544F-9EA4-B363AD81BB24}"/>
              </a:ext>
            </a:extLst>
          </p:cNvPr>
          <p:cNvCxnSpPr/>
          <p:nvPr/>
        </p:nvCxnSpPr>
        <p:spPr>
          <a:xfrm>
            <a:off x="2919021" y="3838667"/>
            <a:ext cx="503862"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81A7CF8-164C-5C49-B4BA-2FC750FCFC6A}"/>
              </a:ext>
            </a:extLst>
          </p:cNvPr>
          <p:cNvCxnSpPr/>
          <p:nvPr/>
        </p:nvCxnSpPr>
        <p:spPr>
          <a:xfrm flipH="1">
            <a:off x="2148190" y="3841126"/>
            <a:ext cx="48052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3B8040B-A50A-BF44-9204-043313721CD6}"/>
              </a:ext>
            </a:extLst>
          </p:cNvPr>
          <p:cNvSpPr txBox="1"/>
          <p:nvPr/>
        </p:nvSpPr>
        <p:spPr>
          <a:xfrm>
            <a:off x="3007974" y="3300672"/>
            <a:ext cx="785416" cy="369332"/>
          </a:xfrm>
          <a:prstGeom prst="rect">
            <a:avLst/>
          </a:prstGeom>
          <a:noFill/>
        </p:spPr>
        <p:txBody>
          <a:bodyPr wrap="none" rtlCol="0">
            <a:spAutoFit/>
          </a:bodyPr>
          <a:lstStyle/>
          <a:p>
            <a:r>
              <a:rPr lang="en-US" dirty="0"/>
              <a:t>±1mm</a:t>
            </a:r>
          </a:p>
        </p:txBody>
      </p:sp>
      <p:sp>
        <p:nvSpPr>
          <p:cNvPr id="18" name="TextBox 17">
            <a:extLst>
              <a:ext uri="{FF2B5EF4-FFF2-40B4-BE49-F238E27FC236}">
                <a16:creationId xmlns:a16="http://schemas.microsoft.com/office/drawing/2014/main" id="{6DDEF8F0-B16F-BE4F-AD9B-D3D97C0408CF}"/>
              </a:ext>
            </a:extLst>
          </p:cNvPr>
          <p:cNvSpPr txBox="1"/>
          <p:nvPr/>
        </p:nvSpPr>
        <p:spPr>
          <a:xfrm>
            <a:off x="986423" y="1809368"/>
            <a:ext cx="1456423" cy="369332"/>
          </a:xfrm>
          <a:prstGeom prst="rect">
            <a:avLst/>
          </a:prstGeom>
          <a:noFill/>
        </p:spPr>
        <p:txBody>
          <a:bodyPr wrap="none" rtlCol="0">
            <a:spAutoFit/>
          </a:bodyPr>
          <a:lstStyle/>
          <a:p>
            <a:r>
              <a:rPr lang="en-US" dirty="0" err="1"/>
              <a:t>ΔV</a:t>
            </a:r>
            <a:r>
              <a:rPr lang="en-US" baseline="-25000" dirty="0" err="1"/>
              <a:t>p</a:t>
            </a:r>
            <a:r>
              <a:rPr lang="en-US" dirty="0"/>
              <a:t> = ± 5% V</a:t>
            </a:r>
            <a:r>
              <a:rPr lang="en-US" baseline="-25000" dirty="0"/>
              <a:t>0</a:t>
            </a:r>
            <a:endParaRPr lang="en-US" dirty="0"/>
          </a:p>
        </p:txBody>
      </p:sp>
      <p:cxnSp>
        <p:nvCxnSpPr>
          <p:cNvPr id="19" name="Straight Arrow Connector 18">
            <a:extLst>
              <a:ext uri="{FF2B5EF4-FFF2-40B4-BE49-F238E27FC236}">
                <a16:creationId xmlns:a16="http://schemas.microsoft.com/office/drawing/2014/main" id="{4D300A09-AAF3-DA4E-91D1-624D47639E87}"/>
              </a:ext>
            </a:extLst>
          </p:cNvPr>
          <p:cNvCxnSpPr/>
          <p:nvPr/>
        </p:nvCxnSpPr>
        <p:spPr>
          <a:xfrm>
            <a:off x="1613836" y="2559811"/>
            <a:ext cx="1" cy="3715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2FABB33-329B-BB49-8FB4-5E6685E75B90}"/>
              </a:ext>
            </a:extLst>
          </p:cNvPr>
          <p:cNvCxnSpPr/>
          <p:nvPr/>
        </p:nvCxnSpPr>
        <p:spPr>
          <a:xfrm flipH="1">
            <a:off x="457200" y="5645690"/>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DDB641A-3D3D-9147-B925-C26C9953AA1A}"/>
              </a:ext>
            </a:extLst>
          </p:cNvPr>
          <p:cNvCxnSpPr/>
          <p:nvPr/>
        </p:nvCxnSpPr>
        <p:spPr>
          <a:xfrm flipH="1">
            <a:off x="457200" y="5931691"/>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EFF2B23-CF6B-5440-969D-209775C35699}"/>
              </a:ext>
            </a:extLst>
          </p:cNvPr>
          <p:cNvCxnSpPr/>
          <p:nvPr/>
        </p:nvCxnSpPr>
        <p:spPr>
          <a:xfrm flipH="1">
            <a:off x="2442846" y="5634341"/>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89AA615-4100-6649-8013-C1BAD86A862F}"/>
              </a:ext>
            </a:extLst>
          </p:cNvPr>
          <p:cNvCxnSpPr/>
          <p:nvPr/>
        </p:nvCxnSpPr>
        <p:spPr>
          <a:xfrm flipH="1">
            <a:off x="2442846" y="5931691"/>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A993981-D03F-C04C-AF09-672956293ACB}"/>
              </a:ext>
            </a:extLst>
          </p:cNvPr>
          <p:cNvCxnSpPr/>
          <p:nvPr/>
        </p:nvCxnSpPr>
        <p:spPr>
          <a:xfrm flipH="1">
            <a:off x="1044603" y="5639028"/>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CC5342A-D978-D442-8BA7-5EBED7813EC8}"/>
              </a:ext>
            </a:extLst>
          </p:cNvPr>
          <p:cNvCxnSpPr/>
          <p:nvPr/>
        </p:nvCxnSpPr>
        <p:spPr>
          <a:xfrm flipH="1">
            <a:off x="1044603" y="5935091"/>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65B2F08-A0B4-AA46-8DBC-8E5A9EE21AFE}"/>
              </a:ext>
            </a:extLst>
          </p:cNvPr>
          <p:cNvCxnSpPr/>
          <p:nvPr/>
        </p:nvCxnSpPr>
        <p:spPr>
          <a:xfrm flipH="1">
            <a:off x="3013388" y="5639028"/>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506A0D4-106D-2841-9167-A4CD2B1EF34A}"/>
              </a:ext>
            </a:extLst>
          </p:cNvPr>
          <p:cNvCxnSpPr/>
          <p:nvPr/>
        </p:nvCxnSpPr>
        <p:spPr>
          <a:xfrm flipH="1">
            <a:off x="3013388" y="5927247"/>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1EE96C0-E45E-5643-BEDB-F5ED21CCA43D}"/>
              </a:ext>
            </a:extLst>
          </p:cNvPr>
          <p:cNvCxnSpPr/>
          <p:nvPr/>
        </p:nvCxnSpPr>
        <p:spPr>
          <a:xfrm flipH="1">
            <a:off x="4659291" y="5652352"/>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4213757-5D63-2B42-B099-AAEC3A4A1DE2}"/>
              </a:ext>
            </a:extLst>
          </p:cNvPr>
          <p:cNvCxnSpPr/>
          <p:nvPr/>
        </p:nvCxnSpPr>
        <p:spPr>
          <a:xfrm flipH="1">
            <a:off x="4659291" y="5938353"/>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FFEEE25-49D6-424E-B2A5-DE2FB44102D2}"/>
              </a:ext>
            </a:extLst>
          </p:cNvPr>
          <p:cNvCxnSpPr/>
          <p:nvPr/>
        </p:nvCxnSpPr>
        <p:spPr>
          <a:xfrm flipH="1">
            <a:off x="6644937" y="5641003"/>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C46DE3E-233B-E747-94F1-9600F3703B17}"/>
              </a:ext>
            </a:extLst>
          </p:cNvPr>
          <p:cNvCxnSpPr/>
          <p:nvPr/>
        </p:nvCxnSpPr>
        <p:spPr>
          <a:xfrm flipH="1">
            <a:off x="6644937" y="5938353"/>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123B947-6016-F242-9C26-9E1CB40A75E5}"/>
              </a:ext>
            </a:extLst>
          </p:cNvPr>
          <p:cNvCxnSpPr/>
          <p:nvPr/>
        </p:nvCxnSpPr>
        <p:spPr>
          <a:xfrm flipH="1">
            <a:off x="5246694" y="5645690"/>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FFD2A9E-2580-0B44-A790-02844A862FD7}"/>
              </a:ext>
            </a:extLst>
          </p:cNvPr>
          <p:cNvCxnSpPr/>
          <p:nvPr/>
        </p:nvCxnSpPr>
        <p:spPr>
          <a:xfrm flipH="1">
            <a:off x="5246694" y="5941753"/>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CFED735-15B7-B547-AE90-C412FAE375DC}"/>
              </a:ext>
            </a:extLst>
          </p:cNvPr>
          <p:cNvCxnSpPr/>
          <p:nvPr/>
        </p:nvCxnSpPr>
        <p:spPr>
          <a:xfrm flipH="1">
            <a:off x="7215479" y="5645690"/>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9EF66A8-6731-2F43-B7D4-CBC9AA7291BE}"/>
              </a:ext>
            </a:extLst>
          </p:cNvPr>
          <p:cNvCxnSpPr/>
          <p:nvPr/>
        </p:nvCxnSpPr>
        <p:spPr>
          <a:xfrm flipH="1">
            <a:off x="7215479" y="5933909"/>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013160C9-B5B1-074D-B185-5C63FAED5794}"/>
              </a:ext>
            </a:extLst>
          </p:cNvPr>
          <p:cNvSpPr txBox="1"/>
          <p:nvPr/>
        </p:nvSpPr>
        <p:spPr>
          <a:xfrm>
            <a:off x="457200" y="5985613"/>
            <a:ext cx="447784" cy="261610"/>
          </a:xfrm>
          <a:prstGeom prst="rect">
            <a:avLst/>
          </a:prstGeom>
          <a:noFill/>
        </p:spPr>
        <p:txBody>
          <a:bodyPr wrap="none" rtlCol="0">
            <a:spAutoFit/>
          </a:bodyPr>
          <a:lstStyle/>
          <a:p>
            <a:r>
              <a:rPr lang="en-US" sz="1100" dirty="0"/>
              <a:t>Q1 S</a:t>
            </a:r>
          </a:p>
        </p:txBody>
      </p:sp>
      <p:sp>
        <p:nvSpPr>
          <p:cNvPr id="37" name="TextBox 36">
            <a:extLst>
              <a:ext uri="{FF2B5EF4-FFF2-40B4-BE49-F238E27FC236}">
                <a16:creationId xmlns:a16="http://schemas.microsoft.com/office/drawing/2014/main" id="{734E319A-B71A-564E-9C6D-DFCECD5346D7}"/>
              </a:ext>
            </a:extLst>
          </p:cNvPr>
          <p:cNvSpPr txBox="1"/>
          <p:nvPr/>
        </p:nvSpPr>
        <p:spPr>
          <a:xfrm>
            <a:off x="1240144" y="5992310"/>
            <a:ext cx="442274" cy="261610"/>
          </a:xfrm>
          <a:prstGeom prst="rect">
            <a:avLst/>
          </a:prstGeom>
          <a:noFill/>
        </p:spPr>
        <p:txBody>
          <a:bodyPr wrap="none" rtlCol="0">
            <a:spAutoFit/>
          </a:bodyPr>
          <a:lstStyle/>
          <a:p>
            <a:r>
              <a:rPr lang="en-US" sz="1100" dirty="0"/>
              <a:t>Q1 L</a:t>
            </a:r>
          </a:p>
        </p:txBody>
      </p:sp>
      <p:sp>
        <p:nvSpPr>
          <p:cNvPr id="38" name="TextBox 37">
            <a:extLst>
              <a:ext uri="{FF2B5EF4-FFF2-40B4-BE49-F238E27FC236}">
                <a16:creationId xmlns:a16="http://schemas.microsoft.com/office/drawing/2014/main" id="{DB081784-4D90-E143-B609-14399C06BC9A}"/>
              </a:ext>
            </a:extLst>
          </p:cNvPr>
          <p:cNvSpPr txBox="1"/>
          <p:nvPr/>
        </p:nvSpPr>
        <p:spPr>
          <a:xfrm>
            <a:off x="2442846" y="5997356"/>
            <a:ext cx="447784" cy="261610"/>
          </a:xfrm>
          <a:prstGeom prst="rect">
            <a:avLst/>
          </a:prstGeom>
          <a:noFill/>
        </p:spPr>
        <p:txBody>
          <a:bodyPr wrap="none" rtlCol="0">
            <a:spAutoFit/>
          </a:bodyPr>
          <a:lstStyle/>
          <a:p>
            <a:r>
              <a:rPr lang="en-US" sz="1100" dirty="0"/>
              <a:t>Q2 S</a:t>
            </a:r>
          </a:p>
        </p:txBody>
      </p:sp>
      <p:sp>
        <p:nvSpPr>
          <p:cNvPr id="39" name="TextBox 38">
            <a:extLst>
              <a:ext uri="{FF2B5EF4-FFF2-40B4-BE49-F238E27FC236}">
                <a16:creationId xmlns:a16="http://schemas.microsoft.com/office/drawing/2014/main" id="{CB9D24F0-94EF-1048-85A0-166BA22FB7EB}"/>
              </a:ext>
            </a:extLst>
          </p:cNvPr>
          <p:cNvSpPr txBox="1"/>
          <p:nvPr/>
        </p:nvSpPr>
        <p:spPr>
          <a:xfrm>
            <a:off x="4633364" y="5972145"/>
            <a:ext cx="447784" cy="261610"/>
          </a:xfrm>
          <a:prstGeom prst="rect">
            <a:avLst/>
          </a:prstGeom>
          <a:noFill/>
        </p:spPr>
        <p:txBody>
          <a:bodyPr wrap="none" rtlCol="0">
            <a:spAutoFit/>
          </a:bodyPr>
          <a:lstStyle/>
          <a:p>
            <a:r>
              <a:rPr lang="en-US" sz="1100" dirty="0"/>
              <a:t>Q3 S</a:t>
            </a:r>
          </a:p>
        </p:txBody>
      </p:sp>
      <p:sp>
        <p:nvSpPr>
          <p:cNvPr id="40" name="TextBox 39">
            <a:extLst>
              <a:ext uri="{FF2B5EF4-FFF2-40B4-BE49-F238E27FC236}">
                <a16:creationId xmlns:a16="http://schemas.microsoft.com/office/drawing/2014/main" id="{CEF710CA-370C-8948-B838-AE765989A65F}"/>
              </a:ext>
            </a:extLst>
          </p:cNvPr>
          <p:cNvSpPr txBox="1"/>
          <p:nvPr/>
        </p:nvSpPr>
        <p:spPr>
          <a:xfrm>
            <a:off x="6654353" y="5971684"/>
            <a:ext cx="447784" cy="261610"/>
          </a:xfrm>
          <a:prstGeom prst="rect">
            <a:avLst/>
          </a:prstGeom>
          <a:noFill/>
        </p:spPr>
        <p:txBody>
          <a:bodyPr wrap="none" rtlCol="0">
            <a:spAutoFit/>
          </a:bodyPr>
          <a:lstStyle/>
          <a:p>
            <a:r>
              <a:rPr lang="en-US" sz="1100" dirty="0"/>
              <a:t>Q4 S</a:t>
            </a:r>
          </a:p>
        </p:txBody>
      </p:sp>
      <p:sp>
        <p:nvSpPr>
          <p:cNvPr id="41" name="TextBox 40">
            <a:extLst>
              <a:ext uri="{FF2B5EF4-FFF2-40B4-BE49-F238E27FC236}">
                <a16:creationId xmlns:a16="http://schemas.microsoft.com/office/drawing/2014/main" id="{25B60DE6-7215-FC40-95F8-D18E61F59334}"/>
              </a:ext>
            </a:extLst>
          </p:cNvPr>
          <p:cNvSpPr txBox="1"/>
          <p:nvPr/>
        </p:nvSpPr>
        <p:spPr>
          <a:xfrm>
            <a:off x="3249451" y="6013905"/>
            <a:ext cx="442274" cy="261610"/>
          </a:xfrm>
          <a:prstGeom prst="rect">
            <a:avLst/>
          </a:prstGeom>
          <a:noFill/>
        </p:spPr>
        <p:txBody>
          <a:bodyPr wrap="none" rtlCol="0">
            <a:spAutoFit/>
          </a:bodyPr>
          <a:lstStyle/>
          <a:p>
            <a:r>
              <a:rPr lang="en-US" sz="1100" dirty="0"/>
              <a:t>Q2 L</a:t>
            </a:r>
          </a:p>
        </p:txBody>
      </p:sp>
      <p:sp>
        <p:nvSpPr>
          <p:cNvPr id="42" name="TextBox 41">
            <a:extLst>
              <a:ext uri="{FF2B5EF4-FFF2-40B4-BE49-F238E27FC236}">
                <a16:creationId xmlns:a16="http://schemas.microsoft.com/office/drawing/2014/main" id="{053F1DCC-97D1-3E49-838B-641CCD2748D5}"/>
              </a:ext>
            </a:extLst>
          </p:cNvPr>
          <p:cNvSpPr txBox="1"/>
          <p:nvPr/>
        </p:nvSpPr>
        <p:spPr>
          <a:xfrm>
            <a:off x="5539310" y="5985613"/>
            <a:ext cx="442274" cy="261610"/>
          </a:xfrm>
          <a:prstGeom prst="rect">
            <a:avLst/>
          </a:prstGeom>
          <a:noFill/>
        </p:spPr>
        <p:txBody>
          <a:bodyPr wrap="none" rtlCol="0">
            <a:spAutoFit/>
          </a:bodyPr>
          <a:lstStyle/>
          <a:p>
            <a:r>
              <a:rPr lang="en-US" sz="1100" dirty="0"/>
              <a:t>Q3 L</a:t>
            </a:r>
          </a:p>
        </p:txBody>
      </p:sp>
      <p:sp>
        <p:nvSpPr>
          <p:cNvPr id="43" name="TextBox 42">
            <a:extLst>
              <a:ext uri="{FF2B5EF4-FFF2-40B4-BE49-F238E27FC236}">
                <a16:creationId xmlns:a16="http://schemas.microsoft.com/office/drawing/2014/main" id="{98EE4AF8-7798-0E44-8B2C-9BA98551F65F}"/>
              </a:ext>
            </a:extLst>
          </p:cNvPr>
          <p:cNvSpPr txBox="1"/>
          <p:nvPr/>
        </p:nvSpPr>
        <p:spPr>
          <a:xfrm>
            <a:off x="7464592" y="5965374"/>
            <a:ext cx="442274" cy="261610"/>
          </a:xfrm>
          <a:prstGeom prst="rect">
            <a:avLst/>
          </a:prstGeom>
          <a:noFill/>
        </p:spPr>
        <p:txBody>
          <a:bodyPr wrap="none" rtlCol="0">
            <a:spAutoFit/>
          </a:bodyPr>
          <a:lstStyle/>
          <a:p>
            <a:r>
              <a:rPr lang="en-US" sz="1100" dirty="0"/>
              <a:t>Q4 L</a:t>
            </a:r>
          </a:p>
        </p:txBody>
      </p:sp>
      <p:sp>
        <p:nvSpPr>
          <p:cNvPr id="44" name="TextBox 43">
            <a:extLst>
              <a:ext uri="{FF2B5EF4-FFF2-40B4-BE49-F238E27FC236}">
                <a16:creationId xmlns:a16="http://schemas.microsoft.com/office/drawing/2014/main" id="{022438D4-9E22-0144-9B64-9AFCC95CF8F6}"/>
              </a:ext>
            </a:extLst>
          </p:cNvPr>
          <p:cNvSpPr txBox="1"/>
          <p:nvPr/>
        </p:nvSpPr>
        <p:spPr>
          <a:xfrm>
            <a:off x="3124200" y="711741"/>
            <a:ext cx="5562600" cy="646331"/>
          </a:xfrm>
          <a:prstGeom prst="rect">
            <a:avLst/>
          </a:prstGeom>
          <a:noFill/>
        </p:spPr>
        <p:txBody>
          <a:bodyPr wrap="square" rtlCol="0">
            <a:spAutoFit/>
          </a:bodyPr>
          <a:lstStyle/>
          <a:p>
            <a:r>
              <a:rPr lang="en-US" dirty="0"/>
              <a:t>For each of 1280 permutations of plate offsets and voltage errors, inject and track a distribution of muons</a:t>
            </a:r>
          </a:p>
        </p:txBody>
      </p:sp>
      <p:pic>
        <p:nvPicPr>
          <p:cNvPr id="47" name="Picture 46">
            <a:extLst>
              <a:ext uri="{FF2B5EF4-FFF2-40B4-BE49-F238E27FC236}">
                <a16:creationId xmlns:a16="http://schemas.microsoft.com/office/drawing/2014/main" id="{3FCACDA4-1F6A-5F40-9ACB-2DD67178A22D}"/>
              </a:ext>
            </a:extLst>
          </p:cNvPr>
          <p:cNvPicPr>
            <a:picLocks noChangeAspect="1"/>
          </p:cNvPicPr>
          <p:nvPr/>
        </p:nvPicPr>
        <p:blipFill>
          <a:blip r:embed="rId3"/>
          <a:stretch>
            <a:fillRect/>
          </a:stretch>
        </p:blipFill>
        <p:spPr>
          <a:xfrm>
            <a:off x="4495800" y="1448665"/>
            <a:ext cx="2763942" cy="298544"/>
          </a:xfrm>
          <a:prstGeom prst="rect">
            <a:avLst/>
          </a:prstGeom>
        </p:spPr>
      </p:pic>
      <p:pic>
        <p:nvPicPr>
          <p:cNvPr id="48" name="Picture 47">
            <a:extLst>
              <a:ext uri="{FF2B5EF4-FFF2-40B4-BE49-F238E27FC236}">
                <a16:creationId xmlns:a16="http://schemas.microsoft.com/office/drawing/2014/main" id="{219B7469-7699-F643-955F-8C79D2C8F451}"/>
              </a:ext>
            </a:extLst>
          </p:cNvPr>
          <p:cNvPicPr>
            <a:picLocks noChangeAspect="1"/>
          </p:cNvPicPr>
          <p:nvPr/>
        </p:nvPicPr>
        <p:blipFill>
          <a:blip r:embed="rId4"/>
          <a:stretch>
            <a:fillRect/>
          </a:stretch>
        </p:blipFill>
        <p:spPr>
          <a:xfrm>
            <a:off x="4495800" y="1828044"/>
            <a:ext cx="1981200" cy="552893"/>
          </a:xfrm>
          <a:prstGeom prst="rect">
            <a:avLst/>
          </a:prstGeom>
        </p:spPr>
      </p:pic>
      <p:pic>
        <p:nvPicPr>
          <p:cNvPr id="50" name="Picture 49">
            <a:extLst>
              <a:ext uri="{FF2B5EF4-FFF2-40B4-BE49-F238E27FC236}">
                <a16:creationId xmlns:a16="http://schemas.microsoft.com/office/drawing/2014/main" id="{32253031-0EEC-9244-AB03-20A3F938DC3B}"/>
              </a:ext>
            </a:extLst>
          </p:cNvPr>
          <p:cNvPicPr>
            <a:picLocks noChangeAspect="1"/>
          </p:cNvPicPr>
          <p:nvPr/>
        </p:nvPicPr>
        <p:blipFill>
          <a:blip r:embed="rId5"/>
          <a:stretch>
            <a:fillRect/>
          </a:stretch>
        </p:blipFill>
        <p:spPr>
          <a:xfrm>
            <a:off x="5351031" y="2654157"/>
            <a:ext cx="2587812" cy="182835"/>
          </a:xfrm>
          <a:prstGeom prst="rect">
            <a:avLst/>
          </a:prstGeom>
        </p:spPr>
      </p:pic>
    </p:spTree>
    <p:extLst>
      <p:ext uri="{BB962C8B-B14F-4D97-AF65-F5344CB8AC3E}">
        <p14:creationId xmlns:p14="http://schemas.microsoft.com/office/powerpoint/2010/main" val="7220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18" grpId="0"/>
      <p:bldP spid="36" grpId="0"/>
      <p:bldP spid="37" grpId="0"/>
      <p:bldP spid="38" grpId="0"/>
      <p:bldP spid="39" grpId="0"/>
      <p:bldP spid="40" grpId="0"/>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455FAA-15EC-0743-BACC-610F411DA4E4}"/>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505D14F3-1AC7-3C4D-B2DB-A73135BC15E9}"/>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47806FE6-853A-E145-8BAA-DAE8AA5075BC}"/>
              </a:ext>
            </a:extLst>
          </p:cNvPr>
          <p:cNvSpPr>
            <a:spLocks noGrp="1"/>
          </p:cNvSpPr>
          <p:nvPr>
            <p:ph type="sldNum" sz="quarter" idx="12"/>
          </p:nvPr>
        </p:nvSpPr>
        <p:spPr/>
        <p:txBody>
          <a:bodyPr/>
          <a:lstStyle/>
          <a:p>
            <a:fld id="{34A2ECAA-55DE-A546-88ED-23926A155F66}" type="slidenum">
              <a:rPr lang="en-US" smtClean="0"/>
              <a:t>11</a:t>
            </a:fld>
            <a:endParaRPr lang="en-US"/>
          </a:p>
        </p:txBody>
      </p:sp>
      <p:pic>
        <p:nvPicPr>
          <p:cNvPr id="7" name="Picture 6">
            <a:extLst>
              <a:ext uri="{FF2B5EF4-FFF2-40B4-BE49-F238E27FC236}">
                <a16:creationId xmlns:a16="http://schemas.microsoft.com/office/drawing/2014/main" id="{813A787A-A539-674C-96B7-3BE6F8787C9A}"/>
              </a:ext>
            </a:extLst>
          </p:cNvPr>
          <p:cNvPicPr>
            <a:picLocks noChangeAspect="1"/>
          </p:cNvPicPr>
          <p:nvPr/>
        </p:nvPicPr>
        <p:blipFill>
          <a:blip r:embed="rId2"/>
          <a:stretch>
            <a:fillRect/>
          </a:stretch>
        </p:blipFill>
        <p:spPr>
          <a:xfrm>
            <a:off x="796719" y="1790308"/>
            <a:ext cx="4938440" cy="3456908"/>
          </a:xfrm>
          <a:prstGeom prst="rect">
            <a:avLst/>
          </a:prstGeom>
        </p:spPr>
      </p:pic>
      <p:sp>
        <p:nvSpPr>
          <p:cNvPr id="8" name="TextBox 7">
            <a:extLst>
              <a:ext uri="{FF2B5EF4-FFF2-40B4-BE49-F238E27FC236}">
                <a16:creationId xmlns:a16="http://schemas.microsoft.com/office/drawing/2014/main" id="{977797BE-A70A-8541-B8AC-807AC941214F}"/>
              </a:ext>
            </a:extLst>
          </p:cNvPr>
          <p:cNvSpPr txBox="1"/>
          <p:nvPr/>
        </p:nvSpPr>
        <p:spPr>
          <a:xfrm>
            <a:off x="925286" y="1420976"/>
            <a:ext cx="2523873" cy="369332"/>
          </a:xfrm>
          <a:prstGeom prst="rect">
            <a:avLst/>
          </a:prstGeom>
          <a:noFill/>
        </p:spPr>
        <p:txBody>
          <a:bodyPr wrap="none" rtlCol="0">
            <a:spAutoFit/>
          </a:bodyPr>
          <a:lstStyle/>
          <a:p>
            <a:r>
              <a:rPr lang="en-US" dirty="0">
                <a:solidFill>
                  <a:srgbClr val="0000FF"/>
                </a:solidFill>
              </a:rPr>
              <a:t>If aperture is 45mm then</a:t>
            </a:r>
          </a:p>
        </p:txBody>
      </p:sp>
      <p:graphicFrame>
        <p:nvGraphicFramePr>
          <p:cNvPr id="9" name="Table 8">
            <a:extLst>
              <a:ext uri="{FF2B5EF4-FFF2-40B4-BE49-F238E27FC236}">
                <a16:creationId xmlns:a16="http://schemas.microsoft.com/office/drawing/2014/main" id="{2C6C7FFF-2147-B44F-B436-780F6DD7552E}"/>
              </a:ext>
            </a:extLst>
          </p:cNvPr>
          <p:cNvGraphicFramePr>
            <a:graphicFrameLocks noGrp="1"/>
          </p:cNvGraphicFramePr>
          <p:nvPr>
            <p:extLst>
              <p:ext uri="{D42A27DB-BD31-4B8C-83A1-F6EECF244321}">
                <p14:modId xmlns:p14="http://schemas.microsoft.com/office/powerpoint/2010/main" val="3715779455"/>
              </p:ext>
            </p:extLst>
          </p:nvPr>
        </p:nvGraphicFramePr>
        <p:xfrm>
          <a:off x="6227251" y="2684504"/>
          <a:ext cx="2403929" cy="1644952"/>
        </p:xfrm>
        <a:graphic>
          <a:graphicData uri="http://schemas.openxmlformats.org/drawingml/2006/table">
            <a:tbl>
              <a:tblPr firstRow="1" bandRow="1">
                <a:tableStyleId>{5C22544A-7EE6-4342-B048-85BDC9FD1C3A}</a:tableStyleId>
              </a:tblPr>
              <a:tblGrid>
                <a:gridCol w="1315358">
                  <a:extLst>
                    <a:ext uri="{9D8B030D-6E8A-4147-A177-3AD203B41FA5}">
                      <a16:colId xmlns:a16="http://schemas.microsoft.com/office/drawing/2014/main" val="20000"/>
                    </a:ext>
                  </a:extLst>
                </a:gridCol>
                <a:gridCol w="1088571">
                  <a:extLst>
                    <a:ext uri="{9D8B030D-6E8A-4147-A177-3AD203B41FA5}">
                      <a16:colId xmlns:a16="http://schemas.microsoft.com/office/drawing/2014/main" val="20001"/>
                    </a:ext>
                  </a:extLst>
                </a:gridCol>
              </a:tblGrid>
              <a:tr h="411238">
                <a:tc>
                  <a:txBody>
                    <a:bodyPr/>
                    <a:lstStyle/>
                    <a:p>
                      <a:r>
                        <a:rPr lang="en-US" dirty="0"/>
                        <a:t>Acceptance</a:t>
                      </a:r>
                    </a:p>
                  </a:txBody>
                  <a:tcPr/>
                </a:tc>
                <a:tc>
                  <a:txBody>
                    <a:bodyPr/>
                    <a:lstStyle/>
                    <a:p>
                      <a:r>
                        <a:rPr lang="en-US" dirty="0" err="1"/>
                        <a:t>C</a:t>
                      </a:r>
                      <a:r>
                        <a:rPr lang="en-US" baseline="-25000" dirty="0" err="1"/>
                        <a:t>p</a:t>
                      </a:r>
                      <a:r>
                        <a:rPr lang="en-US" baseline="-25000" dirty="0"/>
                        <a:t> </a:t>
                      </a:r>
                      <a:r>
                        <a:rPr lang="en-US" baseline="0" dirty="0"/>
                        <a:t>[ppm]</a:t>
                      </a:r>
                      <a:endParaRPr lang="en-US" dirty="0"/>
                    </a:p>
                  </a:txBody>
                  <a:tcPr/>
                </a:tc>
                <a:extLst>
                  <a:ext uri="{0D108BD9-81ED-4DB2-BD59-A6C34878D82A}">
                    <a16:rowId xmlns:a16="http://schemas.microsoft.com/office/drawing/2014/main" val="10000"/>
                  </a:ext>
                </a:extLst>
              </a:tr>
              <a:tr h="411238">
                <a:tc>
                  <a:txBody>
                    <a:bodyPr/>
                    <a:lstStyle/>
                    <a:p>
                      <a:r>
                        <a:rPr lang="en-US" dirty="0"/>
                        <a:t>± 1 mm</a:t>
                      </a:r>
                    </a:p>
                  </a:txBody>
                  <a:tcPr/>
                </a:tc>
                <a:tc>
                  <a:txBody>
                    <a:bodyPr/>
                    <a:lstStyle/>
                    <a:p>
                      <a:r>
                        <a:rPr lang="en-US" dirty="0"/>
                        <a:t>-0.09</a:t>
                      </a:r>
                    </a:p>
                  </a:txBody>
                  <a:tcPr/>
                </a:tc>
                <a:extLst>
                  <a:ext uri="{0D108BD9-81ED-4DB2-BD59-A6C34878D82A}">
                    <a16:rowId xmlns:a16="http://schemas.microsoft.com/office/drawing/2014/main" val="10001"/>
                  </a:ext>
                </a:extLst>
              </a:tr>
              <a:tr h="411238">
                <a:tc>
                  <a:txBody>
                    <a:bodyPr/>
                    <a:lstStyle/>
                    <a:p>
                      <a:r>
                        <a:rPr lang="en-US" dirty="0"/>
                        <a:t>± 10 mm</a:t>
                      </a:r>
                    </a:p>
                  </a:txBody>
                  <a:tcPr/>
                </a:tc>
                <a:tc>
                  <a:txBody>
                    <a:bodyPr/>
                    <a:lstStyle/>
                    <a:p>
                      <a:r>
                        <a:rPr lang="en-US" dirty="0"/>
                        <a:t>-0.11</a:t>
                      </a:r>
                    </a:p>
                  </a:txBody>
                  <a:tcPr/>
                </a:tc>
                <a:extLst>
                  <a:ext uri="{0D108BD9-81ED-4DB2-BD59-A6C34878D82A}">
                    <a16:rowId xmlns:a16="http://schemas.microsoft.com/office/drawing/2014/main" val="10002"/>
                  </a:ext>
                </a:extLst>
              </a:tr>
              <a:tr h="411238">
                <a:tc>
                  <a:txBody>
                    <a:bodyPr/>
                    <a:lstStyle/>
                    <a:p>
                      <a:r>
                        <a:rPr lang="en-US" dirty="0"/>
                        <a:t>± 40 mm</a:t>
                      </a:r>
                    </a:p>
                  </a:txBody>
                  <a:tcPr/>
                </a:tc>
                <a:tc>
                  <a:txBody>
                    <a:bodyPr/>
                    <a:lstStyle/>
                    <a:p>
                      <a:r>
                        <a:rPr lang="en-US" dirty="0"/>
                        <a:t>-0.175</a:t>
                      </a:r>
                    </a:p>
                  </a:txBody>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F69681E-93FD-7A40-88AF-CEDDA0F87CE3}"/>
              </a:ext>
            </a:extLst>
          </p:cNvPr>
          <p:cNvSpPr txBox="1"/>
          <p:nvPr/>
        </p:nvSpPr>
        <p:spPr>
          <a:xfrm>
            <a:off x="562429" y="114692"/>
            <a:ext cx="2395182" cy="400110"/>
          </a:xfrm>
          <a:prstGeom prst="rect">
            <a:avLst/>
          </a:prstGeom>
          <a:noFill/>
          <a:ln>
            <a:noFill/>
          </a:ln>
        </p:spPr>
        <p:txBody>
          <a:bodyPr wrap="none" rtlCol="0">
            <a:spAutoFit/>
          </a:bodyPr>
          <a:lstStyle/>
          <a:p>
            <a:r>
              <a:rPr lang="en-US" sz="2000" dirty="0">
                <a:solidFill>
                  <a:srgbClr val="0000FF"/>
                </a:solidFill>
              </a:rPr>
              <a:t>Pitch and acceptance</a:t>
            </a:r>
          </a:p>
        </p:txBody>
      </p:sp>
      <p:sp>
        <p:nvSpPr>
          <p:cNvPr id="11" name="TextBox 10">
            <a:extLst>
              <a:ext uri="{FF2B5EF4-FFF2-40B4-BE49-F238E27FC236}">
                <a16:creationId xmlns:a16="http://schemas.microsoft.com/office/drawing/2014/main" id="{72516661-550B-E44C-A05F-E1150E78DDBA}"/>
              </a:ext>
            </a:extLst>
          </p:cNvPr>
          <p:cNvSpPr txBox="1"/>
          <p:nvPr/>
        </p:nvSpPr>
        <p:spPr>
          <a:xfrm>
            <a:off x="3184071" y="217714"/>
            <a:ext cx="184666"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18D652CC-205B-504C-AE1F-7B260C27398F}"/>
              </a:ext>
            </a:extLst>
          </p:cNvPr>
          <p:cNvSpPr txBox="1"/>
          <p:nvPr/>
        </p:nvSpPr>
        <p:spPr>
          <a:xfrm>
            <a:off x="1124857" y="417286"/>
            <a:ext cx="7867342" cy="923330"/>
          </a:xfrm>
          <a:prstGeom prst="rect">
            <a:avLst/>
          </a:prstGeom>
          <a:noFill/>
        </p:spPr>
        <p:txBody>
          <a:bodyPr wrap="square" rtlCol="0">
            <a:spAutoFit/>
          </a:bodyPr>
          <a:lstStyle/>
          <a:p>
            <a:r>
              <a:rPr lang="en-US" dirty="0"/>
              <a:t>The maximum pitch angle is determined by the physical aperture (collimators)</a:t>
            </a:r>
          </a:p>
          <a:p>
            <a:r>
              <a:rPr lang="en-US" dirty="0"/>
              <a:t>The average pitch correction for the distribution depends on the vertical acceptance of the detector</a:t>
            </a:r>
          </a:p>
        </p:txBody>
      </p:sp>
    </p:spTree>
    <p:extLst>
      <p:ext uri="{BB962C8B-B14F-4D97-AF65-F5344CB8AC3E}">
        <p14:creationId xmlns:p14="http://schemas.microsoft.com/office/powerpoint/2010/main" val="115105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C8C1B3FE-5AD3-B64B-A8B2-ED325CD8D1A1}"/>
              </a:ext>
            </a:extLst>
          </p:cNvPr>
          <p:cNvCxnSpPr>
            <a:cxnSpLocks/>
          </p:cNvCxnSpPr>
          <p:nvPr/>
        </p:nvCxnSpPr>
        <p:spPr>
          <a:xfrm>
            <a:off x="2036084" y="4259192"/>
            <a:ext cx="6416540" cy="775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 name="Straight Arrow Connector 6">
            <a:extLst>
              <a:ext uri="{FF2B5EF4-FFF2-40B4-BE49-F238E27FC236}">
                <a16:creationId xmlns:a16="http://schemas.microsoft.com/office/drawing/2014/main" id="{EE5A9B67-6598-A243-9D8F-20B113F89F02}"/>
              </a:ext>
            </a:extLst>
          </p:cNvPr>
          <p:cNvCxnSpPr>
            <a:cxnSpLocks/>
          </p:cNvCxnSpPr>
          <p:nvPr/>
        </p:nvCxnSpPr>
        <p:spPr>
          <a:xfrm flipV="1">
            <a:off x="2036084" y="2658992"/>
            <a:ext cx="0" cy="320039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615AB707-4880-9447-A0EB-672C36240B06}"/>
              </a:ext>
            </a:extLst>
          </p:cNvPr>
          <p:cNvSpPr txBox="1"/>
          <p:nvPr/>
        </p:nvSpPr>
        <p:spPr>
          <a:xfrm>
            <a:off x="2192094" y="2444231"/>
            <a:ext cx="300082" cy="369332"/>
          </a:xfrm>
          <a:prstGeom prst="rect">
            <a:avLst/>
          </a:prstGeom>
          <a:noFill/>
        </p:spPr>
        <p:txBody>
          <a:bodyPr wrap="none" rtlCol="0">
            <a:spAutoFit/>
          </a:bodyPr>
          <a:lstStyle/>
          <a:p>
            <a:pPr algn="l"/>
            <a:r>
              <a:rPr lang="en-US" sz="1800" dirty="0">
                <a:latin typeface="Helvetica" pitchFamily="2" charset="0"/>
              </a:rPr>
              <a:t>y</a:t>
            </a:r>
          </a:p>
        </p:txBody>
      </p:sp>
      <p:sp>
        <p:nvSpPr>
          <p:cNvPr id="9" name="TextBox 8">
            <a:extLst>
              <a:ext uri="{FF2B5EF4-FFF2-40B4-BE49-F238E27FC236}">
                <a16:creationId xmlns:a16="http://schemas.microsoft.com/office/drawing/2014/main" id="{0CC2CAE3-8B12-EA44-B6F1-14A581068C73}"/>
              </a:ext>
            </a:extLst>
          </p:cNvPr>
          <p:cNvSpPr txBox="1"/>
          <p:nvPr/>
        </p:nvSpPr>
        <p:spPr>
          <a:xfrm>
            <a:off x="8437687" y="4252876"/>
            <a:ext cx="248786" cy="369332"/>
          </a:xfrm>
          <a:prstGeom prst="rect">
            <a:avLst/>
          </a:prstGeom>
          <a:noFill/>
        </p:spPr>
        <p:txBody>
          <a:bodyPr wrap="none" rtlCol="0">
            <a:spAutoFit/>
          </a:bodyPr>
          <a:lstStyle/>
          <a:p>
            <a:pPr algn="l"/>
            <a:r>
              <a:rPr lang="en-US" sz="1800" dirty="0">
                <a:latin typeface="Helvetica" pitchFamily="2" charset="0"/>
              </a:rPr>
              <a:t>t</a:t>
            </a:r>
          </a:p>
        </p:txBody>
      </p:sp>
      <p:sp>
        <p:nvSpPr>
          <p:cNvPr id="10" name="Freeform 9">
            <a:extLst>
              <a:ext uri="{FF2B5EF4-FFF2-40B4-BE49-F238E27FC236}">
                <a16:creationId xmlns:a16="http://schemas.microsoft.com/office/drawing/2014/main" id="{F2570561-F1F4-A342-B81B-C49B91D56C22}"/>
              </a:ext>
            </a:extLst>
          </p:cNvPr>
          <p:cNvSpPr/>
          <p:nvPr/>
        </p:nvSpPr>
        <p:spPr>
          <a:xfrm>
            <a:off x="2051824" y="3105484"/>
            <a:ext cx="6037385" cy="2444808"/>
          </a:xfrm>
          <a:custGeom>
            <a:avLst/>
            <a:gdLst>
              <a:gd name="connsiteX0" fmla="*/ 0 w 6037385"/>
              <a:gd name="connsiteY0" fmla="*/ 504101 h 1101978"/>
              <a:gd name="connsiteX1" fmla="*/ 785446 w 6037385"/>
              <a:gd name="connsiteY1" fmla="*/ 11732 h 1101978"/>
              <a:gd name="connsiteX2" fmla="*/ 1629508 w 6037385"/>
              <a:gd name="connsiteY2" fmla="*/ 539270 h 1101978"/>
              <a:gd name="connsiteX3" fmla="*/ 2426677 w 6037385"/>
              <a:gd name="connsiteY3" fmla="*/ 1101978 h 1101978"/>
              <a:gd name="connsiteX4" fmla="*/ 3270738 w 6037385"/>
              <a:gd name="connsiteY4" fmla="*/ 539270 h 1101978"/>
              <a:gd name="connsiteX5" fmla="*/ 3915508 w 6037385"/>
              <a:gd name="connsiteY5" fmla="*/ 8 h 1101978"/>
              <a:gd name="connsiteX6" fmla="*/ 4736123 w 6037385"/>
              <a:gd name="connsiteY6" fmla="*/ 527547 h 1101978"/>
              <a:gd name="connsiteX7" fmla="*/ 5334000 w 6037385"/>
              <a:gd name="connsiteY7" fmla="*/ 1078532 h 1101978"/>
              <a:gd name="connsiteX8" fmla="*/ 6037385 w 6037385"/>
              <a:gd name="connsiteY8" fmla="*/ 539270 h 110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7385" h="1101978">
                <a:moveTo>
                  <a:pt x="0" y="504101"/>
                </a:moveTo>
                <a:cubicBezTo>
                  <a:pt x="256930" y="254986"/>
                  <a:pt x="513861" y="5871"/>
                  <a:pt x="785446" y="11732"/>
                </a:cubicBezTo>
                <a:cubicBezTo>
                  <a:pt x="1057031" y="17593"/>
                  <a:pt x="1355970" y="357563"/>
                  <a:pt x="1629508" y="539270"/>
                </a:cubicBezTo>
                <a:cubicBezTo>
                  <a:pt x="1903046" y="720977"/>
                  <a:pt x="2153139" y="1101978"/>
                  <a:pt x="2426677" y="1101978"/>
                </a:cubicBezTo>
                <a:cubicBezTo>
                  <a:pt x="2700215" y="1101978"/>
                  <a:pt x="3022600" y="722932"/>
                  <a:pt x="3270738" y="539270"/>
                </a:cubicBezTo>
                <a:cubicBezTo>
                  <a:pt x="3518876" y="355608"/>
                  <a:pt x="3671277" y="1962"/>
                  <a:pt x="3915508" y="8"/>
                </a:cubicBezTo>
                <a:cubicBezTo>
                  <a:pt x="4159739" y="-1946"/>
                  <a:pt x="4499708" y="347793"/>
                  <a:pt x="4736123" y="527547"/>
                </a:cubicBezTo>
                <a:cubicBezTo>
                  <a:pt x="4972538" y="707301"/>
                  <a:pt x="5117123" y="1076578"/>
                  <a:pt x="5334000" y="1078532"/>
                </a:cubicBezTo>
                <a:cubicBezTo>
                  <a:pt x="5550877" y="1080486"/>
                  <a:pt x="5794131" y="809878"/>
                  <a:pt x="6037385" y="539270"/>
                </a:cubicBezTo>
              </a:path>
            </a:pathLst>
          </a:custGeom>
          <a:ln w="28575">
            <a:solidFill>
              <a:srgbClr val="C00000"/>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99EDFDE-0722-9341-A0FE-AA0A2BF5CCD2}"/>
              </a:ext>
            </a:extLst>
          </p:cNvPr>
          <p:cNvSpPr/>
          <p:nvPr/>
        </p:nvSpPr>
        <p:spPr>
          <a:xfrm>
            <a:off x="617999" y="3105484"/>
            <a:ext cx="341852" cy="2444808"/>
          </a:xfrm>
          <a:prstGeom prst="rect">
            <a:avLst/>
          </a:prstGeom>
          <a:solidFill>
            <a:srgbClr val="C0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Chord 11">
            <a:extLst>
              <a:ext uri="{FF2B5EF4-FFF2-40B4-BE49-F238E27FC236}">
                <a16:creationId xmlns:a16="http://schemas.microsoft.com/office/drawing/2014/main" id="{27CA92BD-5C53-DC40-AF90-AA2187364A61}"/>
              </a:ext>
            </a:extLst>
          </p:cNvPr>
          <p:cNvSpPr/>
          <p:nvPr/>
        </p:nvSpPr>
        <p:spPr>
          <a:xfrm>
            <a:off x="774008" y="3105484"/>
            <a:ext cx="449494" cy="2444807"/>
          </a:xfrm>
          <a:prstGeom prst="chord">
            <a:avLst>
              <a:gd name="adj1" fmla="val 5407803"/>
              <a:gd name="adj2" fmla="val 16200000"/>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1BE6ADD-36F0-1C4D-B2E0-BE1926999DDA}"/>
              </a:ext>
            </a:extLst>
          </p:cNvPr>
          <p:cNvCxnSpPr>
            <a:cxnSpLocks/>
          </p:cNvCxnSpPr>
          <p:nvPr/>
        </p:nvCxnSpPr>
        <p:spPr>
          <a:xfrm>
            <a:off x="617999" y="3107379"/>
            <a:ext cx="1076986" cy="0"/>
          </a:xfrm>
          <a:prstGeom prst="line">
            <a:avLst/>
          </a:prstGeom>
          <a:ln>
            <a:solidFill>
              <a:srgbClr val="C00000"/>
            </a:solidFill>
          </a:ln>
        </p:spPr>
        <p:style>
          <a:lnRef idx="2">
            <a:schemeClr val="dk1"/>
          </a:lnRef>
          <a:fillRef idx="1">
            <a:schemeClr val="lt1"/>
          </a:fillRef>
          <a:effectRef idx="0">
            <a:schemeClr val="dk1"/>
          </a:effectRef>
          <a:fontRef idx="minor">
            <a:schemeClr val="dk1"/>
          </a:fontRef>
        </p:style>
      </p:cxnSp>
      <p:cxnSp>
        <p:nvCxnSpPr>
          <p:cNvPr id="15" name="Straight Connector 14">
            <a:extLst>
              <a:ext uri="{FF2B5EF4-FFF2-40B4-BE49-F238E27FC236}">
                <a16:creationId xmlns:a16="http://schemas.microsoft.com/office/drawing/2014/main" id="{2BF13EA6-153E-454C-8243-6242B6C3196E}"/>
              </a:ext>
            </a:extLst>
          </p:cNvPr>
          <p:cNvCxnSpPr>
            <a:cxnSpLocks/>
          </p:cNvCxnSpPr>
          <p:nvPr/>
        </p:nvCxnSpPr>
        <p:spPr>
          <a:xfrm>
            <a:off x="664969" y="5550291"/>
            <a:ext cx="1063470" cy="0"/>
          </a:xfrm>
          <a:prstGeom prst="line">
            <a:avLst/>
          </a:prstGeom>
          <a:ln>
            <a:solidFill>
              <a:srgbClr val="C00000"/>
            </a:solidFill>
          </a:ln>
        </p:spPr>
        <p:style>
          <a:lnRef idx="2">
            <a:schemeClr val="dk1"/>
          </a:lnRef>
          <a:fillRef idx="1">
            <a:schemeClr val="lt1"/>
          </a:fillRef>
          <a:effectRef idx="0">
            <a:schemeClr val="dk1"/>
          </a:effectRef>
          <a:fontRef idx="minor">
            <a:schemeClr val="dk1"/>
          </a:fontRef>
        </p:style>
      </p:cxnSp>
      <p:sp>
        <p:nvSpPr>
          <p:cNvPr id="20" name="TextBox 19">
            <a:extLst>
              <a:ext uri="{FF2B5EF4-FFF2-40B4-BE49-F238E27FC236}">
                <a16:creationId xmlns:a16="http://schemas.microsoft.com/office/drawing/2014/main" id="{A0ED2853-31FC-A04E-94BA-4040A5623A5A}"/>
              </a:ext>
            </a:extLst>
          </p:cNvPr>
          <p:cNvSpPr txBox="1"/>
          <p:nvPr/>
        </p:nvSpPr>
        <p:spPr>
          <a:xfrm>
            <a:off x="140590" y="5828146"/>
            <a:ext cx="3108789" cy="646331"/>
          </a:xfrm>
          <a:prstGeom prst="rect">
            <a:avLst/>
          </a:prstGeom>
          <a:noFill/>
        </p:spPr>
        <p:txBody>
          <a:bodyPr wrap="square" rtlCol="0">
            <a:spAutoFit/>
          </a:bodyPr>
          <a:lstStyle/>
          <a:p>
            <a:pPr algn="ctr"/>
            <a:r>
              <a:rPr lang="en-US" dirty="0"/>
              <a:t>Time spent at each position</a:t>
            </a:r>
          </a:p>
          <a:p>
            <a:pPr algn="ctr"/>
            <a:r>
              <a:rPr lang="en-US" dirty="0"/>
              <a:t>(same as decay distribution)</a:t>
            </a:r>
          </a:p>
        </p:txBody>
      </p:sp>
      <p:cxnSp>
        <p:nvCxnSpPr>
          <p:cNvPr id="22" name="Straight Arrow Connector 21">
            <a:extLst>
              <a:ext uri="{FF2B5EF4-FFF2-40B4-BE49-F238E27FC236}">
                <a16:creationId xmlns:a16="http://schemas.microsoft.com/office/drawing/2014/main" id="{6043C8C4-F1F2-C94C-AFD3-6CFEBBFD9A5E}"/>
              </a:ext>
            </a:extLst>
          </p:cNvPr>
          <p:cNvCxnSpPr>
            <a:cxnSpLocks/>
          </p:cNvCxnSpPr>
          <p:nvPr/>
        </p:nvCxnSpPr>
        <p:spPr>
          <a:xfrm flipH="1" flipV="1">
            <a:off x="788925" y="5667701"/>
            <a:ext cx="46970" cy="383379"/>
          </a:xfrm>
          <a:prstGeom prst="straightConnector1">
            <a:avLst/>
          </a:prstGeom>
          <a:ln w="1270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sp>
        <p:nvSpPr>
          <p:cNvPr id="3" name="Date Placeholder 2">
            <a:extLst>
              <a:ext uri="{FF2B5EF4-FFF2-40B4-BE49-F238E27FC236}">
                <a16:creationId xmlns:a16="http://schemas.microsoft.com/office/drawing/2014/main" id="{F290AC28-83DD-1D4C-AB43-03FAD077A640}"/>
              </a:ext>
            </a:extLst>
          </p:cNvPr>
          <p:cNvSpPr>
            <a:spLocks noGrp="1"/>
          </p:cNvSpPr>
          <p:nvPr>
            <p:ph type="dt" sz="half" idx="10"/>
          </p:nvPr>
        </p:nvSpPr>
        <p:spPr/>
        <p:txBody>
          <a:bodyPr/>
          <a:lstStyle/>
          <a:p>
            <a:r>
              <a:rPr lang="en-US"/>
              <a:t>15 July 2020</a:t>
            </a:r>
          </a:p>
        </p:txBody>
      </p:sp>
      <p:sp>
        <p:nvSpPr>
          <p:cNvPr id="17" name="Footer Placeholder 16">
            <a:extLst>
              <a:ext uri="{FF2B5EF4-FFF2-40B4-BE49-F238E27FC236}">
                <a16:creationId xmlns:a16="http://schemas.microsoft.com/office/drawing/2014/main" id="{89F8BDD3-E60E-DF4F-8056-DB2CD10A3897}"/>
              </a:ext>
            </a:extLst>
          </p:cNvPr>
          <p:cNvSpPr>
            <a:spLocks noGrp="1"/>
          </p:cNvSpPr>
          <p:nvPr>
            <p:ph type="ftr" sz="quarter" idx="11"/>
          </p:nvPr>
        </p:nvSpPr>
        <p:spPr/>
        <p:txBody>
          <a:bodyPr/>
          <a:lstStyle/>
          <a:p>
            <a:r>
              <a:rPr lang="en-US"/>
              <a:t>Efield/Pitch</a:t>
            </a:r>
            <a:endParaRPr lang="en-US" dirty="0"/>
          </a:p>
        </p:txBody>
      </p:sp>
      <p:sp>
        <p:nvSpPr>
          <p:cNvPr id="18" name="Slide Number Placeholder 17">
            <a:extLst>
              <a:ext uri="{FF2B5EF4-FFF2-40B4-BE49-F238E27FC236}">
                <a16:creationId xmlns:a16="http://schemas.microsoft.com/office/drawing/2014/main" id="{41409B51-5C1A-2545-92E9-57C927A08B20}"/>
              </a:ext>
            </a:extLst>
          </p:cNvPr>
          <p:cNvSpPr>
            <a:spLocks noGrp="1"/>
          </p:cNvSpPr>
          <p:nvPr>
            <p:ph type="sldNum" sz="quarter" idx="12"/>
          </p:nvPr>
        </p:nvSpPr>
        <p:spPr/>
        <p:txBody>
          <a:bodyPr/>
          <a:lstStyle/>
          <a:p>
            <a:fld id="{34A2ECAA-55DE-A546-88ED-23926A155F66}" type="slidenum">
              <a:rPr lang="en-US" smtClean="0"/>
              <a:t>12</a:t>
            </a:fld>
            <a:endParaRPr lang="en-US" dirty="0"/>
          </a:p>
        </p:txBody>
      </p:sp>
      <p:pic>
        <p:nvPicPr>
          <p:cNvPr id="19" name="Picture 18">
            <a:extLst>
              <a:ext uri="{FF2B5EF4-FFF2-40B4-BE49-F238E27FC236}">
                <a16:creationId xmlns:a16="http://schemas.microsoft.com/office/drawing/2014/main" id="{49AF22BE-C71E-924E-9123-251DBDF51C15}"/>
              </a:ext>
            </a:extLst>
          </p:cNvPr>
          <p:cNvPicPr>
            <a:picLocks noChangeAspect="1"/>
          </p:cNvPicPr>
          <p:nvPr/>
        </p:nvPicPr>
        <p:blipFill>
          <a:blip r:embed="rId2"/>
          <a:stretch>
            <a:fillRect/>
          </a:stretch>
        </p:blipFill>
        <p:spPr>
          <a:xfrm>
            <a:off x="2648185" y="1774582"/>
            <a:ext cx="3556000" cy="711200"/>
          </a:xfrm>
          <a:prstGeom prst="rect">
            <a:avLst/>
          </a:prstGeom>
        </p:spPr>
      </p:pic>
      <p:pic>
        <p:nvPicPr>
          <p:cNvPr id="23" name="Picture 22">
            <a:extLst>
              <a:ext uri="{FF2B5EF4-FFF2-40B4-BE49-F238E27FC236}">
                <a16:creationId xmlns:a16="http://schemas.microsoft.com/office/drawing/2014/main" id="{5790C299-74AC-A546-A8A3-CD95919174A3}"/>
              </a:ext>
            </a:extLst>
          </p:cNvPr>
          <p:cNvPicPr>
            <a:picLocks noChangeAspect="1"/>
          </p:cNvPicPr>
          <p:nvPr/>
        </p:nvPicPr>
        <p:blipFill>
          <a:blip r:embed="rId3"/>
          <a:stretch>
            <a:fillRect/>
          </a:stretch>
        </p:blipFill>
        <p:spPr>
          <a:xfrm>
            <a:off x="3072647" y="514192"/>
            <a:ext cx="1905000" cy="381000"/>
          </a:xfrm>
          <a:prstGeom prst="rect">
            <a:avLst/>
          </a:prstGeom>
        </p:spPr>
      </p:pic>
      <p:sp>
        <p:nvSpPr>
          <p:cNvPr id="26" name="TextBox 25">
            <a:extLst>
              <a:ext uri="{FF2B5EF4-FFF2-40B4-BE49-F238E27FC236}">
                <a16:creationId xmlns:a16="http://schemas.microsoft.com/office/drawing/2014/main" id="{DAA3B982-23A7-6A4F-8051-9F7F4D6923E1}"/>
              </a:ext>
            </a:extLst>
          </p:cNvPr>
          <p:cNvSpPr txBox="1"/>
          <p:nvPr/>
        </p:nvSpPr>
        <p:spPr>
          <a:xfrm>
            <a:off x="998755" y="1022819"/>
            <a:ext cx="5796138" cy="369332"/>
          </a:xfrm>
          <a:prstGeom prst="rect">
            <a:avLst/>
          </a:prstGeom>
          <a:noFill/>
        </p:spPr>
        <p:txBody>
          <a:bodyPr wrap="none" rtlCol="0">
            <a:spAutoFit/>
          </a:bodyPr>
          <a:lstStyle/>
          <a:p>
            <a:r>
              <a:rPr lang="en-US" dirty="0"/>
              <a:t>We measure vertical position. We prefer vertical amplitude</a:t>
            </a:r>
          </a:p>
        </p:txBody>
      </p:sp>
      <p:sp>
        <p:nvSpPr>
          <p:cNvPr id="27" name="TextBox 26">
            <a:extLst>
              <a:ext uri="{FF2B5EF4-FFF2-40B4-BE49-F238E27FC236}">
                <a16:creationId xmlns:a16="http://schemas.microsoft.com/office/drawing/2014/main" id="{D38071F2-1602-BF40-9B9E-E6626413552E}"/>
              </a:ext>
            </a:extLst>
          </p:cNvPr>
          <p:cNvSpPr txBox="1"/>
          <p:nvPr/>
        </p:nvSpPr>
        <p:spPr>
          <a:xfrm>
            <a:off x="5805797" y="6090726"/>
            <a:ext cx="3152273" cy="369332"/>
          </a:xfrm>
          <a:prstGeom prst="rect">
            <a:avLst/>
          </a:prstGeom>
          <a:noFill/>
        </p:spPr>
        <p:txBody>
          <a:bodyPr wrap="none" rtlCol="0">
            <a:spAutoFit/>
          </a:bodyPr>
          <a:lstStyle/>
          <a:p>
            <a:r>
              <a:rPr lang="en-US" i="1" dirty="0"/>
              <a:t>Next few slides courtesy J. Mott</a:t>
            </a:r>
          </a:p>
        </p:txBody>
      </p:sp>
    </p:spTree>
    <p:extLst>
      <p:ext uri="{BB962C8B-B14F-4D97-AF65-F5344CB8AC3E}">
        <p14:creationId xmlns:p14="http://schemas.microsoft.com/office/powerpoint/2010/main" val="363771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F33F-6092-F04F-B847-320FBA239F85}"/>
              </a:ext>
            </a:extLst>
          </p:cNvPr>
          <p:cNvSpPr>
            <a:spLocks noGrp="1"/>
          </p:cNvSpPr>
          <p:nvPr>
            <p:ph type="title"/>
          </p:nvPr>
        </p:nvSpPr>
        <p:spPr>
          <a:xfrm>
            <a:off x="576688" y="204309"/>
            <a:ext cx="8489950" cy="576064"/>
          </a:xfrm>
        </p:spPr>
        <p:txBody>
          <a:bodyPr>
            <a:normAutofit fontScale="90000"/>
          </a:bodyPr>
          <a:lstStyle/>
          <a:p>
            <a:r>
              <a:rPr lang="en-US" dirty="0"/>
              <a:t>Toy MC: Amplitudes to Positions</a:t>
            </a:r>
          </a:p>
        </p:txBody>
      </p:sp>
      <p:sp>
        <p:nvSpPr>
          <p:cNvPr id="16" name="TextBox 15">
            <a:extLst>
              <a:ext uri="{FF2B5EF4-FFF2-40B4-BE49-F238E27FC236}">
                <a16:creationId xmlns:a16="http://schemas.microsoft.com/office/drawing/2014/main" id="{369CB639-4594-434C-819A-11FE8B65F9CF}"/>
              </a:ext>
            </a:extLst>
          </p:cNvPr>
          <p:cNvSpPr txBox="1"/>
          <p:nvPr/>
        </p:nvSpPr>
        <p:spPr>
          <a:xfrm>
            <a:off x="251519" y="4213096"/>
            <a:ext cx="8892481" cy="5016758"/>
          </a:xfrm>
          <a:prstGeom prst="rect">
            <a:avLst/>
          </a:prstGeom>
          <a:noFill/>
        </p:spPr>
        <p:txBody>
          <a:bodyPr wrap="square" rtlCol="0">
            <a:spAutoFit/>
          </a:bodyPr>
          <a:lstStyle/>
          <a:p>
            <a:pPr marL="7937">
              <a:spcBef>
                <a:spcPts val="0"/>
              </a:spcBef>
            </a:pPr>
            <a:r>
              <a:rPr lang="en-US" sz="2200" dirty="0"/>
              <a:t>Suppose we have a distribution of amplitudes</a:t>
            </a:r>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400" dirty="0"/>
          </a:p>
          <a:p>
            <a:pPr marL="350837" indent="-342900">
              <a:spcBef>
                <a:spcPts val="0"/>
              </a:spcBef>
              <a:buFont typeface="Arial" panose="020B0604020202020204" pitchFamily="34" charset="0"/>
              <a:buChar char="•"/>
            </a:pPr>
            <a:r>
              <a:rPr lang="en-US" sz="2200" dirty="0"/>
              <a:t>The left plot is the natural one to get the pitch correction</a:t>
            </a:r>
          </a:p>
          <a:p>
            <a:pPr marL="350837" indent="-342900">
              <a:spcBef>
                <a:spcPts val="0"/>
              </a:spcBef>
              <a:buFont typeface="Arial" panose="020B0604020202020204" pitchFamily="34" charset="0"/>
              <a:buChar char="•"/>
            </a:pPr>
            <a:endParaRPr lang="en-US" sz="1000" dirty="0"/>
          </a:p>
          <a:p>
            <a:pPr marL="350837" indent="-342900">
              <a:spcBef>
                <a:spcPts val="0"/>
              </a:spcBef>
              <a:buFont typeface="Arial" panose="020B0604020202020204" pitchFamily="34" charset="0"/>
              <a:buChar char="•"/>
            </a:pPr>
            <a:r>
              <a:rPr lang="en-US" sz="2200" dirty="0"/>
              <a:t>The right plot is what we would measure in the tracker (assuming we do all our acceptance/resolution corrections right)</a:t>
            </a:r>
          </a:p>
        </p:txBody>
      </p:sp>
      <p:pic>
        <p:nvPicPr>
          <p:cNvPr id="5" name="Picture 4">
            <a:extLst>
              <a:ext uri="{FF2B5EF4-FFF2-40B4-BE49-F238E27FC236}">
                <a16:creationId xmlns:a16="http://schemas.microsoft.com/office/drawing/2014/main" id="{2A482285-DACE-8443-8B23-85FE3ABC9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2" y="1738191"/>
            <a:ext cx="4871185" cy="3457233"/>
          </a:xfrm>
          <a:prstGeom prst="rect">
            <a:avLst/>
          </a:prstGeom>
        </p:spPr>
      </p:pic>
      <p:pic>
        <p:nvPicPr>
          <p:cNvPr id="6" name="Picture 5">
            <a:extLst>
              <a:ext uri="{FF2B5EF4-FFF2-40B4-BE49-F238E27FC236}">
                <a16:creationId xmlns:a16="http://schemas.microsoft.com/office/drawing/2014/main" id="{AF5F3994-6314-374F-A7EE-9C7304D69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18" y="1738191"/>
            <a:ext cx="4871185" cy="3457233"/>
          </a:xfrm>
          <a:prstGeom prst="rect">
            <a:avLst/>
          </a:prstGeom>
        </p:spPr>
      </p:pic>
      <p:sp>
        <p:nvSpPr>
          <p:cNvPr id="3" name="Date Placeholder 2">
            <a:extLst>
              <a:ext uri="{FF2B5EF4-FFF2-40B4-BE49-F238E27FC236}">
                <a16:creationId xmlns:a16="http://schemas.microsoft.com/office/drawing/2014/main" id="{DF14762F-880D-6D4B-8842-CFB5C69C3E1C}"/>
              </a:ext>
            </a:extLst>
          </p:cNvPr>
          <p:cNvSpPr>
            <a:spLocks noGrp="1"/>
          </p:cNvSpPr>
          <p:nvPr>
            <p:ph type="dt" sz="half" idx="10"/>
          </p:nvPr>
        </p:nvSpPr>
        <p:spPr/>
        <p:txBody>
          <a:bodyPr/>
          <a:lstStyle/>
          <a:p>
            <a:r>
              <a:rPr lang="en-US"/>
              <a:t>15 July 2020</a:t>
            </a:r>
          </a:p>
        </p:txBody>
      </p:sp>
      <p:sp>
        <p:nvSpPr>
          <p:cNvPr id="8" name="Footer Placeholder 7">
            <a:extLst>
              <a:ext uri="{FF2B5EF4-FFF2-40B4-BE49-F238E27FC236}">
                <a16:creationId xmlns:a16="http://schemas.microsoft.com/office/drawing/2014/main" id="{C8010C43-488B-794D-BF67-E2EA9EEF695A}"/>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E8B69401-25D9-B047-8664-15F8BDDED316}"/>
              </a:ext>
            </a:extLst>
          </p:cNvPr>
          <p:cNvSpPr>
            <a:spLocks noGrp="1"/>
          </p:cNvSpPr>
          <p:nvPr>
            <p:ph type="sldNum" sz="quarter" idx="12"/>
          </p:nvPr>
        </p:nvSpPr>
        <p:spPr/>
        <p:txBody>
          <a:bodyPr/>
          <a:lstStyle/>
          <a:p>
            <a:fld id="{34A2ECAA-55DE-A546-88ED-23926A155F66}" type="slidenum">
              <a:rPr lang="en-US" smtClean="0"/>
              <a:t>13</a:t>
            </a:fld>
            <a:endParaRPr lang="en-US" dirty="0"/>
          </a:p>
        </p:txBody>
      </p:sp>
      <p:sp>
        <p:nvSpPr>
          <p:cNvPr id="10" name="TextBox 9">
            <a:extLst>
              <a:ext uri="{FF2B5EF4-FFF2-40B4-BE49-F238E27FC236}">
                <a16:creationId xmlns:a16="http://schemas.microsoft.com/office/drawing/2014/main" id="{A5838216-906F-2D4A-9DBE-21671F298425}"/>
              </a:ext>
            </a:extLst>
          </p:cNvPr>
          <p:cNvSpPr txBox="1"/>
          <p:nvPr/>
        </p:nvSpPr>
        <p:spPr>
          <a:xfrm>
            <a:off x="505609" y="1197685"/>
            <a:ext cx="2799805" cy="369332"/>
          </a:xfrm>
          <a:prstGeom prst="rect">
            <a:avLst/>
          </a:prstGeom>
          <a:noFill/>
        </p:spPr>
        <p:txBody>
          <a:bodyPr wrap="none" rtlCol="0">
            <a:spAutoFit/>
          </a:bodyPr>
          <a:lstStyle/>
          <a:p>
            <a:r>
              <a:rPr lang="en-US" dirty="0"/>
              <a:t>Distribution of amplitudes   </a:t>
            </a:r>
          </a:p>
        </p:txBody>
      </p:sp>
      <p:cxnSp>
        <p:nvCxnSpPr>
          <p:cNvPr id="12" name="Straight Arrow Connector 11">
            <a:extLst>
              <a:ext uri="{FF2B5EF4-FFF2-40B4-BE49-F238E27FC236}">
                <a16:creationId xmlns:a16="http://schemas.microsoft.com/office/drawing/2014/main" id="{15C25970-0594-2445-9904-A12852CE8827}"/>
              </a:ext>
            </a:extLst>
          </p:cNvPr>
          <p:cNvCxnSpPr/>
          <p:nvPr/>
        </p:nvCxnSpPr>
        <p:spPr>
          <a:xfrm>
            <a:off x="3571539" y="1430767"/>
            <a:ext cx="135546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960ABAB-9992-1545-938B-2C057FDF12E8}"/>
              </a:ext>
            </a:extLst>
          </p:cNvPr>
          <p:cNvSpPr txBox="1"/>
          <p:nvPr/>
        </p:nvSpPr>
        <p:spPr>
          <a:xfrm>
            <a:off x="5206811" y="1246101"/>
            <a:ext cx="3431580" cy="369332"/>
          </a:xfrm>
          <a:prstGeom prst="rect">
            <a:avLst/>
          </a:prstGeom>
          <a:noFill/>
        </p:spPr>
        <p:txBody>
          <a:bodyPr wrap="none" rtlCol="0">
            <a:spAutoFit/>
          </a:bodyPr>
          <a:lstStyle/>
          <a:p>
            <a:r>
              <a:rPr lang="en-US" dirty="0"/>
              <a:t>Distribution of measured positions</a:t>
            </a:r>
          </a:p>
        </p:txBody>
      </p:sp>
    </p:spTree>
    <p:extLst>
      <p:ext uri="{BB962C8B-B14F-4D97-AF65-F5344CB8AC3E}">
        <p14:creationId xmlns:p14="http://schemas.microsoft.com/office/powerpoint/2010/main" val="630795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F33F-6092-F04F-B847-320FBA239F85}"/>
              </a:ext>
            </a:extLst>
          </p:cNvPr>
          <p:cNvSpPr>
            <a:spLocks noGrp="1"/>
          </p:cNvSpPr>
          <p:nvPr>
            <p:ph type="title"/>
          </p:nvPr>
        </p:nvSpPr>
        <p:spPr>
          <a:xfrm>
            <a:off x="251519" y="296662"/>
            <a:ext cx="8489950" cy="576064"/>
          </a:xfrm>
        </p:spPr>
        <p:txBody>
          <a:bodyPr>
            <a:normAutofit fontScale="90000"/>
          </a:bodyPr>
          <a:lstStyle/>
          <a:p>
            <a:r>
              <a:rPr lang="en-US" dirty="0"/>
              <a:t>Toy MC: Simple </a:t>
            </a:r>
            <a:r>
              <a:rPr lang="en-US" dirty="0" err="1"/>
              <a:t>Calo</a:t>
            </a:r>
            <a:r>
              <a:rPr lang="en-US" dirty="0"/>
              <a:t> Acceptance</a:t>
            </a:r>
          </a:p>
        </p:txBody>
      </p:sp>
      <p:sp>
        <p:nvSpPr>
          <p:cNvPr id="16" name="TextBox 15">
            <a:extLst>
              <a:ext uri="{FF2B5EF4-FFF2-40B4-BE49-F238E27FC236}">
                <a16:creationId xmlns:a16="http://schemas.microsoft.com/office/drawing/2014/main" id="{369CB639-4594-434C-819A-11FE8B65F9CF}"/>
              </a:ext>
            </a:extLst>
          </p:cNvPr>
          <p:cNvSpPr txBox="1"/>
          <p:nvPr/>
        </p:nvSpPr>
        <p:spPr>
          <a:xfrm>
            <a:off x="251519" y="1329156"/>
            <a:ext cx="8892481" cy="600164"/>
          </a:xfrm>
          <a:prstGeom prst="rect">
            <a:avLst/>
          </a:prstGeom>
          <a:noFill/>
        </p:spPr>
        <p:txBody>
          <a:bodyPr wrap="square" rtlCol="0">
            <a:spAutoFit/>
          </a:bodyPr>
          <a:lstStyle/>
          <a:p>
            <a:pPr marL="350837" indent="-342900">
              <a:spcBef>
                <a:spcPts val="0"/>
              </a:spcBef>
              <a:buFont typeface="Arial" panose="020B0604020202020204" pitchFamily="34" charset="0"/>
              <a:buChar char="•"/>
            </a:pPr>
            <a:endParaRPr lang="en-US" sz="1100" dirty="0"/>
          </a:p>
          <a:p>
            <a:pPr marL="350837" indent="-342900">
              <a:spcBef>
                <a:spcPts val="0"/>
              </a:spcBef>
              <a:buFont typeface="Arial" panose="020B0604020202020204" pitchFamily="34" charset="0"/>
              <a:buChar char="•"/>
            </a:pPr>
            <a:r>
              <a:rPr lang="en-US" sz="2200" dirty="0"/>
              <a:t>Suppose this box function defines the </a:t>
            </a:r>
            <a:r>
              <a:rPr lang="en-US" sz="2200" dirty="0" err="1"/>
              <a:t>calo</a:t>
            </a:r>
            <a:r>
              <a:rPr lang="en-US" sz="2200" dirty="0"/>
              <a:t> acceptance</a:t>
            </a:r>
          </a:p>
        </p:txBody>
      </p:sp>
      <p:pic>
        <p:nvPicPr>
          <p:cNvPr id="5" name="Picture 4">
            <a:extLst>
              <a:ext uri="{FF2B5EF4-FFF2-40B4-BE49-F238E27FC236}">
                <a16:creationId xmlns:a16="http://schemas.microsoft.com/office/drawing/2014/main" id="{F1C1E6CB-8104-214F-B19A-82A09A159C03}"/>
              </a:ext>
            </a:extLst>
          </p:cNvPr>
          <p:cNvPicPr>
            <a:picLocks noChangeAspect="1"/>
          </p:cNvPicPr>
          <p:nvPr/>
        </p:nvPicPr>
        <p:blipFill rotWithShape="1">
          <a:blip r:embed="rId2">
            <a:extLst>
              <a:ext uri="{28A0092B-C50C-407E-A947-70E740481C1C}">
                <a14:useLocalDpi xmlns:a14="http://schemas.microsoft.com/office/drawing/2010/main" val="0"/>
              </a:ext>
            </a:extLst>
          </a:blip>
          <a:srcRect t="8394"/>
          <a:stretch/>
        </p:blipFill>
        <p:spPr>
          <a:xfrm>
            <a:off x="1963621" y="2943226"/>
            <a:ext cx="5223108" cy="3395832"/>
          </a:xfrm>
          <a:prstGeom prst="rect">
            <a:avLst/>
          </a:prstGeom>
        </p:spPr>
      </p:pic>
      <p:sp>
        <p:nvSpPr>
          <p:cNvPr id="3" name="Date Placeholder 2">
            <a:extLst>
              <a:ext uri="{FF2B5EF4-FFF2-40B4-BE49-F238E27FC236}">
                <a16:creationId xmlns:a16="http://schemas.microsoft.com/office/drawing/2014/main" id="{D310804A-2606-B14D-82CA-AA8A1F1054F1}"/>
              </a:ext>
            </a:extLst>
          </p:cNvPr>
          <p:cNvSpPr>
            <a:spLocks noGrp="1"/>
          </p:cNvSpPr>
          <p:nvPr>
            <p:ph type="dt" sz="half" idx="10"/>
          </p:nvPr>
        </p:nvSpPr>
        <p:spPr/>
        <p:txBody>
          <a:bodyPr/>
          <a:lstStyle/>
          <a:p>
            <a:r>
              <a:rPr lang="en-US"/>
              <a:t>15 July 2020</a:t>
            </a:r>
          </a:p>
        </p:txBody>
      </p:sp>
      <p:sp>
        <p:nvSpPr>
          <p:cNvPr id="7" name="Footer Placeholder 6">
            <a:extLst>
              <a:ext uri="{FF2B5EF4-FFF2-40B4-BE49-F238E27FC236}">
                <a16:creationId xmlns:a16="http://schemas.microsoft.com/office/drawing/2014/main" id="{F3DA1823-9E71-864B-91ED-D39E84B3B672}"/>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3EBDC938-BCFD-9F42-BB9B-F63B61444D7B}"/>
              </a:ext>
            </a:extLst>
          </p:cNvPr>
          <p:cNvSpPr>
            <a:spLocks noGrp="1"/>
          </p:cNvSpPr>
          <p:nvPr>
            <p:ph type="sldNum" sz="quarter" idx="12"/>
          </p:nvPr>
        </p:nvSpPr>
        <p:spPr/>
        <p:txBody>
          <a:bodyPr/>
          <a:lstStyle/>
          <a:p>
            <a:fld id="{34A2ECAA-55DE-A546-88ED-23926A155F66}" type="slidenum">
              <a:rPr lang="en-US" smtClean="0"/>
              <a:t>14</a:t>
            </a:fld>
            <a:endParaRPr lang="en-US" dirty="0"/>
          </a:p>
        </p:txBody>
      </p:sp>
    </p:spTree>
    <p:extLst>
      <p:ext uri="{BB962C8B-B14F-4D97-AF65-F5344CB8AC3E}">
        <p14:creationId xmlns:p14="http://schemas.microsoft.com/office/powerpoint/2010/main" val="880647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F33F-6092-F04F-B847-320FBA239F85}"/>
              </a:ext>
            </a:extLst>
          </p:cNvPr>
          <p:cNvSpPr>
            <a:spLocks noGrp="1"/>
          </p:cNvSpPr>
          <p:nvPr>
            <p:ph type="title"/>
          </p:nvPr>
        </p:nvSpPr>
        <p:spPr>
          <a:xfrm>
            <a:off x="327025" y="167389"/>
            <a:ext cx="8489950" cy="576064"/>
          </a:xfrm>
        </p:spPr>
        <p:txBody>
          <a:bodyPr>
            <a:normAutofit fontScale="90000"/>
          </a:bodyPr>
          <a:lstStyle/>
          <a:p>
            <a:r>
              <a:rPr lang="en-US" dirty="0"/>
              <a:t>Toy MC: Simple </a:t>
            </a:r>
            <a:r>
              <a:rPr lang="en-US" dirty="0" err="1"/>
              <a:t>Calo</a:t>
            </a:r>
            <a:r>
              <a:rPr lang="en-US" dirty="0"/>
              <a:t> Acceptance</a:t>
            </a:r>
          </a:p>
        </p:txBody>
      </p:sp>
      <p:pic>
        <p:nvPicPr>
          <p:cNvPr id="5" name="Picture 4">
            <a:extLst>
              <a:ext uri="{FF2B5EF4-FFF2-40B4-BE49-F238E27FC236}">
                <a16:creationId xmlns:a16="http://schemas.microsoft.com/office/drawing/2014/main" id="{393DAE53-CE50-9F40-809A-64CE0A10D4FD}"/>
              </a:ext>
            </a:extLst>
          </p:cNvPr>
          <p:cNvPicPr>
            <a:picLocks noChangeAspect="1"/>
          </p:cNvPicPr>
          <p:nvPr/>
        </p:nvPicPr>
        <p:blipFill rotWithShape="1">
          <a:blip r:embed="rId2">
            <a:extLst>
              <a:ext uri="{28A0092B-C50C-407E-A947-70E740481C1C}">
                <a14:useLocalDpi xmlns:a14="http://schemas.microsoft.com/office/drawing/2010/main" val="0"/>
              </a:ext>
            </a:extLst>
          </a:blip>
          <a:srcRect t="6232"/>
          <a:stretch/>
        </p:blipFill>
        <p:spPr>
          <a:xfrm>
            <a:off x="4572000" y="2254348"/>
            <a:ext cx="4871184" cy="3241790"/>
          </a:xfrm>
          <a:prstGeom prst="rect">
            <a:avLst/>
          </a:prstGeom>
        </p:spPr>
      </p:pic>
      <p:pic>
        <p:nvPicPr>
          <p:cNvPr id="6" name="Picture 5">
            <a:extLst>
              <a:ext uri="{FF2B5EF4-FFF2-40B4-BE49-F238E27FC236}">
                <a16:creationId xmlns:a16="http://schemas.microsoft.com/office/drawing/2014/main" id="{3710C834-4E88-C841-9F58-535644DB9A65}"/>
              </a:ext>
            </a:extLst>
          </p:cNvPr>
          <p:cNvPicPr>
            <a:picLocks noChangeAspect="1"/>
          </p:cNvPicPr>
          <p:nvPr/>
        </p:nvPicPr>
        <p:blipFill rotWithShape="1">
          <a:blip r:embed="rId3">
            <a:extLst>
              <a:ext uri="{28A0092B-C50C-407E-A947-70E740481C1C}">
                <a14:useLocalDpi xmlns:a14="http://schemas.microsoft.com/office/drawing/2010/main" val="0"/>
              </a:ext>
            </a:extLst>
          </a:blip>
          <a:srcRect t="6232"/>
          <a:stretch/>
        </p:blipFill>
        <p:spPr>
          <a:xfrm>
            <a:off x="0" y="2221858"/>
            <a:ext cx="4871184" cy="3241790"/>
          </a:xfrm>
          <a:prstGeom prst="rect">
            <a:avLst/>
          </a:prstGeom>
        </p:spPr>
      </p:pic>
      <p:sp>
        <p:nvSpPr>
          <p:cNvPr id="3" name="TextBox 2">
            <a:extLst>
              <a:ext uri="{FF2B5EF4-FFF2-40B4-BE49-F238E27FC236}">
                <a16:creationId xmlns:a16="http://schemas.microsoft.com/office/drawing/2014/main" id="{5B86D28B-E57D-B24F-AFBE-71C70F17838F}"/>
              </a:ext>
            </a:extLst>
          </p:cNvPr>
          <p:cNvSpPr txBox="1"/>
          <p:nvPr/>
        </p:nvSpPr>
        <p:spPr>
          <a:xfrm>
            <a:off x="97596" y="2563936"/>
            <a:ext cx="1576072" cy="646331"/>
          </a:xfrm>
          <a:prstGeom prst="rect">
            <a:avLst/>
          </a:prstGeom>
          <a:solidFill>
            <a:schemeClr val="bg1"/>
          </a:solidFill>
        </p:spPr>
        <p:txBody>
          <a:bodyPr wrap="none" rtlCol="0">
            <a:spAutoFit/>
          </a:bodyPr>
          <a:lstStyle/>
          <a:p>
            <a:r>
              <a:rPr lang="en-US" dirty="0" err="1"/>
              <a:t>C</a:t>
            </a:r>
            <a:r>
              <a:rPr lang="en-US" baseline="-25000" dirty="0" err="1"/>
              <a:t>p</a:t>
            </a:r>
            <a:r>
              <a:rPr lang="en-US" dirty="0"/>
              <a:t> = 191 ppb</a:t>
            </a:r>
          </a:p>
          <a:p>
            <a:r>
              <a:rPr lang="en-US" dirty="0" err="1">
                <a:solidFill>
                  <a:srgbClr val="FF0000"/>
                </a:solidFill>
              </a:rPr>
              <a:t>C</a:t>
            </a:r>
            <a:r>
              <a:rPr lang="en-US" baseline="-25000" dirty="0" err="1">
                <a:solidFill>
                  <a:srgbClr val="FF0000"/>
                </a:solidFill>
              </a:rPr>
              <a:t>p</a:t>
            </a:r>
            <a:r>
              <a:rPr lang="en-US" dirty="0">
                <a:solidFill>
                  <a:srgbClr val="FF0000"/>
                </a:solidFill>
              </a:rPr>
              <a:t> = 135 ppb</a:t>
            </a:r>
          </a:p>
        </p:txBody>
      </p:sp>
      <p:sp>
        <p:nvSpPr>
          <p:cNvPr id="8" name="TextBox 7">
            <a:extLst>
              <a:ext uri="{FF2B5EF4-FFF2-40B4-BE49-F238E27FC236}">
                <a16:creationId xmlns:a16="http://schemas.microsoft.com/office/drawing/2014/main" id="{6B22D479-B3AE-9B4E-B6CB-324CE35F3D49}"/>
              </a:ext>
            </a:extLst>
          </p:cNvPr>
          <p:cNvSpPr txBox="1"/>
          <p:nvPr/>
        </p:nvSpPr>
        <p:spPr>
          <a:xfrm>
            <a:off x="7482227" y="2679744"/>
            <a:ext cx="1532792" cy="646331"/>
          </a:xfrm>
          <a:prstGeom prst="rect">
            <a:avLst/>
          </a:prstGeom>
          <a:noFill/>
        </p:spPr>
        <p:txBody>
          <a:bodyPr wrap="none" rtlCol="0">
            <a:spAutoFit/>
          </a:bodyPr>
          <a:lstStyle/>
          <a:p>
            <a:r>
              <a:rPr lang="en-US" dirty="0" err="1"/>
              <a:t>C</a:t>
            </a:r>
            <a:r>
              <a:rPr lang="en-US" baseline="-25000" dirty="0" err="1"/>
              <a:t>p</a:t>
            </a:r>
            <a:r>
              <a:rPr lang="en-US" dirty="0"/>
              <a:t> = 191 ppb</a:t>
            </a:r>
          </a:p>
          <a:p>
            <a:r>
              <a:rPr lang="en-US" dirty="0" err="1">
                <a:solidFill>
                  <a:srgbClr val="FF0000"/>
                </a:solidFill>
              </a:rPr>
              <a:t>C</a:t>
            </a:r>
            <a:r>
              <a:rPr lang="en-US" baseline="-25000" dirty="0" err="1">
                <a:solidFill>
                  <a:srgbClr val="FF0000"/>
                </a:solidFill>
              </a:rPr>
              <a:t>p</a:t>
            </a:r>
            <a:r>
              <a:rPr lang="en-US" dirty="0">
                <a:solidFill>
                  <a:srgbClr val="FF0000"/>
                </a:solidFill>
              </a:rPr>
              <a:t> = 170 ppb</a:t>
            </a:r>
          </a:p>
        </p:txBody>
      </p:sp>
      <p:sp>
        <p:nvSpPr>
          <p:cNvPr id="13" name="TextBox 12">
            <a:extLst>
              <a:ext uri="{FF2B5EF4-FFF2-40B4-BE49-F238E27FC236}">
                <a16:creationId xmlns:a16="http://schemas.microsoft.com/office/drawing/2014/main" id="{78D595D5-429C-9F4A-A834-2C4CE4D94BD1}"/>
              </a:ext>
            </a:extLst>
          </p:cNvPr>
          <p:cNvSpPr txBox="1"/>
          <p:nvPr/>
        </p:nvSpPr>
        <p:spPr>
          <a:xfrm>
            <a:off x="3095816" y="2463718"/>
            <a:ext cx="1987840" cy="646331"/>
          </a:xfrm>
          <a:prstGeom prst="rect">
            <a:avLst/>
          </a:prstGeom>
          <a:solidFill>
            <a:schemeClr val="bg1"/>
          </a:solidFill>
        </p:spPr>
        <p:txBody>
          <a:bodyPr wrap="square" rtlCol="0">
            <a:spAutoFit/>
          </a:bodyPr>
          <a:lstStyle/>
          <a:p>
            <a:pPr algn="ctr"/>
            <a:r>
              <a:rPr lang="en-US" b="1" dirty="0"/>
              <a:t>Beam</a:t>
            </a:r>
          </a:p>
          <a:p>
            <a:pPr algn="ctr"/>
            <a:r>
              <a:rPr lang="en-US" b="1" dirty="0" err="1">
                <a:solidFill>
                  <a:srgbClr val="FF0000"/>
                </a:solidFill>
              </a:rPr>
              <a:t>Calo</a:t>
            </a:r>
            <a:r>
              <a:rPr lang="en-US" b="1" dirty="0">
                <a:solidFill>
                  <a:srgbClr val="FF0000"/>
                </a:solidFill>
              </a:rPr>
              <a:t> Measured</a:t>
            </a:r>
          </a:p>
        </p:txBody>
      </p:sp>
      <p:sp>
        <p:nvSpPr>
          <p:cNvPr id="7" name="Date Placeholder 6">
            <a:extLst>
              <a:ext uri="{FF2B5EF4-FFF2-40B4-BE49-F238E27FC236}">
                <a16:creationId xmlns:a16="http://schemas.microsoft.com/office/drawing/2014/main" id="{E867B380-3EBB-5246-940E-FF26F01976CB}"/>
              </a:ext>
            </a:extLst>
          </p:cNvPr>
          <p:cNvSpPr>
            <a:spLocks noGrp="1"/>
          </p:cNvSpPr>
          <p:nvPr>
            <p:ph type="dt" sz="half" idx="10"/>
          </p:nvPr>
        </p:nvSpPr>
        <p:spPr/>
        <p:txBody>
          <a:bodyPr/>
          <a:lstStyle/>
          <a:p>
            <a:r>
              <a:rPr lang="en-US"/>
              <a:t>15 July 2020</a:t>
            </a:r>
          </a:p>
        </p:txBody>
      </p:sp>
      <p:sp>
        <p:nvSpPr>
          <p:cNvPr id="12" name="Footer Placeholder 11">
            <a:extLst>
              <a:ext uri="{FF2B5EF4-FFF2-40B4-BE49-F238E27FC236}">
                <a16:creationId xmlns:a16="http://schemas.microsoft.com/office/drawing/2014/main" id="{A18933D6-F36B-5041-B0A7-7E4E50EA1B37}"/>
              </a:ext>
            </a:extLst>
          </p:cNvPr>
          <p:cNvSpPr>
            <a:spLocks noGrp="1"/>
          </p:cNvSpPr>
          <p:nvPr>
            <p:ph type="ftr" sz="quarter" idx="11"/>
          </p:nvPr>
        </p:nvSpPr>
        <p:spPr/>
        <p:txBody>
          <a:bodyPr/>
          <a:lstStyle/>
          <a:p>
            <a:r>
              <a:rPr lang="en-US"/>
              <a:t>Efield/Pitch</a:t>
            </a:r>
            <a:endParaRPr lang="en-US" dirty="0"/>
          </a:p>
        </p:txBody>
      </p:sp>
      <p:sp>
        <p:nvSpPr>
          <p:cNvPr id="17" name="Slide Number Placeholder 16">
            <a:extLst>
              <a:ext uri="{FF2B5EF4-FFF2-40B4-BE49-F238E27FC236}">
                <a16:creationId xmlns:a16="http://schemas.microsoft.com/office/drawing/2014/main" id="{50EF86D9-B8D1-F143-85E8-4E8B6ACFF4DC}"/>
              </a:ext>
            </a:extLst>
          </p:cNvPr>
          <p:cNvSpPr>
            <a:spLocks noGrp="1"/>
          </p:cNvSpPr>
          <p:nvPr>
            <p:ph type="sldNum" sz="quarter" idx="12"/>
          </p:nvPr>
        </p:nvSpPr>
        <p:spPr/>
        <p:txBody>
          <a:bodyPr/>
          <a:lstStyle/>
          <a:p>
            <a:fld id="{34A2ECAA-55DE-A546-88ED-23926A155F66}" type="slidenum">
              <a:rPr lang="en-US" smtClean="0"/>
              <a:t>15</a:t>
            </a:fld>
            <a:endParaRPr lang="en-US" dirty="0"/>
          </a:p>
        </p:txBody>
      </p:sp>
      <p:sp>
        <p:nvSpPr>
          <p:cNvPr id="18" name="TextBox 17">
            <a:extLst>
              <a:ext uri="{FF2B5EF4-FFF2-40B4-BE49-F238E27FC236}">
                <a16:creationId xmlns:a16="http://schemas.microsoft.com/office/drawing/2014/main" id="{E749BF3F-A8CA-7C4A-BB19-26A8D3DF0E7D}"/>
              </a:ext>
            </a:extLst>
          </p:cNvPr>
          <p:cNvSpPr txBox="1"/>
          <p:nvPr/>
        </p:nvSpPr>
        <p:spPr>
          <a:xfrm>
            <a:off x="675398" y="878613"/>
            <a:ext cx="4408258" cy="815608"/>
          </a:xfrm>
          <a:prstGeom prst="rect">
            <a:avLst/>
          </a:prstGeom>
          <a:noFill/>
        </p:spPr>
        <p:txBody>
          <a:bodyPr wrap="none" rtlCol="0">
            <a:spAutoFit/>
          </a:bodyPr>
          <a:lstStyle/>
          <a:p>
            <a:pPr marL="7937">
              <a:spcBef>
                <a:spcPts val="0"/>
              </a:spcBef>
            </a:pPr>
            <a:r>
              <a:rPr lang="en-US" sz="2000" dirty="0"/>
              <a:t>Imagine a </a:t>
            </a:r>
            <a:r>
              <a:rPr lang="en-US" sz="2000" dirty="0" err="1"/>
              <a:t>calo</a:t>
            </a:r>
            <a:r>
              <a:rPr lang="en-US" sz="2000" dirty="0"/>
              <a:t> acceptance of  +/- 20 mm</a:t>
            </a:r>
          </a:p>
          <a:p>
            <a:pPr marL="7937">
              <a:spcBef>
                <a:spcPts val="0"/>
              </a:spcBef>
            </a:pPr>
            <a:r>
              <a:rPr lang="en-US" sz="900" dirty="0"/>
              <a:t> </a:t>
            </a:r>
          </a:p>
          <a:p>
            <a:endParaRPr lang="en-US" dirty="0"/>
          </a:p>
        </p:txBody>
      </p:sp>
      <p:sp>
        <p:nvSpPr>
          <p:cNvPr id="19" name="TextBox 18">
            <a:extLst>
              <a:ext uri="{FF2B5EF4-FFF2-40B4-BE49-F238E27FC236}">
                <a16:creationId xmlns:a16="http://schemas.microsoft.com/office/drawing/2014/main" id="{0C07DEAA-C402-9645-99F3-6BAF5BCD0D36}"/>
              </a:ext>
            </a:extLst>
          </p:cNvPr>
          <p:cNvSpPr txBox="1"/>
          <p:nvPr/>
        </p:nvSpPr>
        <p:spPr>
          <a:xfrm>
            <a:off x="885632" y="1820036"/>
            <a:ext cx="3080715" cy="369332"/>
          </a:xfrm>
          <a:prstGeom prst="rect">
            <a:avLst/>
          </a:prstGeom>
          <a:noFill/>
        </p:spPr>
        <p:txBody>
          <a:bodyPr wrap="none" rtlCol="0">
            <a:spAutoFit/>
          </a:bodyPr>
          <a:lstStyle/>
          <a:p>
            <a:r>
              <a:rPr lang="en-US" dirty="0"/>
              <a:t>Measured position distribution</a:t>
            </a:r>
          </a:p>
        </p:txBody>
      </p:sp>
      <p:sp>
        <p:nvSpPr>
          <p:cNvPr id="20" name="TextBox 19">
            <a:extLst>
              <a:ext uri="{FF2B5EF4-FFF2-40B4-BE49-F238E27FC236}">
                <a16:creationId xmlns:a16="http://schemas.microsoft.com/office/drawing/2014/main" id="{9ADFD6F8-12BF-8742-B939-A94522774DEA}"/>
              </a:ext>
            </a:extLst>
          </p:cNvPr>
          <p:cNvSpPr txBox="1"/>
          <p:nvPr/>
        </p:nvSpPr>
        <p:spPr>
          <a:xfrm>
            <a:off x="5593976" y="1859479"/>
            <a:ext cx="2307683" cy="369332"/>
          </a:xfrm>
          <a:prstGeom prst="rect">
            <a:avLst/>
          </a:prstGeom>
          <a:noFill/>
        </p:spPr>
        <p:txBody>
          <a:bodyPr wrap="none" rtlCol="0">
            <a:spAutoFit/>
          </a:bodyPr>
          <a:lstStyle/>
          <a:p>
            <a:r>
              <a:rPr lang="en-US" dirty="0"/>
              <a:t>Amplitude distribution</a:t>
            </a:r>
          </a:p>
        </p:txBody>
      </p:sp>
      <p:cxnSp>
        <p:nvCxnSpPr>
          <p:cNvPr id="22" name="Straight Arrow Connector 21">
            <a:extLst>
              <a:ext uri="{FF2B5EF4-FFF2-40B4-BE49-F238E27FC236}">
                <a16:creationId xmlns:a16="http://schemas.microsoft.com/office/drawing/2014/main" id="{3F60927D-6A9F-4842-B956-F8876BCBF5A9}"/>
              </a:ext>
            </a:extLst>
          </p:cNvPr>
          <p:cNvCxnSpPr/>
          <p:nvPr/>
        </p:nvCxnSpPr>
        <p:spPr>
          <a:xfrm>
            <a:off x="4109421" y="1990165"/>
            <a:ext cx="1290918" cy="0"/>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CDE8578-00D5-FB45-A448-147C703E21AB}"/>
              </a:ext>
            </a:extLst>
          </p:cNvPr>
          <p:cNvSpPr txBox="1"/>
          <p:nvPr/>
        </p:nvSpPr>
        <p:spPr>
          <a:xfrm>
            <a:off x="665541" y="5610055"/>
            <a:ext cx="3430170" cy="369332"/>
          </a:xfrm>
          <a:prstGeom prst="rect">
            <a:avLst/>
          </a:prstGeom>
          <a:noFill/>
        </p:spPr>
        <p:txBody>
          <a:bodyPr wrap="none" rtlCol="0">
            <a:spAutoFit/>
          </a:bodyPr>
          <a:lstStyle/>
          <a:p>
            <a:r>
              <a:rPr lang="en-US" dirty="0"/>
              <a:t>&lt;y</a:t>
            </a:r>
            <a:r>
              <a:rPr lang="en-US" baseline="30000" dirty="0"/>
              <a:t>2</a:t>
            </a:r>
            <a:r>
              <a:rPr lang="en-US" dirty="0"/>
              <a:t>&gt; underestimates angles and C</a:t>
            </a:r>
            <a:r>
              <a:rPr lang="en-US" baseline="-25000" dirty="0"/>
              <a:t>p</a:t>
            </a:r>
            <a:endParaRPr lang="en-US" dirty="0"/>
          </a:p>
        </p:txBody>
      </p:sp>
      <p:sp>
        <p:nvSpPr>
          <p:cNvPr id="24" name="TextBox 23">
            <a:extLst>
              <a:ext uri="{FF2B5EF4-FFF2-40B4-BE49-F238E27FC236}">
                <a16:creationId xmlns:a16="http://schemas.microsoft.com/office/drawing/2014/main" id="{2FB7BEEC-A538-E141-9E5E-D0AEF56DFA39}"/>
              </a:ext>
            </a:extLst>
          </p:cNvPr>
          <p:cNvSpPr txBox="1"/>
          <p:nvPr/>
        </p:nvSpPr>
        <p:spPr>
          <a:xfrm>
            <a:off x="5420017" y="5556912"/>
            <a:ext cx="2655599" cy="369332"/>
          </a:xfrm>
          <a:prstGeom prst="rect">
            <a:avLst/>
          </a:prstGeom>
          <a:noFill/>
        </p:spPr>
        <p:txBody>
          <a:bodyPr wrap="none" rtlCol="0">
            <a:spAutoFit/>
          </a:bodyPr>
          <a:lstStyle/>
          <a:p>
            <a:r>
              <a:rPr lang="en-US" dirty="0"/>
              <a:t>&lt;a&gt; accounts for all angles</a:t>
            </a:r>
          </a:p>
        </p:txBody>
      </p:sp>
    </p:spTree>
    <p:extLst>
      <p:ext uri="{BB962C8B-B14F-4D97-AF65-F5344CB8AC3E}">
        <p14:creationId xmlns:p14="http://schemas.microsoft.com/office/powerpoint/2010/main" val="3270138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F33F-6092-F04F-B847-320FBA239F85}"/>
              </a:ext>
            </a:extLst>
          </p:cNvPr>
          <p:cNvSpPr>
            <a:spLocks noGrp="1"/>
          </p:cNvSpPr>
          <p:nvPr>
            <p:ph type="title"/>
          </p:nvPr>
        </p:nvSpPr>
        <p:spPr>
          <a:xfrm>
            <a:off x="330200" y="692696"/>
            <a:ext cx="8489950" cy="576064"/>
          </a:xfrm>
        </p:spPr>
        <p:txBody>
          <a:bodyPr>
            <a:normAutofit fontScale="90000"/>
          </a:bodyPr>
          <a:lstStyle/>
          <a:p>
            <a:r>
              <a:rPr lang="en-US" dirty="0"/>
              <a:t>Toy MC: Realistic </a:t>
            </a:r>
            <a:r>
              <a:rPr lang="en-US" dirty="0" err="1"/>
              <a:t>Calo</a:t>
            </a:r>
            <a:r>
              <a:rPr lang="en-US" dirty="0"/>
              <a:t> Acceptance</a:t>
            </a:r>
          </a:p>
        </p:txBody>
      </p:sp>
      <p:sp>
        <p:nvSpPr>
          <p:cNvPr id="16" name="TextBox 15">
            <a:extLst>
              <a:ext uri="{FF2B5EF4-FFF2-40B4-BE49-F238E27FC236}">
                <a16:creationId xmlns:a16="http://schemas.microsoft.com/office/drawing/2014/main" id="{369CB639-4594-434C-819A-11FE8B65F9CF}"/>
              </a:ext>
            </a:extLst>
          </p:cNvPr>
          <p:cNvSpPr txBox="1"/>
          <p:nvPr/>
        </p:nvSpPr>
        <p:spPr>
          <a:xfrm>
            <a:off x="251519" y="1329156"/>
            <a:ext cx="8892481" cy="4493538"/>
          </a:xfrm>
          <a:prstGeom prst="rect">
            <a:avLst/>
          </a:prstGeom>
          <a:noFill/>
        </p:spPr>
        <p:txBody>
          <a:bodyPr wrap="square" rtlCol="0">
            <a:spAutoFit/>
          </a:bodyPr>
          <a:lstStyle/>
          <a:p>
            <a:pPr marL="350837" indent="-342900">
              <a:spcBef>
                <a:spcPts val="0"/>
              </a:spcBef>
              <a:buFont typeface="Arial" panose="020B0604020202020204" pitchFamily="34" charset="0"/>
              <a:buChar char="•"/>
            </a:pPr>
            <a:r>
              <a:rPr lang="en-US" sz="2200" dirty="0"/>
              <a:t>More realistic </a:t>
            </a:r>
            <a:r>
              <a:rPr lang="en-US" sz="2200" dirty="0" err="1"/>
              <a:t>calo</a:t>
            </a:r>
            <a:r>
              <a:rPr lang="en-US" sz="2200" dirty="0"/>
              <a:t> acceptance:</a:t>
            </a:r>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r>
              <a:rPr lang="en-US" sz="2200" dirty="0"/>
              <a:t>Uses gm2ringsim (gas gun) and E &gt; 1700 MeV.  All the </a:t>
            </a:r>
            <a:r>
              <a:rPr lang="en-US" sz="2200" dirty="0" err="1"/>
              <a:t>calos</a:t>
            </a:r>
            <a:r>
              <a:rPr lang="en-US" sz="2200" dirty="0"/>
              <a:t> combined.</a:t>
            </a:r>
          </a:p>
        </p:txBody>
      </p:sp>
      <p:pic>
        <p:nvPicPr>
          <p:cNvPr id="5" name="Picture 4">
            <a:extLst>
              <a:ext uri="{FF2B5EF4-FFF2-40B4-BE49-F238E27FC236}">
                <a16:creationId xmlns:a16="http://schemas.microsoft.com/office/drawing/2014/main" id="{EF2E6708-B202-8B49-81A4-A737AA2FDEA3}"/>
              </a:ext>
            </a:extLst>
          </p:cNvPr>
          <p:cNvPicPr>
            <a:picLocks noChangeAspect="1"/>
          </p:cNvPicPr>
          <p:nvPr/>
        </p:nvPicPr>
        <p:blipFill rotWithShape="1">
          <a:blip r:embed="rId2">
            <a:extLst>
              <a:ext uri="{28A0092B-C50C-407E-A947-70E740481C1C}">
                <a14:useLocalDpi xmlns:a14="http://schemas.microsoft.com/office/drawing/2010/main" val="0"/>
              </a:ext>
            </a:extLst>
          </a:blip>
          <a:srcRect t="6702"/>
          <a:stretch/>
        </p:blipFill>
        <p:spPr>
          <a:xfrm>
            <a:off x="2125234" y="2052431"/>
            <a:ext cx="5145050" cy="3406882"/>
          </a:xfrm>
          <a:prstGeom prst="rect">
            <a:avLst/>
          </a:prstGeom>
        </p:spPr>
      </p:pic>
      <p:sp>
        <p:nvSpPr>
          <p:cNvPr id="3" name="Date Placeholder 2">
            <a:extLst>
              <a:ext uri="{FF2B5EF4-FFF2-40B4-BE49-F238E27FC236}">
                <a16:creationId xmlns:a16="http://schemas.microsoft.com/office/drawing/2014/main" id="{AD7DA0E1-4670-9B4C-8076-D7071705C4C9}"/>
              </a:ext>
            </a:extLst>
          </p:cNvPr>
          <p:cNvSpPr>
            <a:spLocks noGrp="1"/>
          </p:cNvSpPr>
          <p:nvPr>
            <p:ph type="dt" sz="half" idx="10"/>
          </p:nvPr>
        </p:nvSpPr>
        <p:spPr/>
        <p:txBody>
          <a:bodyPr/>
          <a:lstStyle/>
          <a:p>
            <a:r>
              <a:rPr lang="en-US"/>
              <a:t>15 July 2020</a:t>
            </a:r>
          </a:p>
        </p:txBody>
      </p:sp>
      <p:sp>
        <p:nvSpPr>
          <p:cNvPr id="7" name="Footer Placeholder 6">
            <a:extLst>
              <a:ext uri="{FF2B5EF4-FFF2-40B4-BE49-F238E27FC236}">
                <a16:creationId xmlns:a16="http://schemas.microsoft.com/office/drawing/2014/main" id="{40E0478D-7E16-364D-8EAA-14CDFD264DAD}"/>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C49B2CC4-967D-1C45-BB22-CDC4A2614805}"/>
              </a:ext>
            </a:extLst>
          </p:cNvPr>
          <p:cNvSpPr>
            <a:spLocks noGrp="1"/>
          </p:cNvSpPr>
          <p:nvPr>
            <p:ph type="sldNum" sz="quarter" idx="12"/>
          </p:nvPr>
        </p:nvSpPr>
        <p:spPr/>
        <p:txBody>
          <a:bodyPr/>
          <a:lstStyle/>
          <a:p>
            <a:fld id="{34A2ECAA-55DE-A546-88ED-23926A155F66}" type="slidenum">
              <a:rPr lang="en-US" smtClean="0"/>
              <a:t>16</a:t>
            </a:fld>
            <a:endParaRPr lang="en-US" dirty="0"/>
          </a:p>
        </p:txBody>
      </p:sp>
    </p:spTree>
    <p:extLst>
      <p:ext uri="{BB962C8B-B14F-4D97-AF65-F5344CB8AC3E}">
        <p14:creationId xmlns:p14="http://schemas.microsoft.com/office/powerpoint/2010/main" val="401695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F33F-6092-F04F-B847-320FBA239F85}"/>
              </a:ext>
            </a:extLst>
          </p:cNvPr>
          <p:cNvSpPr>
            <a:spLocks noGrp="1"/>
          </p:cNvSpPr>
          <p:nvPr>
            <p:ph type="title"/>
          </p:nvPr>
        </p:nvSpPr>
        <p:spPr>
          <a:xfrm>
            <a:off x="196850" y="351176"/>
            <a:ext cx="8489950" cy="576064"/>
          </a:xfrm>
        </p:spPr>
        <p:txBody>
          <a:bodyPr>
            <a:normAutofit fontScale="90000"/>
          </a:bodyPr>
          <a:lstStyle/>
          <a:p>
            <a:r>
              <a:rPr lang="en-US" dirty="0"/>
              <a:t>Toy MC: Realistic </a:t>
            </a:r>
            <a:r>
              <a:rPr lang="en-US" dirty="0" err="1"/>
              <a:t>Calo</a:t>
            </a:r>
            <a:r>
              <a:rPr lang="en-US" dirty="0"/>
              <a:t> Acceptance</a:t>
            </a:r>
          </a:p>
        </p:txBody>
      </p:sp>
      <p:sp>
        <p:nvSpPr>
          <p:cNvPr id="16" name="TextBox 15">
            <a:extLst>
              <a:ext uri="{FF2B5EF4-FFF2-40B4-BE49-F238E27FC236}">
                <a16:creationId xmlns:a16="http://schemas.microsoft.com/office/drawing/2014/main" id="{369CB639-4594-434C-819A-11FE8B65F9CF}"/>
              </a:ext>
            </a:extLst>
          </p:cNvPr>
          <p:cNvSpPr txBox="1"/>
          <p:nvPr/>
        </p:nvSpPr>
        <p:spPr>
          <a:xfrm>
            <a:off x="251519" y="1329156"/>
            <a:ext cx="8892481" cy="5262979"/>
          </a:xfrm>
          <a:prstGeom prst="rect">
            <a:avLst/>
          </a:prstGeom>
          <a:noFill/>
        </p:spPr>
        <p:txBody>
          <a:bodyPr wrap="square" rtlCol="0">
            <a:spAutoFit/>
          </a:bodyPr>
          <a:lstStyle/>
          <a:p>
            <a:pPr marL="350837" indent="-342900">
              <a:spcBef>
                <a:spcPts val="0"/>
              </a:spcBef>
              <a:buFont typeface="Arial" panose="020B0604020202020204" pitchFamily="34" charset="0"/>
              <a:buChar char="•"/>
            </a:pPr>
            <a:r>
              <a:rPr lang="en-US" sz="2200" dirty="0"/>
              <a:t>Effect is the same as before, but more subtle.</a:t>
            </a:r>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14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r>
              <a:rPr lang="en-US" sz="2200" dirty="0"/>
              <a:t>In this made up toy MC case, we’re only off by 5 ppb</a:t>
            </a:r>
          </a:p>
          <a:p>
            <a:pPr marL="350837" indent="-342900">
              <a:spcBef>
                <a:spcPts val="0"/>
              </a:spcBef>
              <a:buFont typeface="Arial" panose="020B0604020202020204" pitchFamily="34" charset="0"/>
              <a:buChar char="•"/>
            </a:pPr>
            <a:endParaRPr lang="en-US" sz="1400" dirty="0"/>
          </a:p>
          <a:p>
            <a:pPr marL="7937">
              <a:spcBef>
                <a:spcPts val="0"/>
              </a:spcBef>
            </a:pPr>
            <a:endParaRPr lang="en-US" sz="2200" dirty="0"/>
          </a:p>
        </p:txBody>
      </p:sp>
      <p:pic>
        <p:nvPicPr>
          <p:cNvPr id="5" name="Picture 4">
            <a:extLst>
              <a:ext uri="{FF2B5EF4-FFF2-40B4-BE49-F238E27FC236}">
                <a16:creationId xmlns:a16="http://schemas.microsoft.com/office/drawing/2014/main" id="{393DAE53-CE50-9F40-809A-64CE0A10D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2" y="1693586"/>
            <a:ext cx="4871184" cy="3457232"/>
          </a:xfrm>
          <a:prstGeom prst="rect">
            <a:avLst/>
          </a:prstGeom>
        </p:spPr>
      </p:pic>
      <p:pic>
        <p:nvPicPr>
          <p:cNvPr id="6" name="Picture 5">
            <a:extLst>
              <a:ext uri="{FF2B5EF4-FFF2-40B4-BE49-F238E27FC236}">
                <a16:creationId xmlns:a16="http://schemas.microsoft.com/office/drawing/2014/main" id="{3710C834-4E88-C841-9F58-535644DB9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18" y="1693586"/>
            <a:ext cx="4871184" cy="3457232"/>
          </a:xfrm>
          <a:prstGeom prst="rect">
            <a:avLst/>
          </a:prstGeom>
        </p:spPr>
      </p:pic>
      <p:sp>
        <p:nvSpPr>
          <p:cNvPr id="7" name="TextBox 6">
            <a:extLst>
              <a:ext uri="{FF2B5EF4-FFF2-40B4-BE49-F238E27FC236}">
                <a16:creationId xmlns:a16="http://schemas.microsoft.com/office/drawing/2014/main" id="{B811FE6D-17AF-C64C-8893-318844BA6114}"/>
              </a:ext>
            </a:extLst>
          </p:cNvPr>
          <p:cNvSpPr txBox="1"/>
          <p:nvPr/>
        </p:nvSpPr>
        <p:spPr>
          <a:xfrm>
            <a:off x="7567928" y="2320046"/>
            <a:ext cx="1532792" cy="646331"/>
          </a:xfrm>
          <a:prstGeom prst="rect">
            <a:avLst/>
          </a:prstGeom>
          <a:solidFill>
            <a:schemeClr val="bg1"/>
          </a:solidFill>
        </p:spPr>
        <p:txBody>
          <a:bodyPr wrap="none" rtlCol="0">
            <a:spAutoFit/>
          </a:bodyPr>
          <a:lstStyle/>
          <a:p>
            <a:r>
              <a:rPr lang="en-US" dirty="0" err="1"/>
              <a:t>C</a:t>
            </a:r>
            <a:r>
              <a:rPr lang="en-US" baseline="-25000" dirty="0" err="1"/>
              <a:t>p</a:t>
            </a:r>
            <a:r>
              <a:rPr lang="en-US" dirty="0"/>
              <a:t> = 191 ppb</a:t>
            </a:r>
          </a:p>
          <a:p>
            <a:r>
              <a:rPr lang="en-US" dirty="0" err="1">
                <a:solidFill>
                  <a:srgbClr val="FF0000"/>
                </a:solidFill>
              </a:rPr>
              <a:t>C</a:t>
            </a:r>
            <a:r>
              <a:rPr lang="en-US" baseline="-25000" dirty="0" err="1">
                <a:solidFill>
                  <a:srgbClr val="FF0000"/>
                </a:solidFill>
              </a:rPr>
              <a:t>p</a:t>
            </a:r>
            <a:r>
              <a:rPr lang="en-US" dirty="0">
                <a:solidFill>
                  <a:srgbClr val="FF0000"/>
                </a:solidFill>
              </a:rPr>
              <a:t> = 183 ppb</a:t>
            </a:r>
          </a:p>
        </p:txBody>
      </p:sp>
      <p:sp>
        <p:nvSpPr>
          <p:cNvPr id="8" name="TextBox 7">
            <a:extLst>
              <a:ext uri="{FF2B5EF4-FFF2-40B4-BE49-F238E27FC236}">
                <a16:creationId xmlns:a16="http://schemas.microsoft.com/office/drawing/2014/main" id="{00D89D39-D298-FF42-97A8-CF63978122AA}"/>
              </a:ext>
            </a:extLst>
          </p:cNvPr>
          <p:cNvSpPr txBox="1"/>
          <p:nvPr/>
        </p:nvSpPr>
        <p:spPr>
          <a:xfrm>
            <a:off x="2517683" y="2319751"/>
            <a:ext cx="1532792" cy="646331"/>
          </a:xfrm>
          <a:prstGeom prst="rect">
            <a:avLst/>
          </a:prstGeom>
          <a:noFill/>
        </p:spPr>
        <p:txBody>
          <a:bodyPr wrap="none" rtlCol="0">
            <a:spAutoFit/>
          </a:bodyPr>
          <a:lstStyle/>
          <a:p>
            <a:r>
              <a:rPr lang="en-US" dirty="0" err="1"/>
              <a:t>C</a:t>
            </a:r>
            <a:r>
              <a:rPr lang="en-US" baseline="-25000" dirty="0" err="1"/>
              <a:t>p</a:t>
            </a:r>
            <a:r>
              <a:rPr lang="en-US" dirty="0"/>
              <a:t> = 191 ppb</a:t>
            </a:r>
          </a:p>
          <a:p>
            <a:r>
              <a:rPr lang="en-US" dirty="0" err="1">
                <a:solidFill>
                  <a:srgbClr val="FF0000"/>
                </a:solidFill>
              </a:rPr>
              <a:t>C</a:t>
            </a:r>
            <a:r>
              <a:rPr lang="en-US" baseline="-25000" dirty="0" err="1">
                <a:solidFill>
                  <a:srgbClr val="FF0000"/>
                </a:solidFill>
              </a:rPr>
              <a:t>p</a:t>
            </a:r>
            <a:r>
              <a:rPr lang="en-US" dirty="0">
                <a:solidFill>
                  <a:srgbClr val="FF0000"/>
                </a:solidFill>
              </a:rPr>
              <a:t> = 188 ppb</a:t>
            </a:r>
          </a:p>
        </p:txBody>
      </p:sp>
      <p:cxnSp>
        <p:nvCxnSpPr>
          <p:cNvPr id="9" name="Straight Connector 8">
            <a:extLst>
              <a:ext uri="{FF2B5EF4-FFF2-40B4-BE49-F238E27FC236}">
                <a16:creationId xmlns:a16="http://schemas.microsoft.com/office/drawing/2014/main" id="{A5119115-CA78-7447-9390-AA03F935048F}"/>
              </a:ext>
            </a:extLst>
          </p:cNvPr>
          <p:cNvCxnSpPr>
            <a:cxnSpLocks/>
          </p:cNvCxnSpPr>
          <p:nvPr/>
        </p:nvCxnSpPr>
        <p:spPr>
          <a:xfrm flipH="1" flipV="1">
            <a:off x="8355964" y="2971476"/>
            <a:ext cx="110179" cy="276451"/>
          </a:xfrm>
          <a:prstGeom prst="line">
            <a:avLst/>
          </a:prstGeom>
          <a:ln w="12700" cmpd="sng">
            <a:solidFill>
              <a:srgbClr val="FF0000"/>
            </a:solidFill>
            <a:headEnd type="none"/>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297479D-60A2-2D41-8EA5-92621D460F13}"/>
              </a:ext>
            </a:extLst>
          </p:cNvPr>
          <p:cNvSpPr txBox="1"/>
          <p:nvPr/>
        </p:nvSpPr>
        <p:spPr>
          <a:xfrm>
            <a:off x="7694137" y="3247926"/>
            <a:ext cx="1544012" cy="369332"/>
          </a:xfrm>
          <a:prstGeom prst="rect">
            <a:avLst/>
          </a:prstGeom>
          <a:solidFill>
            <a:schemeClr val="bg1"/>
          </a:solidFill>
        </p:spPr>
        <p:txBody>
          <a:bodyPr wrap="none" rtlCol="0">
            <a:spAutoFit/>
          </a:bodyPr>
          <a:lstStyle/>
          <a:p>
            <a:r>
              <a:rPr lang="en-US" dirty="0">
                <a:solidFill>
                  <a:srgbClr val="FF0000"/>
                </a:solidFill>
              </a:rPr>
              <a:t>This is wrong</a:t>
            </a:r>
          </a:p>
        </p:txBody>
      </p:sp>
      <p:cxnSp>
        <p:nvCxnSpPr>
          <p:cNvPr id="11" name="Straight Connector 10">
            <a:extLst>
              <a:ext uri="{FF2B5EF4-FFF2-40B4-BE49-F238E27FC236}">
                <a16:creationId xmlns:a16="http://schemas.microsoft.com/office/drawing/2014/main" id="{C306F58A-5CB2-174F-BAC7-002CCC762AFF}"/>
              </a:ext>
            </a:extLst>
          </p:cNvPr>
          <p:cNvCxnSpPr>
            <a:cxnSpLocks/>
          </p:cNvCxnSpPr>
          <p:nvPr/>
        </p:nvCxnSpPr>
        <p:spPr>
          <a:xfrm flipH="1" flipV="1">
            <a:off x="3345366" y="2966082"/>
            <a:ext cx="110345" cy="262018"/>
          </a:xfrm>
          <a:prstGeom prst="line">
            <a:avLst/>
          </a:prstGeom>
          <a:ln w="12700" cmpd="sng">
            <a:solidFill>
              <a:srgbClr val="FF0000"/>
            </a:solidFill>
            <a:headEnd type="non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1F66424-0487-644E-B10F-AE933CD0CA60}"/>
              </a:ext>
            </a:extLst>
          </p:cNvPr>
          <p:cNvSpPr txBox="1"/>
          <p:nvPr/>
        </p:nvSpPr>
        <p:spPr>
          <a:xfrm>
            <a:off x="2794091" y="3247926"/>
            <a:ext cx="1364476" cy="369332"/>
          </a:xfrm>
          <a:prstGeom prst="rect">
            <a:avLst/>
          </a:prstGeom>
          <a:noFill/>
        </p:spPr>
        <p:txBody>
          <a:bodyPr wrap="none" rtlCol="0">
            <a:spAutoFit/>
          </a:bodyPr>
          <a:lstStyle/>
          <a:p>
            <a:r>
              <a:rPr lang="en-US" dirty="0">
                <a:solidFill>
                  <a:srgbClr val="FF0000"/>
                </a:solidFill>
              </a:rPr>
              <a:t>This is right</a:t>
            </a:r>
          </a:p>
        </p:txBody>
      </p:sp>
      <p:sp>
        <p:nvSpPr>
          <p:cNvPr id="13" name="TextBox 12">
            <a:extLst>
              <a:ext uri="{FF2B5EF4-FFF2-40B4-BE49-F238E27FC236}">
                <a16:creationId xmlns:a16="http://schemas.microsoft.com/office/drawing/2014/main" id="{036AB2F0-1F10-A848-A476-3D3350E74283}"/>
              </a:ext>
            </a:extLst>
          </p:cNvPr>
          <p:cNvSpPr txBox="1"/>
          <p:nvPr/>
        </p:nvSpPr>
        <p:spPr>
          <a:xfrm>
            <a:off x="7057080" y="1465817"/>
            <a:ext cx="1987840" cy="646331"/>
          </a:xfrm>
          <a:prstGeom prst="rect">
            <a:avLst/>
          </a:prstGeom>
          <a:solidFill>
            <a:schemeClr val="bg1"/>
          </a:solidFill>
        </p:spPr>
        <p:txBody>
          <a:bodyPr wrap="square" rtlCol="0">
            <a:spAutoFit/>
          </a:bodyPr>
          <a:lstStyle/>
          <a:p>
            <a:pPr algn="ctr"/>
            <a:r>
              <a:rPr lang="en-US" b="1" dirty="0"/>
              <a:t>Beam</a:t>
            </a:r>
          </a:p>
          <a:p>
            <a:pPr algn="ctr"/>
            <a:r>
              <a:rPr lang="en-US" b="1" dirty="0" err="1">
                <a:solidFill>
                  <a:srgbClr val="FF0000"/>
                </a:solidFill>
              </a:rPr>
              <a:t>Calo</a:t>
            </a:r>
            <a:r>
              <a:rPr lang="en-US" b="1" dirty="0">
                <a:solidFill>
                  <a:srgbClr val="FF0000"/>
                </a:solidFill>
              </a:rPr>
              <a:t> Measured</a:t>
            </a:r>
          </a:p>
        </p:txBody>
      </p:sp>
      <p:sp>
        <p:nvSpPr>
          <p:cNvPr id="3" name="Date Placeholder 2">
            <a:extLst>
              <a:ext uri="{FF2B5EF4-FFF2-40B4-BE49-F238E27FC236}">
                <a16:creationId xmlns:a16="http://schemas.microsoft.com/office/drawing/2014/main" id="{23465F4C-04A3-2143-941A-474384583307}"/>
              </a:ext>
            </a:extLst>
          </p:cNvPr>
          <p:cNvSpPr>
            <a:spLocks noGrp="1"/>
          </p:cNvSpPr>
          <p:nvPr>
            <p:ph type="dt" sz="half" idx="10"/>
          </p:nvPr>
        </p:nvSpPr>
        <p:spPr/>
        <p:txBody>
          <a:bodyPr/>
          <a:lstStyle/>
          <a:p>
            <a:r>
              <a:rPr lang="en-US"/>
              <a:t>15 July 2020</a:t>
            </a:r>
          </a:p>
        </p:txBody>
      </p:sp>
      <p:sp>
        <p:nvSpPr>
          <p:cNvPr id="15" name="Footer Placeholder 14">
            <a:extLst>
              <a:ext uri="{FF2B5EF4-FFF2-40B4-BE49-F238E27FC236}">
                <a16:creationId xmlns:a16="http://schemas.microsoft.com/office/drawing/2014/main" id="{98E69300-5955-D34C-9BF9-03ADC1D46813}"/>
              </a:ext>
            </a:extLst>
          </p:cNvPr>
          <p:cNvSpPr>
            <a:spLocks noGrp="1"/>
          </p:cNvSpPr>
          <p:nvPr>
            <p:ph type="ftr" sz="quarter" idx="11"/>
          </p:nvPr>
        </p:nvSpPr>
        <p:spPr/>
        <p:txBody>
          <a:bodyPr/>
          <a:lstStyle/>
          <a:p>
            <a:r>
              <a:rPr lang="en-US"/>
              <a:t>Efield/Pitch</a:t>
            </a:r>
            <a:endParaRPr lang="en-US" dirty="0"/>
          </a:p>
        </p:txBody>
      </p:sp>
      <p:sp>
        <p:nvSpPr>
          <p:cNvPr id="17" name="Slide Number Placeholder 16">
            <a:extLst>
              <a:ext uri="{FF2B5EF4-FFF2-40B4-BE49-F238E27FC236}">
                <a16:creationId xmlns:a16="http://schemas.microsoft.com/office/drawing/2014/main" id="{7FDA6463-6B00-3F43-A799-2CCC722192CF}"/>
              </a:ext>
            </a:extLst>
          </p:cNvPr>
          <p:cNvSpPr>
            <a:spLocks noGrp="1"/>
          </p:cNvSpPr>
          <p:nvPr>
            <p:ph type="sldNum" sz="quarter" idx="12"/>
          </p:nvPr>
        </p:nvSpPr>
        <p:spPr/>
        <p:txBody>
          <a:bodyPr/>
          <a:lstStyle/>
          <a:p>
            <a:fld id="{34A2ECAA-55DE-A546-88ED-23926A155F66}" type="slidenum">
              <a:rPr lang="en-US" smtClean="0"/>
              <a:t>17</a:t>
            </a:fld>
            <a:endParaRPr lang="en-US" dirty="0"/>
          </a:p>
        </p:txBody>
      </p:sp>
      <p:sp>
        <p:nvSpPr>
          <p:cNvPr id="19" name="TextBox 18">
            <a:extLst>
              <a:ext uri="{FF2B5EF4-FFF2-40B4-BE49-F238E27FC236}">
                <a16:creationId xmlns:a16="http://schemas.microsoft.com/office/drawing/2014/main" id="{1A3A1C64-1E95-BC40-B525-61455B1EE07D}"/>
              </a:ext>
            </a:extLst>
          </p:cNvPr>
          <p:cNvSpPr txBox="1"/>
          <p:nvPr/>
        </p:nvSpPr>
        <p:spPr>
          <a:xfrm>
            <a:off x="5256630" y="5066405"/>
            <a:ext cx="3430170" cy="369332"/>
          </a:xfrm>
          <a:prstGeom prst="rect">
            <a:avLst/>
          </a:prstGeom>
          <a:noFill/>
        </p:spPr>
        <p:txBody>
          <a:bodyPr wrap="none" rtlCol="0">
            <a:spAutoFit/>
          </a:bodyPr>
          <a:lstStyle/>
          <a:p>
            <a:r>
              <a:rPr lang="en-US" dirty="0"/>
              <a:t>&lt;y</a:t>
            </a:r>
            <a:r>
              <a:rPr lang="en-US" baseline="30000" dirty="0"/>
              <a:t>2</a:t>
            </a:r>
            <a:r>
              <a:rPr lang="en-US" dirty="0"/>
              <a:t>&gt; underestimates angles and C</a:t>
            </a:r>
            <a:r>
              <a:rPr lang="en-US" baseline="-25000" dirty="0"/>
              <a:t>p</a:t>
            </a:r>
            <a:endParaRPr lang="en-US" dirty="0"/>
          </a:p>
        </p:txBody>
      </p:sp>
      <p:sp>
        <p:nvSpPr>
          <p:cNvPr id="20" name="TextBox 19">
            <a:extLst>
              <a:ext uri="{FF2B5EF4-FFF2-40B4-BE49-F238E27FC236}">
                <a16:creationId xmlns:a16="http://schemas.microsoft.com/office/drawing/2014/main" id="{342BBAE0-1AD7-9D44-9059-25F4C737DF88}"/>
              </a:ext>
            </a:extLst>
          </p:cNvPr>
          <p:cNvSpPr txBox="1"/>
          <p:nvPr/>
        </p:nvSpPr>
        <p:spPr>
          <a:xfrm>
            <a:off x="996319" y="5020049"/>
            <a:ext cx="2655599" cy="369332"/>
          </a:xfrm>
          <a:prstGeom prst="rect">
            <a:avLst/>
          </a:prstGeom>
          <a:noFill/>
        </p:spPr>
        <p:txBody>
          <a:bodyPr wrap="none" rtlCol="0">
            <a:spAutoFit/>
          </a:bodyPr>
          <a:lstStyle/>
          <a:p>
            <a:r>
              <a:rPr lang="en-US" dirty="0"/>
              <a:t>&lt;a&gt; accounts for all angles</a:t>
            </a:r>
          </a:p>
        </p:txBody>
      </p:sp>
    </p:spTree>
    <p:extLst>
      <p:ext uri="{BB962C8B-B14F-4D97-AF65-F5344CB8AC3E}">
        <p14:creationId xmlns:p14="http://schemas.microsoft.com/office/powerpoint/2010/main" val="2388951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F33F-6092-F04F-B847-320FBA239F85}"/>
              </a:ext>
            </a:extLst>
          </p:cNvPr>
          <p:cNvSpPr>
            <a:spLocks noGrp="1"/>
          </p:cNvSpPr>
          <p:nvPr>
            <p:ph type="title"/>
          </p:nvPr>
        </p:nvSpPr>
        <p:spPr>
          <a:xfrm>
            <a:off x="330200" y="692696"/>
            <a:ext cx="8489950" cy="576064"/>
          </a:xfrm>
        </p:spPr>
        <p:txBody>
          <a:bodyPr>
            <a:normAutofit fontScale="90000"/>
          </a:bodyPr>
          <a:lstStyle/>
          <a:p>
            <a:r>
              <a:rPr lang="en-US" dirty="0" err="1"/>
              <a:t>Calo</a:t>
            </a:r>
            <a:r>
              <a:rPr lang="en-US" dirty="0"/>
              <a:t> Acceptance &amp; Weighting</a:t>
            </a:r>
          </a:p>
        </p:txBody>
      </p:sp>
      <p:sp>
        <p:nvSpPr>
          <p:cNvPr id="16" name="TextBox 15">
            <a:extLst>
              <a:ext uri="{FF2B5EF4-FFF2-40B4-BE49-F238E27FC236}">
                <a16:creationId xmlns:a16="http://schemas.microsoft.com/office/drawing/2014/main" id="{369CB639-4594-434C-819A-11FE8B65F9CF}"/>
              </a:ext>
            </a:extLst>
          </p:cNvPr>
          <p:cNvSpPr txBox="1"/>
          <p:nvPr/>
        </p:nvSpPr>
        <p:spPr>
          <a:xfrm>
            <a:off x="251519" y="1329156"/>
            <a:ext cx="8892481" cy="4770537"/>
          </a:xfrm>
          <a:prstGeom prst="rect">
            <a:avLst/>
          </a:prstGeom>
          <a:noFill/>
        </p:spPr>
        <p:txBody>
          <a:bodyPr wrap="square" rtlCol="0">
            <a:spAutoFit/>
          </a:bodyPr>
          <a:lstStyle/>
          <a:p>
            <a:pPr marL="350837" indent="-342900">
              <a:spcBef>
                <a:spcPts val="0"/>
              </a:spcBef>
              <a:buFont typeface="Arial" panose="020B0604020202020204" pitchFamily="34" charset="0"/>
              <a:buChar char="•"/>
            </a:pPr>
            <a:r>
              <a:rPr lang="en-US" sz="2200" dirty="0"/>
              <a:t>If we have a </a:t>
            </a:r>
            <a:r>
              <a:rPr lang="en-US" sz="2200" dirty="0" err="1"/>
              <a:t>betatron</a:t>
            </a:r>
            <a:r>
              <a:rPr lang="en-US" sz="2200" dirty="0"/>
              <a:t> amplitude, we can calculate its appropriate weighting based on the </a:t>
            </a:r>
            <a:r>
              <a:rPr lang="en-US" sz="2200" dirty="0" err="1"/>
              <a:t>calo</a:t>
            </a:r>
            <a:r>
              <a:rPr lang="en-US" sz="2200" dirty="0"/>
              <a:t> acceptance maps</a:t>
            </a:r>
          </a:p>
          <a:p>
            <a:pPr marL="350837" indent="-342900">
              <a:spcBef>
                <a:spcPts val="0"/>
              </a:spcBef>
              <a:buFont typeface="Arial" panose="020B0604020202020204" pitchFamily="34" charset="0"/>
              <a:buChar char="•"/>
            </a:pPr>
            <a:endParaRPr lang="en-US" dirty="0"/>
          </a:p>
          <a:p>
            <a:pPr marL="350837" indent="-342900">
              <a:spcBef>
                <a:spcPts val="0"/>
              </a:spcBef>
              <a:buFont typeface="Arial" panose="020B0604020202020204" pitchFamily="34" charset="0"/>
              <a:buChar char="•"/>
            </a:pPr>
            <a:r>
              <a:rPr lang="en-US" sz="2200" dirty="0"/>
              <a:t>We just need to multiply the two distributions together to get how often the muon decays as seen by </a:t>
            </a:r>
            <a:r>
              <a:rPr lang="en-US" sz="2200" dirty="0" err="1"/>
              <a:t>calos</a:t>
            </a:r>
            <a:r>
              <a:rPr lang="en-US" sz="2200" dirty="0"/>
              <a:t>:</a:t>
            </a:r>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p:txBody>
      </p:sp>
      <p:pic>
        <p:nvPicPr>
          <p:cNvPr id="9" name="Picture 8">
            <a:extLst>
              <a:ext uri="{FF2B5EF4-FFF2-40B4-BE49-F238E27FC236}">
                <a16:creationId xmlns:a16="http://schemas.microsoft.com/office/drawing/2014/main" id="{935A384B-EEC1-C041-AEAF-703487A3CB62}"/>
              </a:ext>
            </a:extLst>
          </p:cNvPr>
          <p:cNvPicPr>
            <a:picLocks noChangeAspect="1"/>
          </p:cNvPicPr>
          <p:nvPr/>
        </p:nvPicPr>
        <p:blipFill rotWithShape="1">
          <a:blip r:embed="rId2">
            <a:extLst>
              <a:ext uri="{28A0092B-C50C-407E-A947-70E740481C1C}">
                <a14:useLocalDpi xmlns:a14="http://schemas.microsoft.com/office/drawing/2010/main" val="0"/>
              </a:ext>
            </a:extLst>
          </a:blip>
          <a:srcRect t="6486"/>
          <a:stretch/>
        </p:blipFill>
        <p:spPr>
          <a:xfrm>
            <a:off x="307274" y="3144644"/>
            <a:ext cx="4250791" cy="2821258"/>
          </a:xfrm>
          <a:prstGeom prst="rect">
            <a:avLst/>
          </a:prstGeom>
        </p:spPr>
      </p:pic>
      <p:pic>
        <p:nvPicPr>
          <p:cNvPr id="10" name="Picture 9">
            <a:extLst>
              <a:ext uri="{FF2B5EF4-FFF2-40B4-BE49-F238E27FC236}">
                <a16:creationId xmlns:a16="http://schemas.microsoft.com/office/drawing/2014/main" id="{8D39EA32-F2D7-B744-9B9A-5DEF9DB9F1EB}"/>
              </a:ext>
            </a:extLst>
          </p:cNvPr>
          <p:cNvPicPr>
            <a:picLocks noChangeAspect="1"/>
          </p:cNvPicPr>
          <p:nvPr/>
        </p:nvPicPr>
        <p:blipFill rotWithShape="1">
          <a:blip r:embed="rId3">
            <a:extLst>
              <a:ext uri="{28A0092B-C50C-407E-A947-70E740481C1C}">
                <a14:useLocalDpi xmlns:a14="http://schemas.microsoft.com/office/drawing/2010/main" val="0"/>
              </a:ext>
            </a:extLst>
          </a:blip>
          <a:srcRect t="6424" b="-1"/>
          <a:stretch/>
        </p:blipFill>
        <p:spPr>
          <a:xfrm>
            <a:off x="4775897" y="3144644"/>
            <a:ext cx="4287227" cy="2847328"/>
          </a:xfrm>
          <a:prstGeom prst="rect">
            <a:avLst/>
          </a:prstGeom>
        </p:spPr>
      </p:pic>
      <p:sp>
        <p:nvSpPr>
          <p:cNvPr id="3" name="TextBox 2">
            <a:extLst>
              <a:ext uri="{FF2B5EF4-FFF2-40B4-BE49-F238E27FC236}">
                <a16:creationId xmlns:a16="http://schemas.microsoft.com/office/drawing/2014/main" id="{B6A2883F-49AC-F84F-A844-CBBE290C1D9B}"/>
              </a:ext>
            </a:extLst>
          </p:cNvPr>
          <p:cNvSpPr txBox="1"/>
          <p:nvPr/>
        </p:nvSpPr>
        <p:spPr>
          <a:xfrm>
            <a:off x="4347868" y="4228171"/>
            <a:ext cx="550689" cy="461665"/>
          </a:xfrm>
          <a:prstGeom prst="rect">
            <a:avLst/>
          </a:prstGeom>
          <a:noFill/>
        </p:spPr>
        <p:txBody>
          <a:bodyPr wrap="square" rtlCol="0">
            <a:spAutoFit/>
          </a:bodyPr>
          <a:lstStyle/>
          <a:p>
            <a:r>
              <a:rPr lang="en-US" sz="2400" dirty="0"/>
              <a:t>⊗</a:t>
            </a:r>
          </a:p>
        </p:txBody>
      </p:sp>
      <p:sp>
        <p:nvSpPr>
          <p:cNvPr id="5" name="Date Placeholder 4">
            <a:extLst>
              <a:ext uri="{FF2B5EF4-FFF2-40B4-BE49-F238E27FC236}">
                <a16:creationId xmlns:a16="http://schemas.microsoft.com/office/drawing/2014/main" id="{21097DE5-E2C3-8A47-94A4-9AFDD623E49C}"/>
              </a:ext>
            </a:extLst>
          </p:cNvPr>
          <p:cNvSpPr>
            <a:spLocks noGrp="1"/>
          </p:cNvSpPr>
          <p:nvPr>
            <p:ph type="dt" sz="half" idx="10"/>
          </p:nvPr>
        </p:nvSpPr>
        <p:spPr/>
        <p:txBody>
          <a:bodyPr/>
          <a:lstStyle/>
          <a:p>
            <a:r>
              <a:rPr lang="en-US"/>
              <a:t>15 July 2020</a:t>
            </a:r>
          </a:p>
        </p:txBody>
      </p:sp>
      <p:sp>
        <p:nvSpPr>
          <p:cNvPr id="7" name="Footer Placeholder 6">
            <a:extLst>
              <a:ext uri="{FF2B5EF4-FFF2-40B4-BE49-F238E27FC236}">
                <a16:creationId xmlns:a16="http://schemas.microsoft.com/office/drawing/2014/main" id="{BFB10C14-681D-9D49-8CBE-453109F280A3}"/>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31352CB4-E1F2-5541-BFD1-69793717A3FF}"/>
              </a:ext>
            </a:extLst>
          </p:cNvPr>
          <p:cNvSpPr>
            <a:spLocks noGrp="1"/>
          </p:cNvSpPr>
          <p:nvPr>
            <p:ph type="sldNum" sz="quarter" idx="12"/>
          </p:nvPr>
        </p:nvSpPr>
        <p:spPr/>
        <p:txBody>
          <a:bodyPr/>
          <a:lstStyle/>
          <a:p>
            <a:fld id="{34A2ECAA-55DE-A546-88ED-23926A155F66}" type="slidenum">
              <a:rPr lang="en-US" smtClean="0"/>
              <a:t>18</a:t>
            </a:fld>
            <a:endParaRPr lang="en-US" dirty="0"/>
          </a:p>
        </p:txBody>
      </p:sp>
    </p:spTree>
    <p:extLst>
      <p:ext uri="{BB962C8B-B14F-4D97-AF65-F5344CB8AC3E}">
        <p14:creationId xmlns:p14="http://schemas.microsoft.com/office/powerpoint/2010/main" val="2141159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CF05AA7-217A-C547-BDAC-36ECA94BBFC5}"/>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B17DF932-6FE0-954D-9F31-802F4839F53C}"/>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FD0AE56E-A4B8-314C-82C3-AA41E0A4D99A}"/>
              </a:ext>
            </a:extLst>
          </p:cNvPr>
          <p:cNvSpPr>
            <a:spLocks noGrp="1"/>
          </p:cNvSpPr>
          <p:nvPr>
            <p:ph type="sldNum" sz="quarter" idx="12"/>
          </p:nvPr>
        </p:nvSpPr>
        <p:spPr/>
        <p:txBody>
          <a:bodyPr/>
          <a:lstStyle/>
          <a:p>
            <a:r>
              <a:rPr lang="en-US"/>
              <a:t>                          </a:t>
            </a:r>
            <a:fld id="{34A2ECAA-55DE-A546-88ED-23926A155F66}" type="slidenum">
              <a:rPr lang="en-US" smtClean="0"/>
              <a:t>19</a:t>
            </a:fld>
            <a:endParaRPr lang="en-US" dirty="0"/>
          </a:p>
        </p:txBody>
      </p:sp>
      <p:sp>
        <p:nvSpPr>
          <p:cNvPr id="7" name="TextBox 6">
            <a:extLst>
              <a:ext uri="{FF2B5EF4-FFF2-40B4-BE49-F238E27FC236}">
                <a16:creationId xmlns:a16="http://schemas.microsoft.com/office/drawing/2014/main" id="{16D1C5BC-7722-8B41-9556-231E7EAAB7C5}"/>
              </a:ext>
            </a:extLst>
          </p:cNvPr>
          <p:cNvSpPr txBox="1"/>
          <p:nvPr/>
        </p:nvSpPr>
        <p:spPr>
          <a:xfrm>
            <a:off x="903642" y="656216"/>
            <a:ext cx="7506029" cy="646331"/>
          </a:xfrm>
          <a:prstGeom prst="rect">
            <a:avLst/>
          </a:prstGeom>
          <a:noFill/>
        </p:spPr>
        <p:txBody>
          <a:bodyPr wrap="none" rtlCol="0">
            <a:spAutoFit/>
          </a:bodyPr>
          <a:lstStyle/>
          <a:p>
            <a:r>
              <a:rPr lang="en-US" dirty="0"/>
              <a:t>For any given </a:t>
            </a:r>
            <a:r>
              <a:rPr lang="en-US" dirty="0" err="1"/>
              <a:t>betatron</a:t>
            </a:r>
            <a:r>
              <a:rPr lang="en-US" dirty="0"/>
              <a:t> amplitude, A, we can compute probability of measuring</a:t>
            </a:r>
          </a:p>
          <a:p>
            <a:r>
              <a:rPr lang="en-US" dirty="0"/>
              <a:t>a particular position y</a:t>
            </a:r>
          </a:p>
        </p:txBody>
      </p:sp>
      <p:pic>
        <p:nvPicPr>
          <p:cNvPr id="8" name="Picture 7">
            <a:extLst>
              <a:ext uri="{FF2B5EF4-FFF2-40B4-BE49-F238E27FC236}">
                <a16:creationId xmlns:a16="http://schemas.microsoft.com/office/drawing/2014/main" id="{A3F6CF78-F8B0-3745-A329-105C54A78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3062"/>
            <a:ext cx="4871185" cy="3457234"/>
          </a:xfrm>
          <a:prstGeom prst="rect">
            <a:avLst/>
          </a:prstGeom>
        </p:spPr>
      </p:pic>
      <p:pic>
        <p:nvPicPr>
          <p:cNvPr id="9" name="Picture 8">
            <a:extLst>
              <a:ext uri="{FF2B5EF4-FFF2-40B4-BE49-F238E27FC236}">
                <a16:creationId xmlns:a16="http://schemas.microsoft.com/office/drawing/2014/main" id="{64593862-B55A-9F4E-84E4-E9CB9DF08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488" y="1408197"/>
            <a:ext cx="4871185" cy="3457234"/>
          </a:xfrm>
          <a:prstGeom prst="rect">
            <a:avLst/>
          </a:prstGeom>
        </p:spPr>
      </p:pic>
      <p:pic>
        <p:nvPicPr>
          <p:cNvPr id="10" name="Picture 9">
            <a:extLst>
              <a:ext uri="{FF2B5EF4-FFF2-40B4-BE49-F238E27FC236}">
                <a16:creationId xmlns:a16="http://schemas.microsoft.com/office/drawing/2014/main" id="{F1254143-03EB-E24B-A08D-4C5415E84800}"/>
              </a:ext>
            </a:extLst>
          </p:cNvPr>
          <p:cNvPicPr>
            <a:picLocks noChangeAspect="1"/>
          </p:cNvPicPr>
          <p:nvPr/>
        </p:nvPicPr>
        <p:blipFill>
          <a:blip r:embed="rId4"/>
          <a:stretch>
            <a:fillRect/>
          </a:stretch>
        </p:blipFill>
        <p:spPr>
          <a:xfrm>
            <a:off x="2230104" y="5100694"/>
            <a:ext cx="4853104" cy="965258"/>
          </a:xfrm>
          <a:prstGeom prst="rect">
            <a:avLst/>
          </a:prstGeom>
        </p:spPr>
      </p:pic>
    </p:spTree>
    <p:extLst>
      <p:ext uri="{BB962C8B-B14F-4D97-AF65-F5344CB8AC3E}">
        <p14:creationId xmlns:p14="http://schemas.microsoft.com/office/powerpoint/2010/main" val="379066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sp>
        <p:nvSpPr>
          <p:cNvPr id="6" name="TextBox 5"/>
          <p:cNvSpPr txBox="1"/>
          <p:nvPr/>
        </p:nvSpPr>
        <p:spPr>
          <a:xfrm>
            <a:off x="1023544" y="1019629"/>
            <a:ext cx="6104556" cy="3139321"/>
          </a:xfrm>
          <a:prstGeom prst="rect">
            <a:avLst/>
          </a:prstGeom>
          <a:noFill/>
        </p:spPr>
        <p:txBody>
          <a:bodyPr wrap="none" rtlCol="0">
            <a:spAutoFit/>
          </a:bodyPr>
          <a:lstStyle/>
          <a:p>
            <a:r>
              <a:rPr lang="en-US" i="1" dirty="0"/>
              <a:t>How do we determine that shift </a:t>
            </a:r>
            <a:r>
              <a:rPr lang="en-US" i="1" dirty="0">
                <a:solidFill>
                  <a:srgbClr val="0000FF"/>
                </a:solidFill>
              </a:rPr>
              <a:t>?</a:t>
            </a:r>
          </a:p>
          <a:p>
            <a:endParaRPr lang="en-US" i="1" dirty="0">
              <a:solidFill>
                <a:srgbClr val="0000FF"/>
              </a:solidFill>
            </a:endParaRPr>
          </a:p>
          <a:p>
            <a:pPr marL="285750" indent="-285750">
              <a:buFont typeface="Arial" panose="020B0604020202020204" pitchFamily="34" charset="0"/>
              <a:buChar char="•"/>
            </a:pPr>
            <a:r>
              <a:rPr lang="en-US" i="1" dirty="0">
                <a:solidFill>
                  <a:srgbClr val="0000FF"/>
                </a:solidFill>
              </a:rPr>
              <a:t>Origin of </a:t>
            </a:r>
            <a:r>
              <a:rPr lang="en-US" i="1" dirty="0" err="1">
                <a:solidFill>
                  <a:srgbClr val="0000FF"/>
                </a:solidFill>
              </a:rPr>
              <a:t>Efield</a:t>
            </a:r>
            <a:r>
              <a:rPr lang="en-US" i="1" dirty="0">
                <a:solidFill>
                  <a:srgbClr val="0000FF"/>
                </a:solidFill>
              </a:rPr>
              <a:t> and pitch contributions</a:t>
            </a:r>
          </a:p>
          <a:p>
            <a:pPr marL="285750" indent="-285750">
              <a:buFont typeface="Arial" panose="020B0604020202020204" pitchFamily="34" charset="0"/>
              <a:buChar char="•"/>
            </a:pPr>
            <a:r>
              <a:rPr lang="en-US" i="1" dirty="0">
                <a:solidFill>
                  <a:srgbClr val="0000FF"/>
                </a:solidFill>
              </a:rPr>
              <a:t>Approximate Formulation – How do we quantify the effects?</a:t>
            </a:r>
          </a:p>
          <a:p>
            <a:pPr marL="285750" indent="-285750">
              <a:buFont typeface="Arial" panose="020B0604020202020204" pitchFamily="34" charset="0"/>
              <a:buChar char="•"/>
            </a:pPr>
            <a:r>
              <a:rPr lang="en-US" i="1" dirty="0">
                <a:solidFill>
                  <a:srgbClr val="0000FF"/>
                </a:solidFill>
              </a:rPr>
              <a:t>g-2 Ring model dependent uncertainties</a:t>
            </a:r>
          </a:p>
          <a:p>
            <a:pPr marL="285750" indent="-285750">
              <a:buFont typeface="Arial" panose="020B0604020202020204" pitchFamily="34" charset="0"/>
              <a:buChar char="•"/>
            </a:pPr>
            <a:r>
              <a:rPr lang="en-US" i="1" dirty="0">
                <a:solidFill>
                  <a:srgbClr val="0000FF"/>
                </a:solidFill>
              </a:rPr>
              <a:t>Measurement</a:t>
            </a:r>
          </a:p>
          <a:p>
            <a:pPr marL="742950" lvl="1" indent="-285750">
              <a:buFont typeface="Courier New" panose="02070309020205020404" pitchFamily="49" charset="0"/>
              <a:buChar char="o"/>
            </a:pPr>
            <a:r>
              <a:rPr lang="en-US" i="1" dirty="0">
                <a:solidFill>
                  <a:srgbClr val="0000FF"/>
                </a:solidFill>
              </a:rPr>
              <a:t>Methods</a:t>
            </a:r>
          </a:p>
          <a:p>
            <a:pPr marL="742950" lvl="1" indent="-285750">
              <a:buFont typeface="Courier New" panose="02070309020205020404" pitchFamily="49" charset="0"/>
              <a:buChar char="o"/>
            </a:pPr>
            <a:r>
              <a:rPr lang="en-US" i="1" dirty="0">
                <a:solidFill>
                  <a:srgbClr val="0000FF"/>
                </a:solidFill>
              </a:rPr>
              <a:t>Results</a:t>
            </a:r>
          </a:p>
          <a:p>
            <a:pPr marL="742950" lvl="1" indent="-285750">
              <a:buFont typeface="Courier New" panose="02070309020205020404" pitchFamily="49" charset="0"/>
              <a:buChar char="o"/>
            </a:pPr>
            <a:r>
              <a:rPr lang="en-US" i="1" dirty="0">
                <a:solidFill>
                  <a:srgbClr val="0000FF"/>
                </a:solidFill>
              </a:rPr>
              <a:t>Uncertainties</a:t>
            </a:r>
          </a:p>
          <a:p>
            <a:endParaRPr lang="en-US" i="1" dirty="0">
              <a:solidFill>
                <a:srgbClr val="0000FF"/>
              </a:solidFill>
            </a:endParaRPr>
          </a:p>
          <a:p>
            <a:endParaRPr lang="en-US" i="1" dirty="0">
              <a:solidFill>
                <a:srgbClr val="0000FF"/>
              </a:solidFill>
            </a:endParaRPr>
          </a:p>
        </p:txBody>
      </p:sp>
      <p:sp>
        <p:nvSpPr>
          <p:cNvPr id="7" name="TextBox 6"/>
          <p:cNvSpPr txBox="1"/>
          <p:nvPr/>
        </p:nvSpPr>
        <p:spPr>
          <a:xfrm>
            <a:off x="1251857" y="423120"/>
            <a:ext cx="6128665" cy="369332"/>
          </a:xfrm>
          <a:prstGeom prst="rect">
            <a:avLst/>
          </a:prstGeom>
          <a:noFill/>
        </p:spPr>
        <p:txBody>
          <a:bodyPr wrap="none" rtlCol="0">
            <a:spAutoFit/>
          </a:bodyPr>
          <a:lstStyle/>
          <a:p>
            <a:r>
              <a:rPr lang="en-US" dirty="0">
                <a:solidFill>
                  <a:srgbClr val="0000FF"/>
                </a:solidFill>
              </a:rPr>
              <a:t>Electric field and vertical pitching motion systematically shift </a:t>
            </a:r>
            <a:r>
              <a:rPr lang="en-US" dirty="0" err="1">
                <a:solidFill>
                  <a:srgbClr val="0000FF"/>
                </a:solidFill>
                <a:latin typeface="Symbol" charset="2"/>
                <a:cs typeface="Symbol" charset="2"/>
              </a:rPr>
              <a:t>w</a:t>
            </a:r>
            <a:r>
              <a:rPr lang="en-US" baseline="-25000" dirty="0" err="1">
                <a:solidFill>
                  <a:srgbClr val="0000FF"/>
                </a:solidFill>
                <a:cs typeface="Symbol" charset="2"/>
              </a:rPr>
              <a:t>a</a:t>
            </a:r>
            <a:endParaRPr lang="en-US" dirty="0">
              <a:solidFill>
                <a:srgbClr val="0000FF"/>
              </a:solidFill>
              <a:cs typeface="Symbol" charset="2"/>
            </a:endParaRPr>
          </a:p>
        </p:txBody>
      </p:sp>
      <p:sp>
        <p:nvSpPr>
          <p:cNvPr id="8" name="Footer Placeholder 7">
            <a:extLst>
              <a:ext uri="{FF2B5EF4-FFF2-40B4-BE49-F238E27FC236}">
                <a16:creationId xmlns:a16="http://schemas.microsoft.com/office/drawing/2014/main" id="{8E4B24B2-C8DB-D840-9ACC-6695C765DD17}"/>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0C7902D8-9D37-1542-A1BC-51CA6E6FCC0A}"/>
              </a:ext>
            </a:extLst>
          </p:cNvPr>
          <p:cNvSpPr>
            <a:spLocks noGrp="1"/>
          </p:cNvSpPr>
          <p:nvPr>
            <p:ph type="sldNum" sz="quarter" idx="12"/>
          </p:nvPr>
        </p:nvSpPr>
        <p:spPr/>
        <p:txBody>
          <a:bodyPr/>
          <a:lstStyle/>
          <a:p>
            <a:r>
              <a:rPr lang="en-US" dirty="0"/>
              <a:t>                                 </a:t>
            </a:r>
            <a:fld id="{34A2ECAA-55DE-A546-88ED-23926A155F66}" type="slidenum">
              <a:rPr lang="en-US" smtClean="0"/>
              <a:t>2</a:t>
            </a:fld>
            <a:endParaRPr lang="en-US" dirty="0"/>
          </a:p>
        </p:txBody>
      </p:sp>
    </p:spTree>
    <p:extLst>
      <p:ext uri="{BB962C8B-B14F-4D97-AF65-F5344CB8AC3E}">
        <p14:creationId xmlns:p14="http://schemas.microsoft.com/office/powerpoint/2010/main" val="218771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9F5219-B6A3-C141-8C8F-99B98336DC80}"/>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2657EDD1-560B-854D-B1DF-31E976A872CD}"/>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8FF106AB-01A5-934F-8C14-CC506BC5355C}"/>
              </a:ext>
            </a:extLst>
          </p:cNvPr>
          <p:cNvSpPr>
            <a:spLocks noGrp="1"/>
          </p:cNvSpPr>
          <p:nvPr>
            <p:ph type="sldNum" sz="quarter" idx="12"/>
          </p:nvPr>
        </p:nvSpPr>
        <p:spPr/>
        <p:txBody>
          <a:bodyPr/>
          <a:lstStyle/>
          <a:p>
            <a:fld id="{34A2ECAA-55DE-A546-88ED-23926A155F66}" type="slidenum">
              <a:rPr lang="en-US" smtClean="0"/>
              <a:t>20</a:t>
            </a:fld>
            <a:endParaRPr lang="en-US"/>
          </a:p>
        </p:txBody>
      </p:sp>
      <p:pic>
        <p:nvPicPr>
          <p:cNvPr id="7" name="Picture 6">
            <a:extLst>
              <a:ext uri="{FF2B5EF4-FFF2-40B4-BE49-F238E27FC236}">
                <a16:creationId xmlns:a16="http://schemas.microsoft.com/office/drawing/2014/main" id="{479A9587-456F-F543-81F9-43AE5DD8B1B8}"/>
              </a:ext>
            </a:extLst>
          </p:cNvPr>
          <p:cNvPicPr>
            <a:picLocks noChangeAspect="1"/>
          </p:cNvPicPr>
          <p:nvPr/>
        </p:nvPicPr>
        <p:blipFill>
          <a:blip r:embed="rId2"/>
          <a:stretch>
            <a:fillRect/>
          </a:stretch>
        </p:blipFill>
        <p:spPr>
          <a:xfrm>
            <a:off x="6702469" y="4949151"/>
            <a:ext cx="1623316" cy="347183"/>
          </a:xfrm>
          <a:prstGeom prst="rect">
            <a:avLst/>
          </a:prstGeom>
        </p:spPr>
      </p:pic>
      <p:pic>
        <p:nvPicPr>
          <p:cNvPr id="8" name="Picture 7">
            <a:extLst>
              <a:ext uri="{FF2B5EF4-FFF2-40B4-BE49-F238E27FC236}">
                <a16:creationId xmlns:a16="http://schemas.microsoft.com/office/drawing/2014/main" id="{51C1EF13-47AF-7949-BD0B-E2F2B797D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046" y="270059"/>
            <a:ext cx="2701240" cy="1917155"/>
          </a:xfrm>
          <a:prstGeom prst="rect">
            <a:avLst/>
          </a:prstGeom>
        </p:spPr>
      </p:pic>
      <p:pic>
        <p:nvPicPr>
          <p:cNvPr id="9" name="Picture 8">
            <a:extLst>
              <a:ext uri="{FF2B5EF4-FFF2-40B4-BE49-F238E27FC236}">
                <a16:creationId xmlns:a16="http://schemas.microsoft.com/office/drawing/2014/main" id="{BA967FCE-ACFA-6748-8334-DD9D24D81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046" y="2124951"/>
            <a:ext cx="2701240" cy="1917155"/>
          </a:xfrm>
          <a:prstGeom prst="rect">
            <a:avLst/>
          </a:prstGeom>
        </p:spPr>
      </p:pic>
      <p:pic>
        <p:nvPicPr>
          <p:cNvPr id="10" name="Picture 9">
            <a:extLst>
              <a:ext uri="{FF2B5EF4-FFF2-40B4-BE49-F238E27FC236}">
                <a16:creationId xmlns:a16="http://schemas.microsoft.com/office/drawing/2014/main" id="{941086BC-108F-8D4D-920B-0AE75B580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176" y="270059"/>
            <a:ext cx="2701241" cy="1917155"/>
          </a:xfrm>
          <a:prstGeom prst="rect">
            <a:avLst/>
          </a:prstGeom>
        </p:spPr>
      </p:pic>
      <p:pic>
        <p:nvPicPr>
          <p:cNvPr id="11" name="Picture 10">
            <a:extLst>
              <a:ext uri="{FF2B5EF4-FFF2-40B4-BE49-F238E27FC236}">
                <a16:creationId xmlns:a16="http://schemas.microsoft.com/office/drawing/2014/main" id="{B870395B-5510-5E4C-9C83-AF8587C6D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9176" y="2187214"/>
            <a:ext cx="2724912" cy="1933956"/>
          </a:xfrm>
          <a:prstGeom prst="rect">
            <a:avLst/>
          </a:prstGeom>
        </p:spPr>
      </p:pic>
      <p:sp>
        <p:nvSpPr>
          <p:cNvPr id="12" name="Right Arrow 11">
            <a:extLst>
              <a:ext uri="{FF2B5EF4-FFF2-40B4-BE49-F238E27FC236}">
                <a16:creationId xmlns:a16="http://schemas.microsoft.com/office/drawing/2014/main" id="{BB19BAB5-BA44-E242-A36E-3EE0E217DAFB}"/>
              </a:ext>
            </a:extLst>
          </p:cNvPr>
          <p:cNvSpPr/>
          <p:nvPr/>
        </p:nvSpPr>
        <p:spPr>
          <a:xfrm>
            <a:off x="5117009" y="2072959"/>
            <a:ext cx="682444" cy="34809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14945C0-A9E6-3541-A248-17EA0034099A}"/>
              </a:ext>
            </a:extLst>
          </p:cNvPr>
          <p:cNvPicPr>
            <a:picLocks noChangeAspect="1"/>
          </p:cNvPicPr>
          <p:nvPr/>
        </p:nvPicPr>
        <p:blipFill>
          <a:blip r:embed="rId7"/>
          <a:stretch>
            <a:fillRect/>
          </a:stretch>
        </p:blipFill>
        <p:spPr>
          <a:xfrm>
            <a:off x="4555454" y="5728880"/>
            <a:ext cx="2385695" cy="842010"/>
          </a:xfrm>
          <a:prstGeom prst="rect">
            <a:avLst/>
          </a:prstGeom>
        </p:spPr>
      </p:pic>
      <p:sp>
        <p:nvSpPr>
          <p:cNvPr id="14" name="TextBox 13">
            <a:extLst>
              <a:ext uri="{FF2B5EF4-FFF2-40B4-BE49-F238E27FC236}">
                <a16:creationId xmlns:a16="http://schemas.microsoft.com/office/drawing/2014/main" id="{2DF98407-02F8-744D-A96B-71D80B53DF9B}"/>
              </a:ext>
            </a:extLst>
          </p:cNvPr>
          <p:cNvSpPr txBox="1"/>
          <p:nvPr/>
        </p:nvSpPr>
        <p:spPr>
          <a:xfrm>
            <a:off x="1737914" y="4286898"/>
            <a:ext cx="5234190" cy="369332"/>
          </a:xfrm>
          <a:prstGeom prst="rect">
            <a:avLst/>
          </a:prstGeom>
          <a:noFill/>
        </p:spPr>
        <p:txBody>
          <a:bodyPr wrap="none" rtlCol="0">
            <a:spAutoFit/>
          </a:bodyPr>
          <a:lstStyle/>
          <a:p>
            <a:r>
              <a:rPr lang="en-US" dirty="0"/>
              <a:t>Probability that amplitude       lands at position       is   </a:t>
            </a:r>
          </a:p>
        </p:txBody>
      </p:sp>
      <p:pic>
        <p:nvPicPr>
          <p:cNvPr id="15" name="Picture 14">
            <a:extLst>
              <a:ext uri="{FF2B5EF4-FFF2-40B4-BE49-F238E27FC236}">
                <a16:creationId xmlns:a16="http://schemas.microsoft.com/office/drawing/2014/main" id="{943236E5-1EFF-AE47-A549-0D8F587B42DD}"/>
              </a:ext>
            </a:extLst>
          </p:cNvPr>
          <p:cNvPicPr>
            <a:picLocks noChangeAspect="1"/>
          </p:cNvPicPr>
          <p:nvPr/>
        </p:nvPicPr>
        <p:blipFill>
          <a:blip r:embed="rId8"/>
          <a:stretch>
            <a:fillRect/>
          </a:stretch>
        </p:blipFill>
        <p:spPr>
          <a:xfrm>
            <a:off x="4282663" y="4339087"/>
            <a:ext cx="304800" cy="279400"/>
          </a:xfrm>
          <a:prstGeom prst="rect">
            <a:avLst/>
          </a:prstGeom>
        </p:spPr>
      </p:pic>
      <p:pic>
        <p:nvPicPr>
          <p:cNvPr id="16" name="Picture 15">
            <a:extLst>
              <a:ext uri="{FF2B5EF4-FFF2-40B4-BE49-F238E27FC236}">
                <a16:creationId xmlns:a16="http://schemas.microsoft.com/office/drawing/2014/main" id="{EA88A9F6-E558-3843-889D-5655E0C64809}"/>
              </a:ext>
            </a:extLst>
          </p:cNvPr>
          <p:cNvPicPr>
            <a:picLocks noChangeAspect="1"/>
          </p:cNvPicPr>
          <p:nvPr/>
        </p:nvPicPr>
        <p:blipFill>
          <a:blip r:embed="rId9"/>
          <a:stretch>
            <a:fillRect/>
          </a:stretch>
        </p:blipFill>
        <p:spPr>
          <a:xfrm>
            <a:off x="6218731" y="4368820"/>
            <a:ext cx="241300" cy="241300"/>
          </a:xfrm>
          <a:prstGeom prst="rect">
            <a:avLst/>
          </a:prstGeom>
        </p:spPr>
      </p:pic>
      <p:pic>
        <p:nvPicPr>
          <p:cNvPr id="17" name="Picture 16">
            <a:extLst>
              <a:ext uri="{FF2B5EF4-FFF2-40B4-BE49-F238E27FC236}">
                <a16:creationId xmlns:a16="http://schemas.microsoft.com/office/drawing/2014/main" id="{9D9BF48C-17B0-8746-B8E7-85C010506A00}"/>
              </a:ext>
            </a:extLst>
          </p:cNvPr>
          <p:cNvPicPr>
            <a:picLocks noChangeAspect="1"/>
          </p:cNvPicPr>
          <p:nvPr/>
        </p:nvPicPr>
        <p:blipFill>
          <a:blip r:embed="rId10"/>
          <a:stretch>
            <a:fillRect/>
          </a:stretch>
        </p:blipFill>
        <p:spPr>
          <a:xfrm>
            <a:off x="6766939" y="4330720"/>
            <a:ext cx="355600" cy="317500"/>
          </a:xfrm>
          <a:prstGeom prst="rect">
            <a:avLst/>
          </a:prstGeom>
        </p:spPr>
      </p:pic>
      <p:sp>
        <p:nvSpPr>
          <p:cNvPr id="18" name="TextBox 17">
            <a:extLst>
              <a:ext uri="{FF2B5EF4-FFF2-40B4-BE49-F238E27FC236}">
                <a16:creationId xmlns:a16="http://schemas.microsoft.com/office/drawing/2014/main" id="{7F79FCF2-5D2C-5542-BF96-D1D5D1C25B00}"/>
              </a:ext>
            </a:extLst>
          </p:cNvPr>
          <p:cNvSpPr txBox="1"/>
          <p:nvPr/>
        </p:nvSpPr>
        <p:spPr>
          <a:xfrm>
            <a:off x="978947" y="4927002"/>
            <a:ext cx="7707854" cy="646331"/>
          </a:xfrm>
          <a:prstGeom prst="rect">
            <a:avLst/>
          </a:prstGeom>
          <a:noFill/>
        </p:spPr>
        <p:txBody>
          <a:bodyPr wrap="square" rtlCol="0">
            <a:spAutoFit/>
          </a:bodyPr>
          <a:lstStyle/>
          <a:p>
            <a:r>
              <a:rPr lang="en-US" dirty="0"/>
              <a:t>If there are       entries in amplitude bin     then there will be                                    entries in position bin </a:t>
            </a:r>
            <a:endParaRPr lang="en-US" i="1" dirty="0"/>
          </a:p>
        </p:txBody>
      </p:sp>
      <p:pic>
        <p:nvPicPr>
          <p:cNvPr id="19" name="Picture 18">
            <a:extLst>
              <a:ext uri="{FF2B5EF4-FFF2-40B4-BE49-F238E27FC236}">
                <a16:creationId xmlns:a16="http://schemas.microsoft.com/office/drawing/2014/main" id="{92A60EED-09D4-8944-A550-DEC858E9DCAA}"/>
              </a:ext>
            </a:extLst>
          </p:cNvPr>
          <p:cNvPicPr>
            <a:picLocks noChangeAspect="1"/>
          </p:cNvPicPr>
          <p:nvPr/>
        </p:nvPicPr>
        <p:blipFill>
          <a:blip r:embed="rId11"/>
          <a:stretch>
            <a:fillRect/>
          </a:stretch>
        </p:blipFill>
        <p:spPr>
          <a:xfrm>
            <a:off x="2162661" y="4949870"/>
            <a:ext cx="215900" cy="279400"/>
          </a:xfrm>
          <a:prstGeom prst="rect">
            <a:avLst/>
          </a:prstGeom>
        </p:spPr>
      </p:pic>
      <p:pic>
        <p:nvPicPr>
          <p:cNvPr id="20" name="Picture 19">
            <a:extLst>
              <a:ext uri="{FF2B5EF4-FFF2-40B4-BE49-F238E27FC236}">
                <a16:creationId xmlns:a16="http://schemas.microsoft.com/office/drawing/2014/main" id="{8DB125DE-8108-174F-BFB9-A85FD39BFCAC}"/>
              </a:ext>
            </a:extLst>
          </p:cNvPr>
          <p:cNvPicPr>
            <a:picLocks noChangeAspect="1"/>
          </p:cNvPicPr>
          <p:nvPr/>
        </p:nvPicPr>
        <p:blipFill>
          <a:blip r:embed="rId12"/>
          <a:stretch>
            <a:fillRect/>
          </a:stretch>
        </p:blipFill>
        <p:spPr>
          <a:xfrm>
            <a:off x="4760628" y="4960686"/>
            <a:ext cx="88900" cy="215900"/>
          </a:xfrm>
          <a:prstGeom prst="rect">
            <a:avLst/>
          </a:prstGeom>
        </p:spPr>
      </p:pic>
      <p:pic>
        <p:nvPicPr>
          <p:cNvPr id="21" name="Picture 20">
            <a:extLst>
              <a:ext uri="{FF2B5EF4-FFF2-40B4-BE49-F238E27FC236}">
                <a16:creationId xmlns:a16="http://schemas.microsoft.com/office/drawing/2014/main" id="{7C93AA90-2F22-464B-8C24-4C7F37B0C530}"/>
              </a:ext>
            </a:extLst>
          </p:cNvPr>
          <p:cNvPicPr>
            <a:picLocks noChangeAspect="1"/>
          </p:cNvPicPr>
          <p:nvPr/>
        </p:nvPicPr>
        <p:blipFill>
          <a:blip r:embed="rId13"/>
          <a:stretch>
            <a:fillRect/>
          </a:stretch>
        </p:blipFill>
        <p:spPr>
          <a:xfrm>
            <a:off x="3124200" y="5276034"/>
            <a:ext cx="139700" cy="279400"/>
          </a:xfrm>
          <a:prstGeom prst="rect">
            <a:avLst/>
          </a:prstGeom>
        </p:spPr>
      </p:pic>
      <p:sp>
        <p:nvSpPr>
          <p:cNvPr id="22" name="TextBox 21">
            <a:extLst>
              <a:ext uri="{FF2B5EF4-FFF2-40B4-BE49-F238E27FC236}">
                <a16:creationId xmlns:a16="http://schemas.microsoft.com/office/drawing/2014/main" id="{EFCC4CF7-F485-D145-AE50-D5111CF58DD2}"/>
              </a:ext>
            </a:extLst>
          </p:cNvPr>
          <p:cNvSpPr txBox="1"/>
          <p:nvPr/>
        </p:nvSpPr>
        <p:spPr>
          <a:xfrm>
            <a:off x="1086522" y="5841402"/>
            <a:ext cx="2986651" cy="369332"/>
          </a:xfrm>
          <a:prstGeom prst="rect">
            <a:avLst/>
          </a:prstGeom>
          <a:noFill/>
        </p:spPr>
        <p:txBody>
          <a:bodyPr wrap="none" rtlCol="0">
            <a:spAutoFit/>
          </a:bodyPr>
          <a:lstStyle/>
          <a:p>
            <a:r>
              <a:rPr lang="en-US" dirty="0"/>
              <a:t>Summing over amplitude bins</a:t>
            </a:r>
          </a:p>
        </p:txBody>
      </p:sp>
      <p:sp>
        <p:nvSpPr>
          <p:cNvPr id="23" name="TextBox 22">
            <a:extLst>
              <a:ext uri="{FF2B5EF4-FFF2-40B4-BE49-F238E27FC236}">
                <a16:creationId xmlns:a16="http://schemas.microsoft.com/office/drawing/2014/main" id="{321373F1-C05C-364C-8DEA-6C0BB06F8D26}"/>
              </a:ext>
            </a:extLst>
          </p:cNvPr>
          <p:cNvSpPr txBox="1"/>
          <p:nvPr/>
        </p:nvSpPr>
        <p:spPr>
          <a:xfrm>
            <a:off x="2733675" y="98425"/>
            <a:ext cx="1754006" cy="369332"/>
          </a:xfrm>
          <a:prstGeom prst="rect">
            <a:avLst/>
          </a:prstGeom>
          <a:noFill/>
        </p:spPr>
        <p:txBody>
          <a:bodyPr wrap="none" rtlCol="0">
            <a:spAutoFit/>
          </a:bodyPr>
          <a:lstStyle/>
          <a:p>
            <a:r>
              <a:rPr lang="en-US" dirty="0"/>
              <a:t>Single amplitude</a:t>
            </a:r>
          </a:p>
        </p:txBody>
      </p:sp>
      <p:sp>
        <p:nvSpPr>
          <p:cNvPr id="24" name="TextBox 23">
            <a:extLst>
              <a:ext uri="{FF2B5EF4-FFF2-40B4-BE49-F238E27FC236}">
                <a16:creationId xmlns:a16="http://schemas.microsoft.com/office/drawing/2014/main" id="{8EE289C4-8230-D043-A266-B69DF1533395}"/>
              </a:ext>
            </a:extLst>
          </p:cNvPr>
          <p:cNvSpPr txBox="1"/>
          <p:nvPr/>
        </p:nvSpPr>
        <p:spPr>
          <a:xfrm>
            <a:off x="5906133" y="98425"/>
            <a:ext cx="2694007" cy="369332"/>
          </a:xfrm>
          <a:prstGeom prst="rect">
            <a:avLst/>
          </a:prstGeom>
          <a:noFill/>
        </p:spPr>
        <p:txBody>
          <a:bodyPr wrap="none" rtlCol="0">
            <a:spAutoFit/>
          </a:bodyPr>
          <a:lstStyle/>
          <a:p>
            <a:r>
              <a:rPr lang="en-US" dirty="0"/>
              <a:t>Distribution of amplitudes</a:t>
            </a:r>
          </a:p>
        </p:txBody>
      </p:sp>
      <p:sp>
        <p:nvSpPr>
          <p:cNvPr id="25" name="TextBox 24">
            <a:extLst>
              <a:ext uri="{FF2B5EF4-FFF2-40B4-BE49-F238E27FC236}">
                <a16:creationId xmlns:a16="http://schemas.microsoft.com/office/drawing/2014/main" id="{B60451DA-CDA9-444B-8181-A06ECFCC7698}"/>
              </a:ext>
            </a:extLst>
          </p:cNvPr>
          <p:cNvSpPr txBox="1"/>
          <p:nvPr/>
        </p:nvSpPr>
        <p:spPr>
          <a:xfrm>
            <a:off x="257175" y="2886075"/>
            <a:ext cx="2155590" cy="369332"/>
          </a:xfrm>
          <a:prstGeom prst="rect">
            <a:avLst/>
          </a:prstGeom>
          <a:noFill/>
        </p:spPr>
        <p:txBody>
          <a:bodyPr wrap="none" rtlCol="0">
            <a:spAutoFit/>
          </a:bodyPr>
          <a:lstStyle/>
          <a:p>
            <a:r>
              <a:rPr lang="en-US" dirty="0"/>
              <a:t>Position distribution</a:t>
            </a:r>
          </a:p>
        </p:txBody>
      </p:sp>
      <p:sp>
        <p:nvSpPr>
          <p:cNvPr id="26" name="TextBox 25">
            <a:extLst>
              <a:ext uri="{FF2B5EF4-FFF2-40B4-BE49-F238E27FC236}">
                <a16:creationId xmlns:a16="http://schemas.microsoft.com/office/drawing/2014/main" id="{9BB032FD-868E-D745-A191-D5F7738CC673}"/>
              </a:ext>
            </a:extLst>
          </p:cNvPr>
          <p:cNvSpPr txBox="1"/>
          <p:nvPr/>
        </p:nvSpPr>
        <p:spPr>
          <a:xfrm>
            <a:off x="161340" y="1079010"/>
            <a:ext cx="2307683" cy="369332"/>
          </a:xfrm>
          <a:prstGeom prst="rect">
            <a:avLst/>
          </a:prstGeom>
          <a:noFill/>
        </p:spPr>
        <p:txBody>
          <a:bodyPr wrap="none" rtlCol="0">
            <a:spAutoFit/>
          </a:bodyPr>
          <a:lstStyle/>
          <a:p>
            <a:r>
              <a:rPr lang="en-US" dirty="0"/>
              <a:t>Amplitude distribution</a:t>
            </a:r>
          </a:p>
        </p:txBody>
      </p:sp>
      <p:pic>
        <p:nvPicPr>
          <p:cNvPr id="27" name="Picture 26">
            <a:extLst>
              <a:ext uri="{FF2B5EF4-FFF2-40B4-BE49-F238E27FC236}">
                <a16:creationId xmlns:a16="http://schemas.microsoft.com/office/drawing/2014/main" id="{F717437D-28AE-0945-9642-73447170E343}"/>
              </a:ext>
            </a:extLst>
          </p:cNvPr>
          <p:cNvPicPr>
            <a:picLocks noChangeAspect="1"/>
          </p:cNvPicPr>
          <p:nvPr/>
        </p:nvPicPr>
        <p:blipFill>
          <a:blip r:embed="rId8"/>
          <a:stretch>
            <a:fillRect/>
          </a:stretch>
        </p:blipFill>
        <p:spPr>
          <a:xfrm>
            <a:off x="4050209" y="819667"/>
            <a:ext cx="304800" cy="279400"/>
          </a:xfrm>
          <a:prstGeom prst="rect">
            <a:avLst/>
          </a:prstGeom>
        </p:spPr>
      </p:pic>
      <p:pic>
        <p:nvPicPr>
          <p:cNvPr id="30" name="Picture 29">
            <a:extLst>
              <a:ext uri="{FF2B5EF4-FFF2-40B4-BE49-F238E27FC236}">
                <a16:creationId xmlns:a16="http://schemas.microsoft.com/office/drawing/2014/main" id="{A03493A4-645A-014E-A743-3EE6358349D0}"/>
              </a:ext>
            </a:extLst>
          </p:cNvPr>
          <p:cNvPicPr>
            <a:picLocks noChangeAspect="1"/>
          </p:cNvPicPr>
          <p:nvPr/>
        </p:nvPicPr>
        <p:blipFill>
          <a:blip r:embed="rId9"/>
          <a:stretch>
            <a:fillRect/>
          </a:stretch>
        </p:blipFill>
        <p:spPr>
          <a:xfrm>
            <a:off x="3697616" y="3950010"/>
            <a:ext cx="241300" cy="241300"/>
          </a:xfrm>
          <a:prstGeom prst="rect">
            <a:avLst/>
          </a:prstGeom>
        </p:spPr>
      </p:pic>
    </p:spTree>
    <p:extLst>
      <p:ext uri="{BB962C8B-B14F-4D97-AF65-F5344CB8AC3E}">
        <p14:creationId xmlns:p14="http://schemas.microsoft.com/office/powerpoint/2010/main" val="155880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A7B607-C9BC-034B-AF0E-EE7E0663AE5E}"/>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E2BF5AFB-6350-534E-8331-F7DED5BD5140}"/>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29198D72-F8DD-8C4E-A801-8CF21F366FC7}"/>
              </a:ext>
            </a:extLst>
          </p:cNvPr>
          <p:cNvSpPr>
            <a:spLocks noGrp="1"/>
          </p:cNvSpPr>
          <p:nvPr>
            <p:ph type="sldNum" sz="quarter" idx="12"/>
          </p:nvPr>
        </p:nvSpPr>
        <p:spPr/>
        <p:txBody>
          <a:bodyPr/>
          <a:lstStyle/>
          <a:p>
            <a:fld id="{34A2ECAA-55DE-A546-88ED-23926A155F66}" type="slidenum">
              <a:rPr lang="en-US" smtClean="0"/>
              <a:t>21</a:t>
            </a:fld>
            <a:endParaRPr lang="en-US"/>
          </a:p>
        </p:txBody>
      </p:sp>
      <p:sp>
        <p:nvSpPr>
          <p:cNvPr id="7" name="TextBox 6">
            <a:extLst>
              <a:ext uri="{FF2B5EF4-FFF2-40B4-BE49-F238E27FC236}">
                <a16:creationId xmlns:a16="http://schemas.microsoft.com/office/drawing/2014/main" id="{1B2E8444-1E58-0843-9675-ABBF8313EF82}"/>
              </a:ext>
            </a:extLst>
          </p:cNvPr>
          <p:cNvSpPr txBox="1"/>
          <p:nvPr/>
        </p:nvSpPr>
        <p:spPr>
          <a:xfrm>
            <a:off x="602428" y="623944"/>
            <a:ext cx="7960659" cy="646331"/>
          </a:xfrm>
          <a:prstGeom prst="rect">
            <a:avLst/>
          </a:prstGeom>
          <a:noFill/>
        </p:spPr>
        <p:txBody>
          <a:bodyPr wrap="square" rtlCol="0">
            <a:spAutoFit/>
          </a:bodyPr>
          <a:lstStyle/>
          <a:p>
            <a:r>
              <a:rPr lang="en-US" dirty="0"/>
              <a:t>We want to determine the number of entries        in each amplitude bin          based on the number of entries in position bins  </a:t>
            </a:r>
          </a:p>
        </p:txBody>
      </p:sp>
      <p:pic>
        <p:nvPicPr>
          <p:cNvPr id="9" name="Picture 8">
            <a:extLst>
              <a:ext uri="{FF2B5EF4-FFF2-40B4-BE49-F238E27FC236}">
                <a16:creationId xmlns:a16="http://schemas.microsoft.com/office/drawing/2014/main" id="{22F26C48-C538-A04C-8FBA-D1E8A0261A1D}"/>
              </a:ext>
            </a:extLst>
          </p:cNvPr>
          <p:cNvPicPr>
            <a:picLocks noChangeAspect="1"/>
          </p:cNvPicPr>
          <p:nvPr/>
        </p:nvPicPr>
        <p:blipFill>
          <a:blip r:embed="rId2"/>
          <a:stretch>
            <a:fillRect/>
          </a:stretch>
        </p:blipFill>
        <p:spPr>
          <a:xfrm>
            <a:off x="7281610" y="1536164"/>
            <a:ext cx="215900" cy="279400"/>
          </a:xfrm>
          <a:prstGeom prst="rect">
            <a:avLst/>
          </a:prstGeom>
        </p:spPr>
      </p:pic>
      <p:pic>
        <p:nvPicPr>
          <p:cNvPr id="10" name="Picture 9">
            <a:extLst>
              <a:ext uri="{FF2B5EF4-FFF2-40B4-BE49-F238E27FC236}">
                <a16:creationId xmlns:a16="http://schemas.microsoft.com/office/drawing/2014/main" id="{1BA536FA-E20D-CC45-8974-56AE03099AAE}"/>
              </a:ext>
            </a:extLst>
          </p:cNvPr>
          <p:cNvPicPr>
            <a:picLocks noChangeAspect="1"/>
          </p:cNvPicPr>
          <p:nvPr/>
        </p:nvPicPr>
        <p:blipFill>
          <a:blip r:embed="rId3"/>
          <a:stretch>
            <a:fillRect/>
          </a:stretch>
        </p:blipFill>
        <p:spPr>
          <a:xfrm>
            <a:off x="7411495" y="668910"/>
            <a:ext cx="304800" cy="279400"/>
          </a:xfrm>
          <a:prstGeom prst="rect">
            <a:avLst/>
          </a:prstGeom>
        </p:spPr>
      </p:pic>
      <p:pic>
        <p:nvPicPr>
          <p:cNvPr id="12" name="Picture 11">
            <a:extLst>
              <a:ext uri="{FF2B5EF4-FFF2-40B4-BE49-F238E27FC236}">
                <a16:creationId xmlns:a16="http://schemas.microsoft.com/office/drawing/2014/main" id="{003E7E3A-8722-E54A-A44F-03540337C01D}"/>
              </a:ext>
            </a:extLst>
          </p:cNvPr>
          <p:cNvPicPr>
            <a:picLocks noChangeAspect="1"/>
          </p:cNvPicPr>
          <p:nvPr/>
        </p:nvPicPr>
        <p:blipFill>
          <a:blip r:embed="rId4"/>
          <a:stretch>
            <a:fillRect/>
          </a:stretch>
        </p:blipFill>
        <p:spPr>
          <a:xfrm>
            <a:off x="4687175" y="986716"/>
            <a:ext cx="330200" cy="304800"/>
          </a:xfrm>
          <a:prstGeom prst="rect">
            <a:avLst/>
          </a:prstGeom>
        </p:spPr>
      </p:pic>
      <p:pic>
        <p:nvPicPr>
          <p:cNvPr id="13" name="Picture 12">
            <a:extLst>
              <a:ext uri="{FF2B5EF4-FFF2-40B4-BE49-F238E27FC236}">
                <a16:creationId xmlns:a16="http://schemas.microsoft.com/office/drawing/2014/main" id="{0F23588B-D19E-D142-9ED0-2AFF47B74BBA}"/>
              </a:ext>
            </a:extLst>
          </p:cNvPr>
          <p:cNvPicPr>
            <a:picLocks noChangeAspect="1"/>
          </p:cNvPicPr>
          <p:nvPr/>
        </p:nvPicPr>
        <p:blipFill>
          <a:blip r:embed="rId5"/>
          <a:stretch>
            <a:fillRect/>
          </a:stretch>
        </p:blipFill>
        <p:spPr>
          <a:xfrm>
            <a:off x="2171427" y="2198611"/>
            <a:ext cx="4162038" cy="1083548"/>
          </a:xfrm>
          <a:prstGeom prst="rect">
            <a:avLst/>
          </a:prstGeom>
        </p:spPr>
      </p:pic>
      <p:sp>
        <p:nvSpPr>
          <p:cNvPr id="14" name="TextBox 13">
            <a:extLst>
              <a:ext uri="{FF2B5EF4-FFF2-40B4-BE49-F238E27FC236}">
                <a16:creationId xmlns:a16="http://schemas.microsoft.com/office/drawing/2014/main" id="{67734C00-3BC5-2141-9E56-B5B22CE736CD}"/>
              </a:ext>
            </a:extLst>
          </p:cNvPr>
          <p:cNvSpPr txBox="1"/>
          <p:nvPr/>
        </p:nvSpPr>
        <p:spPr>
          <a:xfrm>
            <a:off x="1301675" y="1495313"/>
            <a:ext cx="6087885" cy="369332"/>
          </a:xfrm>
          <a:prstGeom prst="rect">
            <a:avLst/>
          </a:prstGeom>
          <a:noFill/>
        </p:spPr>
        <p:txBody>
          <a:bodyPr wrap="none" rtlCol="0">
            <a:spAutoFit/>
          </a:bodyPr>
          <a:lstStyle/>
          <a:p>
            <a:r>
              <a:rPr lang="en-US" dirty="0"/>
              <a:t>Measure         .    Compute       . And minimize        to determine </a:t>
            </a:r>
          </a:p>
        </p:txBody>
      </p:sp>
      <p:pic>
        <p:nvPicPr>
          <p:cNvPr id="15" name="Picture 14">
            <a:extLst>
              <a:ext uri="{FF2B5EF4-FFF2-40B4-BE49-F238E27FC236}">
                <a16:creationId xmlns:a16="http://schemas.microsoft.com/office/drawing/2014/main" id="{79DC80AF-445C-7149-9D5E-EB58FEE5B911}"/>
              </a:ext>
            </a:extLst>
          </p:cNvPr>
          <p:cNvPicPr>
            <a:picLocks noChangeAspect="1"/>
          </p:cNvPicPr>
          <p:nvPr/>
        </p:nvPicPr>
        <p:blipFill>
          <a:blip r:embed="rId4"/>
          <a:stretch>
            <a:fillRect/>
          </a:stretch>
        </p:blipFill>
        <p:spPr>
          <a:xfrm>
            <a:off x="2360136" y="1559845"/>
            <a:ext cx="330200" cy="304800"/>
          </a:xfrm>
          <a:prstGeom prst="rect">
            <a:avLst/>
          </a:prstGeom>
        </p:spPr>
      </p:pic>
      <p:pic>
        <p:nvPicPr>
          <p:cNvPr id="16" name="Picture 15">
            <a:extLst>
              <a:ext uri="{FF2B5EF4-FFF2-40B4-BE49-F238E27FC236}">
                <a16:creationId xmlns:a16="http://schemas.microsoft.com/office/drawing/2014/main" id="{7C7836BD-44E4-444F-8E36-1CEBFB6F0C53}"/>
              </a:ext>
            </a:extLst>
          </p:cNvPr>
          <p:cNvPicPr>
            <a:picLocks noChangeAspect="1"/>
          </p:cNvPicPr>
          <p:nvPr/>
        </p:nvPicPr>
        <p:blipFill>
          <a:blip r:embed="rId6"/>
          <a:stretch>
            <a:fillRect/>
          </a:stretch>
        </p:blipFill>
        <p:spPr>
          <a:xfrm>
            <a:off x="3788831" y="1555378"/>
            <a:ext cx="355600" cy="317500"/>
          </a:xfrm>
          <a:prstGeom prst="rect">
            <a:avLst/>
          </a:prstGeom>
        </p:spPr>
      </p:pic>
      <p:pic>
        <p:nvPicPr>
          <p:cNvPr id="17" name="Picture 16">
            <a:extLst>
              <a:ext uri="{FF2B5EF4-FFF2-40B4-BE49-F238E27FC236}">
                <a16:creationId xmlns:a16="http://schemas.microsoft.com/office/drawing/2014/main" id="{8CF15726-C0B0-2D4A-97F0-73C88B9B82B4}"/>
              </a:ext>
            </a:extLst>
          </p:cNvPr>
          <p:cNvPicPr>
            <a:picLocks noChangeAspect="1"/>
          </p:cNvPicPr>
          <p:nvPr/>
        </p:nvPicPr>
        <p:blipFill>
          <a:blip r:embed="rId7"/>
          <a:stretch>
            <a:fillRect/>
          </a:stretch>
        </p:blipFill>
        <p:spPr>
          <a:xfrm>
            <a:off x="5584015" y="1432791"/>
            <a:ext cx="304800" cy="342900"/>
          </a:xfrm>
          <a:prstGeom prst="rect">
            <a:avLst/>
          </a:prstGeom>
        </p:spPr>
      </p:pic>
      <p:sp>
        <p:nvSpPr>
          <p:cNvPr id="18" name="TextBox 17">
            <a:extLst>
              <a:ext uri="{FF2B5EF4-FFF2-40B4-BE49-F238E27FC236}">
                <a16:creationId xmlns:a16="http://schemas.microsoft.com/office/drawing/2014/main" id="{9759A34F-EA40-C347-8DA8-E720B415101B}"/>
              </a:ext>
            </a:extLst>
          </p:cNvPr>
          <p:cNvSpPr txBox="1"/>
          <p:nvPr/>
        </p:nvSpPr>
        <p:spPr>
          <a:xfrm>
            <a:off x="1344706" y="3367144"/>
            <a:ext cx="2919838" cy="369332"/>
          </a:xfrm>
          <a:prstGeom prst="rect">
            <a:avLst/>
          </a:prstGeom>
          <a:noFill/>
        </p:spPr>
        <p:txBody>
          <a:bodyPr wrap="none" rtlCol="0">
            <a:spAutoFit/>
          </a:bodyPr>
          <a:lstStyle/>
          <a:p>
            <a:r>
              <a:rPr lang="en-US" dirty="0"/>
              <a:t>Works just great with Toy MC</a:t>
            </a:r>
          </a:p>
        </p:txBody>
      </p:sp>
      <p:pic>
        <p:nvPicPr>
          <p:cNvPr id="19" name="Picture 18">
            <a:extLst>
              <a:ext uri="{FF2B5EF4-FFF2-40B4-BE49-F238E27FC236}">
                <a16:creationId xmlns:a16="http://schemas.microsoft.com/office/drawing/2014/main" id="{F1F81BBD-D4DD-0441-B2D5-588DEDE31B93}"/>
              </a:ext>
            </a:extLst>
          </p:cNvPr>
          <p:cNvPicPr>
            <a:picLocks noChangeAspect="1"/>
          </p:cNvPicPr>
          <p:nvPr/>
        </p:nvPicPr>
        <p:blipFill rotWithShape="1">
          <a:blip r:embed="rId8">
            <a:extLst>
              <a:ext uri="{28A0092B-C50C-407E-A947-70E740481C1C}">
                <a14:useLocalDpi xmlns:a14="http://schemas.microsoft.com/office/drawing/2010/main" val="0"/>
              </a:ext>
            </a:extLst>
          </a:blip>
          <a:srcRect t="5909"/>
          <a:stretch/>
        </p:blipFill>
        <p:spPr>
          <a:xfrm>
            <a:off x="636494" y="3821461"/>
            <a:ext cx="4162038" cy="2779380"/>
          </a:xfrm>
          <a:prstGeom prst="rect">
            <a:avLst/>
          </a:prstGeom>
        </p:spPr>
      </p:pic>
      <p:pic>
        <p:nvPicPr>
          <p:cNvPr id="20" name="Picture 19">
            <a:extLst>
              <a:ext uri="{FF2B5EF4-FFF2-40B4-BE49-F238E27FC236}">
                <a16:creationId xmlns:a16="http://schemas.microsoft.com/office/drawing/2014/main" id="{4F4AD186-5490-2740-88B7-64F391ACEE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944" y="3603337"/>
            <a:ext cx="4280263" cy="3037838"/>
          </a:xfrm>
          <a:prstGeom prst="rect">
            <a:avLst/>
          </a:prstGeom>
        </p:spPr>
      </p:pic>
      <p:sp>
        <p:nvSpPr>
          <p:cNvPr id="21" name="TextBox 20">
            <a:extLst>
              <a:ext uri="{FF2B5EF4-FFF2-40B4-BE49-F238E27FC236}">
                <a16:creationId xmlns:a16="http://schemas.microsoft.com/office/drawing/2014/main" id="{5ADA2041-AFC6-D843-8C44-C73886383111}"/>
              </a:ext>
            </a:extLst>
          </p:cNvPr>
          <p:cNvSpPr txBox="1"/>
          <p:nvPr/>
        </p:nvSpPr>
        <p:spPr>
          <a:xfrm>
            <a:off x="7661098" y="4034725"/>
            <a:ext cx="1298884" cy="646331"/>
          </a:xfrm>
          <a:prstGeom prst="rect">
            <a:avLst/>
          </a:prstGeom>
          <a:solidFill>
            <a:schemeClr val="bg1"/>
          </a:solidFill>
        </p:spPr>
        <p:txBody>
          <a:bodyPr wrap="square" rtlCol="0">
            <a:spAutoFit/>
          </a:bodyPr>
          <a:lstStyle/>
          <a:p>
            <a:pPr algn="ctr"/>
            <a:r>
              <a:rPr lang="en-US" b="1" dirty="0"/>
              <a:t>Input</a:t>
            </a:r>
          </a:p>
          <a:p>
            <a:pPr algn="ctr"/>
            <a:r>
              <a:rPr lang="en-US" b="1" dirty="0">
                <a:solidFill>
                  <a:srgbClr val="FF0000"/>
                </a:solidFill>
              </a:rPr>
              <a:t>Fit</a:t>
            </a:r>
          </a:p>
        </p:txBody>
      </p:sp>
      <p:pic>
        <p:nvPicPr>
          <p:cNvPr id="22" name="Picture 21">
            <a:extLst>
              <a:ext uri="{FF2B5EF4-FFF2-40B4-BE49-F238E27FC236}">
                <a16:creationId xmlns:a16="http://schemas.microsoft.com/office/drawing/2014/main" id="{D7DA3C3B-B26F-DA41-B321-32D504A441B3}"/>
              </a:ext>
            </a:extLst>
          </p:cNvPr>
          <p:cNvPicPr>
            <a:picLocks noChangeAspect="1"/>
          </p:cNvPicPr>
          <p:nvPr/>
        </p:nvPicPr>
        <p:blipFill>
          <a:blip r:embed="rId2"/>
          <a:stretch>
            <a:fillRect/>
          </a:stretch>
        </p:blipFill>
        <p:spPr>
          <a:xfrm>
            <a:off x="5017375" y="621978"/>
            <a:ext cx="215900" cy="279400"/>
          </a:xfrm>
          <a:prstGeom prst="rect">
            <a:avLst/>
          </a:prstGeom>
        </p:spPr>
      </p:pic>
    </p:spTree>
    <p:extLst>
      <p:ext uri="{BB962C8B-B14F-4D97-AF65-F5344CB8AC3E}">
        <p14:creationId xmlns:p14="http://schemas.microsoft.com/office/powerpoint/2010/main" val="1031243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F33F-6092-F04F-B847-320FBA239F85}"/>
              </a:ext>
            </a:extLst>
          </p:cNvPr>
          <p:cNvSpPr>
            <a:spLocks noGrp="1"/>
          </p:cNvSpPr>
          <p:nvPr>
            <p:ph type="title"/>
          </p:nvPr>
        </p:nvSpPr>
        <p:spPr>
          <a:xfrm>
            <a:off x="330200" y="692696"/>
            <a:ext cx="8489950" cy="576064"/>
          </a:xfrm>
        </p:spPr>
        <p:txBody>
          <a:bodyPr>
            <a:normAutofit fontScale="90000"/>
          </a:bodyPr>
          <a:lstStyle/>
          <a:p>
            <a:r>
              <a:rPr lang="en-US" dirty="0"/>
              <a:t>Data: Amplitude Extraction in Action</a:t>
            </a:r>
          </a:p>
        </p:txBody>
      </p:sp>
      <p:sp>
        <p:nvSpPr>
          <p:cNvPr id="16" name="TextBox 15">
            <a:extLst>
              <a:ext uri="{FF2B5EF4-FFF2-40B4-BE49-F238E27FC236}">
                <a16:creationId xmlns:a16="http://schemas.microsoft.com/office/drawing/2014/main" id="{369CB639-4594-434C-819A-11FE8B65F9CF}"/>
              </a:ext>
            </a:extLst>
          </p:cNvPr>
          <p:cNvSpPr txBox="1"/>
          <p:nvPr/>
        </p:nvSpPr>
        <p:spPr>
          <a:xfrm>
            <a:off x="271929" y="1331698"/>
            <a:ext cx="8892481" cy="4154984"/>
          </a:xfrm>
          <a:prstGeom prst="rect">
            <a:avLst/>
          </a:prstGeom>
          <a:noFill/>
        </p:spPr>
        <p:txBody>
          <a:bodyPr wrap="square" rtlCol="0">
            <a:spAutoFit/>
          </a:bodyPr>
          <a:lstStyle/>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endParaRPr lang="en-US" sz="2200" dirty="0"/>
          </a:p>
          <a:p>
            <a:pPr marL="350837" indent="-342900">
              <a:spcBef>
                <a:spcPts val="0"/>
              </a:spcBef>
              <a:buFont typeface="Arial" panose="020B0604020202020204" pitchFamily="34" charset="0"/>
              <a:buChar char="•"/>
            </a:pPr>
            <a:r>
              <a:rPr lang="en-US" sz="2200" dirty="0"/>
              <a:t>Looks reasonable, and also a  small effect</a:t>
            </a:r>
            <a:endParaRPr lang="en-US" sz="1400" dirty="0"/>
          </a:p>
        </p:txBody>
      </p:sp>
      <p:pic>
        <p:nvPicPr>
          <p:cNvPr id="8" name="Picture 7">
            <a:extLst>
              <a:ext uri="{FF2B5EF4-FFF2-40B4-BE49-F238E27FC236}">
                <a16:creationId xmlns:a16="http://schemas.microsoft.com/office/drawing/2014/main" id="{8E798A5B-22A2-F24F-9E6A-1E10A756A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5" y="1405020"/>
            <a:ext cx="4871182" cy="3457231"/>
          </a:xfrm>
          <a:prstGeom prst="rect">
            <a:avLst/>
          </a:prstGeom>
        </p:spPr>
      </p:pic>
      <p:pic>
        <p:nvPicPr>
          <p:cNvPr id="9" name="Picture 8">
            <a:extLst>
              <a:ext uri="{FF2B5EF4-FFF2-40B4-BE49-F238E27FC236}">
                <a16:creationId xmlns:a16="http://schemas.microsoft.com/office/drawing/2014/main" id="{F80F65FB-E1A1-4847-BB63-CE21A99F1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265" y="1405020"/>
            <a:ext cx="4871182" cy="3457231"/>
          </a:xfrm>
          <a:prstGeom prst="rect">
            <a:avLst/>
          </a:prstGeom>
        </p:spPr>
      </p:pic>
      <p:sp>
        <p:nvSpPr>
          <p:cNvPr id="10" name="TextBox 9">
            <a:extLst>
              <a:ext uri="{FF2B5EF4-FFF2-40B4-BE49-F238E27FC236}">
                <a16:creationId xmlns:a16="http://schemas.microsoft.com/office/drawing/2014/main" id="{781C1E0C-B637-1947-8A08-93BA5E847997}"/>
              </a:ext>
            </a:extLst>
          </p:cNvPr>
          <p:cNvSpPr txBox="1"/>
          <p:nvPr/>
        </p:nvSpPr>
        <p:spPr>
          <a:xfrm>
            <a:off x="7534474" y="2031480"/>
            <a:ext cx="1532792" cy="646331"/>
          </a:xfrm>
          <a:prstGeom prst="rect">
            <a:avLst/>
          </a:prstGeom>
          <a:solidFill>
            <a:schemeClr val="bg1"/>
          </a:solidFill>
        </p:spPr>
        <p:txBody>
          <a:bodyPr wrap="none" rtlCol="0">
            <a:spAutoFit/>
          </a:bodyPr>
          <a:lstStyle/>
          <a:p>
            <a:r>
              <a:rPr lang="en-US" dirty="0" err="1">
                <a:solidFill>
                  <a:srgbClr val="002060"/>
                </a:solidFill>
              </a:rPr>
              <a:t>C</a:t>
            </a:r>
            <a:r>
              <a:rPr lang="en-US" baseline="-25000" dirty="0" err="1">
                <a:solidFill>
                  <a:srgbClr val="002060"/>
                </a:solidFill>
              </a:rPr>
              <a:t>p</a:t>
            </a:r>
            <a:r>
              <a:rPr lang="en-US" dirty="0">
                <a:solidFill>
                  <a:srgbClr val="002060"/>
                </a:solidFill>
              </a:rPr>
              <a:t> = 177 ppb</a:t>
            </a:r>
          </a:p>
          <a:p>
            <a:r>
              <a:rPr lang="en-US" dirty="0" err="1">
                <a:solidFill>
                  <a:srgbClr val="FF0000"/>
                </a:solidFill>
              </a:rPr>
              <a:t>C</a:t>
            </a:r>
            <a:r>
              <a:rPr lang="en-US" baseline="-25000" dirty="0" err="1">
                <a:solidFill>
                  <a:srgbClr val="FF0000"/>
                </a:solidFill>
              </a:rPr>
              <a:t>p</a:t>
            </a:r>
            <a:r>
              <a:rPr lang="en-US" dirty="0">
                <a:solidFill>
                  <a:srgbClr val="FF0000"/>
                </a:solidFill>
              </a:rPr>
              <a:t> = 176 ppb</a:t>
            </a:r>
          </a:p>
        </p:txBody>
      </p:sp>
      <p:sp>
        <p:nvSpPr>
          <p:cNvPr id="11" name="TextBox 10">
            <a:extLst>
              <a:ext uri="{FF2B5EF4-FFF2-40B4-BE49-F238E27FC236}">
                <a16:creationId xmlns:a16="http://schemas.microsoft.com/office/drawing/2014/main" id="{34FB6FE9-FE92-184B-AA04-EB4DAA60CAD9}"/>
              </a:ext>
            </a:extLst>
          </p:cNvPr>
          <p:cNvSpPr txBox="1"/>
          <p:nvPr/>
        </p:nvSpPr>
        <p:spPr>
          <a:xfrm>
            <a:off x="2484229" y="2031185"/>
            <a:ext cx="1532792" cy="369332"/>
          </a:xfrm>
          <a:prstGeom prst="rect">
            <a:avLst/>
          </a:prstGeom>
          <a:noFill/>
        </p:spPr>
        <p:txBody>
          <a:bodyPr wrap="none" rtlCol="0">
            <a:spAutoFit/>
          </a:bodyPr>
          <a:lstStyle/>
          <a:p>
            <a:r>
              <a:rPr lang="en-US" dirty="0" err="1">
                <a:solidFill>
                  <a:srgbClr val="FF0000"/>
                </a:solidFill>
              </a:rPr>
              <a:t>C</a:t>
            </a:r>
            <a:r>
              <a:rPr lang="en-US" baseline="-25000" dirty="0" err="1">
                <a:solidFill>
                  <a:srgbClr val="FF0000"/>
                </a:solidFill>
              </a:rPr>
              <a:t>p</a:t>
            </a:r>
            <a:r>
              <a:rPr lang="en-US" dirty="0">
                <a:solidFill>
                  <a:srgbClr val="FF0000"/>
                </a:solidFill>
              </a:rPr>
              <a:t> = 176 ppb</a:t>
            </a:r>
          </a:p>
        </p:txBody>
      </p:sp>
      <p:sp>
        <p:nvSpPr>
          <p:cNvPr id="17" name="TextBox 16">
            <a:extLst>
              <a:ext uri="{FF2B5EF4-FFF2-40B4-BE49-F238E27FC236}">
                <a16:creationId xmlns:a16="http://schemas.microsoft.com/office/drawing/2014/main" id="{9208E47D-A154-F14E-9882-B67C8DB61EC4}"/>
              </a:ext>
            </a:extLst>
          </p:cNvPr>
          <p:cNvSpPr txBox="1"/>
          <p:nvPr/>
        </p:nvSpPr>
        <p:spPr>
          <a:xfrm>
            <a:off x="7673068" y="1268760"/>
            <a:ext cx="1298884" cy="646331"/>
          </a:xfrm>
          <a:prstGeom prst="rect">
            <a:avLst/>
          </a:prstGeom>
          <a:solidFill>
            <a:schemeClr val="bg1"/>
          </a:solidFill>
        </p:spPr>
        <p:txBody>
          <a:bodyPr wrap="square" rtlCol="0">
            <a:spAutoFit/>
          </a:bodyPr>
          <a:lstStyle/>
          <a:p>
            <a:pPr algn="ctr"/>
            <a:r>
              <a:rPr lang="en-US" b="1" dirty="0">
                <a:solidFill>
                  <a:srgbClr val="0020C0"/>
                </a:solidFill>
              </a:rPr>
              <a:t>Data</a:t>
            </a:r>
          </a:p>
          <a:p>
            <a:pPr algn="ctr"/>
            <a:r>
              <a:rPr lang="en-US" b="1" dirty="0">
                <a:solidFill>
                  <a:srgbClr val="FF0000"/>
                </a:solidFill>
              </a:rPr>
              <a:t>Fit</a:t>
            </a:r>
          </a:p>
        </p:txBody>
      </p:sp>
      <p:sp>
        <p:nvSpPr>
          <p:cNvPr id="6" name="TextBox 5">
            <a:extLst>
              <a:ext uri="{FF2B5EF4-FFF2-40B4-BE49-F238E27FC236}">
                <a16:creationId xmlns:a16="http://schemas.microsoft.com/office/drawing/2014/main" id="{5DDC1EA3-7331-064D-A3B2-4273DEBEEE1D}"/>
              </a:ext>
            </a:extLst>
          </p:cNvPr>
          <p:cNvSpPr txBox="1"/>
          <p:nvPr/>
        </p:nvSpPr>
        <p:spPr>
          <a:xfrm>
            <a:off x="22302" y="22709"/>
            <a:ext cx="3467616" cy="461665"/>
          </a:xfrm>
          <a:prstGeom prst="rect">
            <a:avLst/>
          </a:prstGeom>
          <a:noFill/>
        </p:spPr>
        <p:txBody>
          <a:bodyPr wrap="none" rtlCol="0">
            <a:spAutoFit/>
          </a:bodyPr>
          <a:lstStyle/>
          <a:p>
            <a:r>
              <a:rPr lang="en-US" sz="2400" b="1" dirty="0">
                <a:solidFill>
                  <a:schemeClr val="bg1"/>
                </a:solidFill>
              </a:rPr>
              <a:t>Run 15922: Station 12 </a:t>
            </a:r>
          </a:p>
        </p:txBody>
      </p:sp>
      <p:sp>
        <p:nvSpPr>
          <p:cNvPr id="3" name="Date Placeholder 2">
            <a:extLst>
              <a:ext uri="{FF2B5EF4-FFF2-40B4-BE49-F238E27FC236}">
                <a16:creationId xmlns:a16="http://schemas.microsoft.com/office/drawing/2014/main" id="{771C69E3-A63D-6245-862D-7C6FA48F0EA2}"/>
              </a:ext>
            </a:extLst>
          </p:cNvPr>
          <p:cNvSpPr>
            <a:spLocks noGrp="1"/>
          </p:cNvSpPr>
          <p:nvPr>
            <p:ph type="dt" sz="half" idx="10"/>
          </p:nvPr>
        </p:nvSpPr>
        <p:spPr/>
        <p:txBody>
          <a:bodyPr/>
          <a:lstStyle/>
          <a:p>
            <a:r>
              <a:rPr lang="en-US"/>
              <a:t>15 July 2020</a:t>
            </a:r>
          </a:p>
        </p:txBody>
      </p:sp>
      <p:sp>
        <p:nvSpPr>
          <p:cNvPr id="7" name="Footer Placeholder 6">
            <a:extLst>
              <a:ext uri="{FF2B5EF4-FFF2-40B4-BE49-F238E27FC236}">
                <a16:creationId xmlns:a16="http://schemas.microsoft.com/office/drawing/2014/main" id="{73839BBD-111E-8A45-A3F8-CD822FFEA438}"/>
              </a:ext>
            </a:extLst>
          </p:cNvPr>
          <p:cNvSpPr>
            <a:spLocks noGrp="1"/>
          </p:cNvSpPr>
          <p:nvPr>
            <p:ph type="ftr" sz="quarter" idx="11"/>
          </p:nvPr>
        </p:nvSpPr>
        <p:spPr/>
        <p:txBody>
          <a:bodyPr/>
          <a:lstStyle/>
          <a:p>
            <a:r>
              <a:rPr lang="en-US"/>
              <a:t>Efield/Pitch</a:t>
            </a:r>
            <a:endParaRPr lang="en-US" dirty="0"/>
          </a:p>
        </p:txBody>
      </p:sp>
      <p:sp>
        <p:nvSpPr>
          <p:cNvPr id="12" name="Slide Number Placeholder 11">
            <a:extLst>
              <a:ext uri="{FF2B5EF4-FFF2-40B4-BE49-F238E27FC236}">
                <a16:creationId xmlns:a16="http://schemas.microsoft.com/office/drawing/2014/main" id="{5ED011E1-AEB9-BF44-BBD5-D31375AFA6E7}"/>
              </a:ext>
            </a:extLst>
          </p:cNvPr>
          <p:cNvSpPr>
            <a:spLocks noGrp="1"/>
          </p:cNvSpPr>
          <p:nvPr>
            <p:ph type="sldNum" sz="quarter" idx="12"/>
          </p:nvPr>
        </p:nvSpPr>
        <p:spPr/>
        <p:txBody>
          <a:bodyPr/>
          <a:lstStyle/>
          <a:p>
            <a:fld id="{34A2ECAA-55DE-A546-88ED-23926A155F66}" type="slidenum">
              <a:rPr lang="en-US" smtClean="0"/>
              <a:t>22</a:t>
            </a:fld>
            <a:endParaRPr lang="en-US" dirty="0"/>
          </a:p>
        </p:txBody>
      </p:sp>
    </p:spTree>
    <p:extLst>
      <p:ext uri="{BB962C8B-B14F-4D97-AF65-F5344CB8AC3E}">
        <p14:creationId xmlns:p14="http://schemas.microsoft.com/office/powerpoint/2010/main" val="71577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FD94D6-5C51-D244-9985-D653C496F1AC}"/>
              </a:ext>
            </a:extLst>
          </p:cNvPr>
          <p:cNvSpPr>
            <a:spLocks noGrp="1"/>
          </p:cNvSpPr>
          <p:nvPr>
            <p:ph type="dt" sz="half" idx="10"/>
          </p:nvPr>
        </p:nvSpPr>
        <p:spPr/>
        <p:txBody>
          <a:bodyPr/>
          <a:lstStyle/>
          <a:p>
            <a:pPr>
              <a:defRPr/>
            </a:pPr>
            <a:r>
              <a:rPr lang="en-US"/>
              <a:t>15 July 2020</a:t>
            </a:r>
            <a:endParaRPr lang="en-US" dirty="0"/>
          </a:p>
        </p:txBody>
      </p:sp>
      <p:pic>
        <p:nvPicPr>
          <p:cNvPr id="7" name="Picture 6">
            <a:extLst>
              <a:ext uri="{FF2B5EF4-FFF2-40B4-BE49-F238E27FC236}">
                <a16:creationId xmlns:a16="http://schemas.microsoft.com/office/drawing/2014/main" id="{8199EEC1-EE16-7F49-BE78-8E049C228E86}"/>
              </a:ext>
            </a:extLst>
          </p:cNvPr>
          <p:cNvPicPr>
            <a:picLocks noChangeAspect="1"/>
          </p:cNvPicPr>
          <p:nvPr/>
        </p:nvPicPr>
        <p:blipFill>
          <a:blip r:embed="rId2"/>
          <a:stretch>
            <a:fillRect/>
          </a:stretch>
        </p:blipFill>
        <p:spPr>
          <a:xfrm>
            <a:off x="34376" y="557214"/>
            <a:ext cx="9095874" cy="4937402"/>
          </a:xfrm>
          <a:prstGeom prst="rect">
            <a:avLst/>
          </a:prstGeom>
        </p:spPr>
      </p:pic>
      <p:sp>
        <p:nvSpPr>
          <p:cNvPr id="8" name="Footer Placeholder 7">
            <a:extLst>
              <a:ext uri="{FF2B5EF4-FFF2-40B4-BE49-F238E27FC236}">
                <a16:creationId xmlns:a16="http://schemas.microsoft.com/office/drawing/2014/main" id="{B25D1C24-A714-2E4B-94A3-C2D8ECC1E25E}"/>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C06B9195-DBA6-4A4C-ADC8-1BE5E671B589}"/>
              </a:ext>
            </a:extLst>
          </p:cNvPr>
          <p:cNvSpPr>
            <a:spLocks noGrp="1"/>
          </p:cNvSpPr>
          <p:nvPr>
            <p:ph type="sldNum" sz="quarter" idx="12"/>
          </p:nvPr>
        </p:nvSpPr>
        <p:spPr/>
        <p:txBody>
          <a:bodyPr/>
          <a:lstStyle/>
          <a:p>
            <a:fld id="{34A2ECAA-55DE-A546-88ED-23926A155F66}" type="slidenum">
              <a:rPr lang="en-US" smtClean="0"/>
              <a:t>23</a:t>
            </a:fld>
            <a:endParaRPr lang="en-US" dirty="0"/>
          </a:p>
        </p:txBody>
      </p:sp>
      <p:sp>
        <p:nvSpPr>
          <p:cNvPr id="10" name="TextBox 9">
            <a:extLst>
              <a:ext uri="{FF2B5EF4-FFF2-40B4-BE49-F238E27FC236}">
                <a16:creationId xmlns:a16="http://schemas.microsoft.com/office/drawing/2014/main" id="{2CC9A9A7-07FE-EA47-ADE4-2AF9AF0F456F}"/>
              </a:ext>
            </a:extLst>
          </p:cNvPr>
          <p:cNvSpPr txBox="1"/>
          <p:nvPr/>
        </p:nvSpPr>
        <p:spPr>
          <a:xfrm>
            <a:off x="1057275" y="136525"/>
            <a:ext cx="723275" cy="369332"/>
          </a:xfrm>
          <a:prstGeom prst="rect">
            <a:avLst/>
          </a:prstGeom>
          <a:noFill/>
        </p:spPr>
        <p:txBody>
          <a:bodyPr wrap="none" rtlCol="0">
            <a:spAutoFit/>
          </a:bodyPr>
          <a:lstStyle/>
          <a:p>
            <a:r>
              <a:rPr lang="en-US" dirty="0"/>
              <a:t>Run 1</a:t>
            </a:r>
          </a:p>
        </p:txBody>
      </p:sp>
      <p:sp>
        <p:nvSpPr>
          <p:cNvPr id="11" name="TextBox 10">
            <a:extLst>
              <a:ext uri="{FF2B5EF4-FFF2-40B4-BE49-F238E27FC236}">
                <a16:creationId xmlns:a16="http://schemas.microsoft.com/office/drawing/2014/main" id="{818960EE-AC0B-F345-B2B3-2B300B82F6A1}"/>
              </a:ext>
            </a:extLst>
          </p:cNvPr>
          <p:cNvSpPr txBox="1"/>
          <p:nvPr/>
        </p:nvSpPr>
        <p:spPr>
          <a:xfrm>
            <a:off x="2895600" y="136525"/>
            <a:ext cx="1251433" cy="369332"/>
          </a:xfrm>
          <a:prstGeom prst="rect">
            <a:avLst/>
          </a:prstGeom>
          <a:noFill/>
        </p:spPr>
        <p:txBody>
          <a:bodyPr wrap="none" rtlCol="0">
            <a:spAutoFit/>
          </a:bodyPr>
          <a:lstStyle/>
          <a:p>
            <a:r>
              <a:rPr lang="en-US" dirty="0"/>
              <a:t>Tracker S12</a:t>
            </a:r>
          </a:p>
        </p:txBody>
      </p:sp>
      <p:sp>
        <p:nvSpPr>
          <p:cNvPr id="12" name="TextBox 11">
            <a:extLst>
              <a:ext uri="{FF2B5EF4-FFF2-40B4-BE49-F238E27FC236}">
                <a16:creationId xmlns:a16="http://schemas.microsoft.com/office/drawing/2014/main" id="{4CA8CCBA-33D5-B34E-B0DD-48B67B89F506}"/>
              </a:ext>
            </a:extLst>
          </p:cNvPr>
          <p:cNvSpPr txBox="1"/>
          <p:nvPr/>
        </p:nvSpPr>
        <p:spPr>
          <a:xfrm>
            <a:off x="609600" y="5538171"/>
            <a:ext cx="6161367" cy="923330"/>
          </a:xfrm>
          <a:prstGeom prst="rect">
            <a:avLst/>
          </a:prstGeom>
          <a:noFill/>
        </p:spPr>
        <p:txBody>
          <a:bodyPr wrap="none" rtlCol="0">
            <a:spAutoFit/>
          </a:bodyPr>
          <a:lstStyle/>
          <a:p>
            <a:r>
              <a:rPr lang="en-US" dirty="0"/>
              <a:t>Raw positions – corrected for tracker resolution and acceptance</a:t>
            </a:r>
          </a:p>
          <a:p>
            <a:r>
              <a:rPr lang="en-US" dirty="0"/>
              <a:t>Fit amplitudes – </a:t>
            </a:r>
          </a:p>
          <a:p>
            <a:r>
              <a:rPr lang="en-US" dirty="0"/>
              <a:t>Fit positions – based on fitted amplitudes</a:t>
            </a:r>
          </a:p>
        </p:txBody>
      </p:sp>
      <p:pic>
        <p:nvPicPr>
          <p:cNvPr id="13" name="Picture 12">
            <a:extLst>
              <a:ext uri="{FF2B5EF4-FFF2-40B4-BE49-F238E27FC236}">
                <a16:creationId xmlns:a16="http://schemas.microsoft.com/office/drawing/2014/main" id="{EB5B5BE3-D36E-6443-9977-77442832C295}"/>
              </a:ext>
            </a:extLst>
          </p:cNvPr>
          <p:cNvPicPr>
            <a:picLocks noChangeAspect="1"/>
          </p:cNvPicPr>
          <p:nvPr/>
        </p:nvPicPr>
        <p:blipFill>
          <a:blip r:embed="rId3"/>
          <a:stretch>
            <a:fillRect/>
          </a:stretch>
        </p:blipFill>
        <p:spPr>
          <a:xfrm>
            <a:off x="2374900" y="5861336"/>
            <a:ext cx="215900" cy="279400"/>
          </a:xfrm>
          <a:prstGeom prst="rect">
            <a:avLst/>
          </a:prstGeom>
        </p:spPr>
      </p:pic>
    </p:spTree>
    <p:extLst>
      <p:ext uri="{BB962C8B-B14F-4D97-AF65-F5344CB8AC3E}">
        <p14:creationId xmlns:p14="http://schemas.microsoft.com/office/powerpoint/2010/main" val="799333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2826FC-0698-F94C-911A-73E900D71B26}"/>
              </a:ext>
            </a:extLst>
          </p:cNvPr>
          <p:cNvSpPr>
            <a:spLocks noGrp="1"/>
          </p:cNvSpPr>
          <p:nvPr>
            <p:ph type="dt" sz="half" idx="10"/>
          </p:nvPr>
        </p:nvSpPr>
        <p:spPr/>
        <p:txBody>
          <a:bodyPr/>
          <a:lstStyle/>
          <a:p>
            <a:r>
              <a:rPr lang="en-US"/>
              <a:t>15 July 2020</a:t>
            </a:r>
          </a:p>
        </p:txBody>
      </p:sp>
      <p:pic>
        <p:nvPicPr>
          <p:cNvPr id="5" name="Picture 4">
            <a:extLst>
              <a:ext uri="{FF2B5EF4-FFF2-40B4-BE49-F238E27FC236}">
                <a16:creationId xmlns:a16="http://schemas.microsoft.com/office/drawing/2014/main" id="{A1C08F3F-97FE-D546-8257-5B5D3DE853A0}"/>
              </a:ext>
            </a:extLst>
          </p:cNvPr>
          <p:cNvPicPr>
            <a:picLocks noChangeAspect="1"/>
          </p:cNvPicPr>
          <p:nvPr/>
        </p:nvPicPr>
        <p:blipFill>
          <a:blip r:embed="rId2"/>
          <a:stretch>
            <a:fillRect/>
          </a:stretch>
        </p:blipFill>
        <p:spPr>
          <a:xfrm>
            <a:off x="0" y="480512"/>
            <a:ext cx="9144000" cy="4963525"/>
          </a:xfrm>
          <a:prstGeom prst="rect">
            <a:avLst/>
          </a:prstGeom>
        </p:spPr>
      </p:pic>
      <p:sp>
        <p:nvSpPr>
          <p:cNvPr id="6" name="Footer Placeholder 5">
            <a:extLst>
              <a:ext uri="{FF2B5EF4-FFF2-40B4-BE49-F238E27FC236}">
                <a16:creationId xmlns:a16="http://schemas.microsoft.com/office/drawing/2014/main" id="{948C3A8A-E6C7-5C49-9BBB-B30C14D85745}"/>
              </a:ext>
            </a:extLst>
          </p:cNvPr>
          <p:cNvSpPr>
            <a:spLocks noGrp="1"/>
          </p:cNvSpPr>
          <p:nvPr>
            <p:ph type="ftr" sz="quarter" idx="11"/>
          </p:nvPr>
        </p:nvSpPr>
        <p:spPr/>
        <p:txBody>
          <a:bodyPr/>
          <a:lstStyle/>
          <a:p>
            <a:r>
              <a:rPr lang="en-US"/>
              <a:t>Efield/Pitch</a:t>
            </a:r>
            <a:endParaRPr lang="en-US" dirty="0"/>
          </a:p>
        </p:txBody>
      </p:sp>
      <p:sp>
        <p:nvSpPr>
          <p:cNvPr id="7" name="Slide Number Placeholder 6">
            <a:extLst>
              <a:ext uri="{FF2B5EF4-FFF2-40B4-BE49-F238E27FC236}">
                <a16:creationId xmlns:a16="http://schemas.microsoft.com/office/drawing/2014/main" id="{463F4B7A-B362-3D43-93E1-F2F15460EA8F}"/>
              </a:ext>
            </a:extLst>
          </p:cNvPr>
          <p:cNvSpPr>
            <a:spLocks noGrp="1"/>
          </p:cNvSpPr>
          <p:nvPr>
            <p:ph type="sldNum" sz="quarter" idx="12"/>
          </p:nvPr>
        </p:nvSpPr>
        <p:spPr/>
        <p:txBody>
          <a:bodyPr/>
          <a:lstStyle/>
          <a:p>
            <a:fld id="{34A2ECAA-55DE-A546-88ED-23926A155F66}" type="slidenum">
              <a:rPr lang="en-US" smtClean="0"/>
              <a:t>24</a:t>
            </a:fld>
            <a:endParaRPr lang="en-US" dirty="0"/>
          </a:p>
        </p:txBody>
      </p:sp>
      <p:sp>
        <p:nvSpPr>
          <p:cNvPr id="8" name="TextBox 7">
            <a:extLst>
              <a:ext uri="{FF2B5EF4-FFF2-40B4-BE49-F238E27FC236}">
                <a16:creationId xmlns:a16="http://schemas.microsoft.com/office/drawing/2014/main" id="{9A59CD63-D60B-EF47-8A5F-D52E2C3916E0}"/>
              </a:ext>
            </a:extLst>
          </p:cNvPr>
          <p:cNvSpPr txBox="1"/>
          <p:nvPr/>
        </p:nvSpPr>
        <p:spPr>
          <a:xfrm>
            <a:off x="685800" y="104775"/>
            <a:ext cx="2403863" cy="369332"/>
          </a:xfrm>
          <a:prstGeom prst="rect">
            <a:avLst/>
          </a:prstGeom>
          <a:noFill/>
        </p:spPr>
        <p:txBody>
          <a:bodyPr wrap="none" rtlCol="0">
            <a:spAutoFit/>
          </a:bodyPr>
          <a:lstStyle/>
          <a:p>
            <a:r>
              <a:rPr lang="en-US" dirty="0"/>
              <a:t>Run 1            tracker S18</a:t>
            </a:r>
          </a:p>
        </p:txBody>
      </p:sp>
      <p:sp>
        <p:nvSpPr>
          <p:cNvPr id="9" name="TextBox 8">
            <a:extLst>
              <a:ext uri="{FF2B5EF4-FFF2-40B4-BE49-F238E27FC236}">
                <a16:creationId xmlns:a16="http://schemas.microsoft.com/office/drawing/2014/main" id="{08EFE497-362F-B645-88D8-5A831FCE267E}"/>
              </a:ext>
            </a:extLst>
          </p:cNvPr>
          <p:cNvSpPr txBox="1"/>
          <p:nvPr/>
        </p:nvSpPr>
        <p:spPr>
          <a:xfrm>
            <a:off x="609600" y="5538171"/>
            <a:ext cx="6161367" cy="923330"/>
          </a:xfrm>
          <a:prstGeom prst="rect">
            <a:avLst/>
          </a:prstGeom>
          <a:noFill/>
        </p:spPr>
        <p:txBody>
          <a:bodyPr wrap="none" rtlCol="0">
            <a:spAutoFit/>
          </a:bodyPr>
          <a:lstStyle/>
          <a:p>
            <a:r>
              <a:rPr lang="en-US" dirty="0"/>
              <a:t>Raw positions – corrected for tracker resolution and acceptance</a:t>
            </a:r>
          </a:p>
          <a:p>
            <a:r>
              <a:rPr lang="en-US" dirty="0"/>
              <a:t>Fit amplitudes – </a:t>
            </a:r>
          </a:p>
          <a:p>
            <a:r>
              <a:rPr lang="en-US" dirty="0"/>
              <a:t>Fit positions – based on fitted amplitudes</a:t>
            </a:r>
          </a:p>
        </p:txBody>
      </p:sp>
      <p:pic>
        <p:nvPicPr>
          <p:cNvPr id="10" name="Picture 9">
            <a:extLst>
              <a:ext uri="{FF2B5EF4-FFF2-40B4-BE49-F238E27FC236}">
                <a16:creationId xmlns:a16="http://schemas.microsoft.com/office/drawing/2014/main" id="{73161FE3-6089-A445-BA98-4066CABC0D21}"/>
              </a:ext>
            </a:extLst>
          </p:cNvPr>
          <p:cNvPicPr>
            <a:picLocks noChangeAspect="1"/>
          </p:cNvPicPr>
          <p:nvPr/>
        </p:nvPicPr>
        <p:blipFill>
          <a:blip r:embed="rId3"/>
          <a:stretch>
            <a:fillRect/>
          </a:stretch>
        </p:blipFill>
        <p:spPr>
          <a:xfrm>
            <a:off x="2374900" y="5861336"/>
            <a:ext cx="215900" cy="279400"/>
          </a:xfrm>
          <a:prstGeom prst="rect">
            <a:avLst/>
          </a:prstGeom>
        </p:spPr>
      </p:pic>
    </p:spTree>
    <p:extLst>
      <p:ext uri="{BB962C8B-B14F-4D97-AF65-F5344CB8AC3E}">
        <p14:creationId xmlns:p14="http://schemas.microsoft.com/office/powerpoint/2010/main" val="1950880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309C55-9CFD-5548-A7EB-A7E266ABF438}"/>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E5032932-EB8B-8543-BB3B-5845462DC6FE}"/>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EC257AA5-7120-9C42-8ADD-4D1E70BF3C70}"/>
              </a:ext>
            </a:extLst>
          </p:cNvPr>
          <p:cNvSpPr>
            <a:spLocks noGrp="1"/>
          </p:cNvSpPr>
          <p:nvPr>
            <p:ph type="sldNum" sz="quarter" idx="12"/>
          </p:nvPr>
        </p:nvSpPr>
        <p:spPr/>
        <p:txBody>
          <a:bodyPr/>
          <a:lstStyle/>
          <a:p>
            <a:fld id="{34A2ECAA-55DE-A546-88ED-23926A155F66}" type="slidenum">
              <a:rPr lang="en-US" smtClean="0"/>
              <a:t>25</a:t>
            </a:fld>
            <a:endParaRPr lang="en-US" dirty="0"/>
          </a:p>
        </p:txBody>
      </p:sp>
      <p:pic>
        <p:nvPicPr>
          <p:cNvPr id="9" name="Picture 8">
            <a:extLst>
              <a:ext uri="{FF2B5EF4-FFF2-40B4-BE49-F238E27FC236}">
                <a16:creationId xmlns:a16="http://schemas.microsoft.com/office/drawing/2014/main" id="{AEAFB520-256D-F740-B942-7CE49E226BFB}"/>
              </a:ext>
            </a:extLst>
          </p:cNvPr>
          <p:cNvPicPr>
            <a:picLocks noChangeAspect="1"/>
          </p:cNvPicPr>
          <p:nvPr/>
        </p:nvPicPr>
        <p:blipFill>
          <a:blip r:embed="rId2"/>
          <a:stretch>
            <a:fillRect/>
          </a:stretch>
        </p:blipFill>
        <p:spPr>
          <a:xfrm>
            <a:off x="1733815" y="2504817"/>
            <a:ext cx="4473347" cy="1695163"/>
          </a:xfrm>
          <a:prstGeom prst="rect">
            <a:avLst/>
          </a:prstGeom>
        </p:spPr>
      </p:pic>
      <p:pic>
        <p:nvPicPr>
          <p:cNvPr id="10" name="Picture 9">
            <a:extLst>
              <a:ext uri="{FF2B5EF4-FFF2-40B4-BE49-F238E27FC236}">
                <a16:creationId xmlns:a16="http://schemas.microsoft.com/office/drawing/2014/main" id="{487E3329-23D8-B144-B027-32BD67F80666}"/>
              </a:ext>
            </a:extLst>
          </p:cNvPr>
          <p:cNvPicPr>
            <a:picLocks noChangeAspect="1"/>
          </p:cNvPicPr>
          <p:nvPr/>
        </p:nvPicPr>
        <p:blipFill>
          <a:blip r:embed="rId3"/>
          <a:stretch>
            <a:fillRect/>
          </a:stretch>
        </p:blipFill>
        <p:spPr>
          <a:xfrm>
            <a:off x="2202919" y="4369578"/>
            <a:ext cx="3327400" cy="685800"/>
          </a:xfrm>
          <a:prstGeom prst="rect">
            <a:avLst/>
          </a:prstGeom>
        </p:spPr>
      </p:pic>
      <p:sp>
        <p:nvSpPr>
          <p:cNvPr id="12" name="TextBox 11">
            <a:extLst>
              <a:ext uri="{FF2B5EF4-FFF2-40B4-BE49-F238E27FC236}">
                <a16:creationId xmlns:a16="http://schemas.microsoft.com/office/drawing/2014/main" id="{648BBD73-102B-0145-9987-D1D93347231B}"/>
              </a:ext>
            </a:extLst>
          </p:cNvPr>
          <p:cNvSpPr txBox="1"/>
          <p:nvPr/>
        </p:nvSpPr>
        <p:spPr>
          <a:xfrm>
            <a:off x="636320" y="181419"/>
            <a:ext cx="8180124" cy="2308324"/>
          </a:xfrm>
          <a:prstGeom prst="rect">
            <a:avLst/>
          </a:prstGeom>
          <a:noFill/>
        </p:spPr>
        <p:txBody>
          <a:bodyPr wrap="none" rtlCol="0">
            <a:spAutoFit/>
          </a:bodyPr>
          <a:lstStyle/>
          <a:p>
            <a:r>
              <a:rPr lang="en-US" dirty="0"/>
              <a:t>Convert from position to amplitude space to properly account for angular acceptance</a:t>
            </a:r>
          </a:p>
          <a:p>
            <a:endParaRPr lang="en-US" dirty="0"/>
          </a:p>
          <a:p>
            <a:r>
              <a:rPr lang="en-US" dirty="0"/>
              <a:t>Next steps</a:t>
            </a:r>
          </a:p>
          <a:p>
            <a:pPr marL="342900" indent="-342900">
              <a:buFont typeface="Arial" panose="020B0604020202020204" pitchFamily="34" charset="0"/>
              <a:buChar char="•"/>
            </a:pPr>
            <a:r>
              <a:rPr lang="en-US" dirty="0"/>
              <a:t>Station by station acceptance correction</a:t>
            </a:r>
          </a:p>
          <a:p>
            <a:pPr marL="342900" indent="-342900">
              <a:buFont typeface="Arial" panose="020B0604020202020204" pitchFamily="34" charset="0"/>
              <a:buChar char="•"/>
            </a:pPr>
            <a:r>
              <a:rPr lang="en-US" dirty="0"/>
              <a:t>Modulation of </a:t>
            </a:r>
            <a:r>
              <a:rPr lang="en-US" dirty="0">
                <a:latin typeface="Symbol" pitchFamily="2" charset="2"/>
              </a:rPr>
              <a:t>b</a:t>
            </a:r>
            <a:r>
              <a:rPr lang="en-US" dirty="0"/>
              <a:t> –function around the ring</a:t>
            </a:r>
          </a:p>
          <a:p>
            <a:pPr marL="342900" indent="-342900">
              <a:buFont typeface="Arial" panose="020B0604020202020204" pitchFamily="34" charset="0"/>
              <a:buChar char="•"/>
            </a:pPr>
            <a:r>
              <a:rPr lang="en-US" dirty="0"/>
              <a:t>Apply </a:t>
            </a:r>
            <a:r>
              <a:rPr lang="en-US" dirty="0" err="1"/>
              <a:t>calo</a:t>
            </a:r>
            <a:r>
              <a:rPr lang="en-US" dirty="0"/>
              <a:t> acceptance to ‘measured’ amplitude distribution</a:t>
            </a:r>
          </a:p>
          <a:p>
            <a:pPr marL="342900" indent="-342900">
              <a:buFont typeface="Arial" panose="020B0604020202020204" pitchFamily="34" charset="0"/>
              <a:buChar char="•"/>
            </a:pPr>
            <a:r>
              <a:rPr lang="en-US" dirty="0"/>
              <a:t>Determine systematic model dependent uncertainty</a:t>
            </a:r>
          </a:p>
          <a:p>
            <a:pPr marL="342900" indent="-342900">
              <a:buFont typeface="Arial" panose="020B0604020202020204" pitchFamily="34" charset="0"/>
              <a:buChar char="•"/>
            </a:pPr>
            <a:r>
              <a:rPr lang="en-US" dirty="0"/>
              <a:t>Fit vertical frequency to measure vertical tune to get n</a:t>
            </a:r>
          </a:p>
        </p:txBody>
      </p:sp>
      <p:sp>
        <p:nvSpPr>
          <p:cNvPr id="15" name="TextBox 14">
            <a:extLst>
              <a:ext uri="{FF2B5EF4-FFF2-40B4-BE49-F238E27FC236}">
                <a16:creationId xmlns:a16="http://schemas.microsoft.com/office/drawing/2014/main" id="{472937FE-E4D3-3A45-B5C8-D2ECA95C7111}"/>
              </a:ext>
            </a:extLst>
          </p:cNvPr>
          <p:cNvSpPr txBox="1"/>
          <p:nvPr/>
        </p:nvSpPr>
        <p:spPr>
          <a:xfrm>
            <a:off x="5752553" y="3500937"/>
            <a:ext cx="1086388" cy="369332"/>
          </a:xfrm>
          <a:prstGeom prst="rect">
            <a:avLst/>
          </a:prstGeom>
          <a:noFill/>
        </p:spPr>
        <p:txBody>
          <a:bodyPr wrap="none" rtlCol="0">
            <a:spAutoFit/>
          </a:bodyPr>
          <a:lstStyle/>
          <a:p>
            <a:r>
              <a:rPr lang="en-US" i="1" dirty="0"/>
              <a:t>Estimates</a:t>
            </a:r>
          </a:p>
        </p:txBody>
      </p:sp>
      <p:pic>
        <p:nvPicPr>
          <p:cNvPr id="16" name="Picture 15">
            <a:extLst>
              <a:ext uri="{FF2B5EF4-FFF2-40B4-BE49-F238E27FC236}">
                <a16:creationId xmlns:a16="http://schemas.microsoft.com/office/drawing/2014/main" id="{D43CD52F-0F0B-0446-9E0F-4D0BD8BC8E41}"/>
              </a:ext>
            </a:extLst>
          </p:cNvPr>
          <p:cNvPicPr>
            <a:picLocks noChangeAspect="1"/>
          </p:cNvPicPr>
          <p:nvPr/>
        </p:nvPicPr>
        <p:blipFill>
          <a:blip r:embed="rId4"/>
          <a:stretch>
            <a:fillRect/>
          </a:stretch>
        </p:blipFill>
        <p:spPr>
          <a:xfrm>
            <a:off x="1905149" y="3481217"/>
            <a:ext cx="127000" cy="317500"/>
          </a:xfrm>
          <a:prstGeom prst="rect">
            <a:avLst/>
          </a:prstGeom>
        </p:spPr>
      </p:pic>
      <p:pic>
        <p:nvPicPr>
          <p:cNvPr id="17" name="Picture 16">
            <a:extLst>
              <a:ext uri="{FF2B5EF4-FFF2-40B4-BE49-F238E27FC236}">
                <a16:creationId xmlns:a16="http://schemas.microsoft.com/office/drawing/2014/main" id="{D666664F-A715-2746-BC8A-8DE16F8F080B}"/>
              </a:ext>
            </a:extLst>
          </p:cNvPr>
          <p:cNvPicPr>
            <a:picLocks noChangeAspect="1"/>
          </p:cNvPicPr>
          <p:nvPr/>
        </p:nvPicPr>
        <p:blipFill>
          <a:blip r:embed="rId4"/>
          <a:stretch>
            <a:fillRect/>
          </a:stretch>
        </p:blipFill>
        <p:spPr>
          <a:xfrm rot="10800000">
            <a:off x="5625553" y="3526853"/>
            <a:ext cx="127000" cy="317500"/>
          </a:xfrm>
          <a:prstGeom prst="rect">
            <a:avLst/>
          </a:prstGeom>
        </p:spPr>
      </p:pic>
      <p:sp>
        <p:nvSpPr>
          <p:cNvPr id="18" name="TextBox 17">
            <a:extLst>
              <a:ext uri="{FF2B5EF4-FFF2-40B4-BE49-F238E27FC236}">
                <a16:creationId xmlns:a16="http://schemas.microsoft.com/office/drawing/2014/main" id="{2B1315C1-DD96-1542-A06C-32404CD6455A}"/>
              </a:ext>
            </a:extLst>
          </p:cNvPr>
          <p:cNvSpPr txBox="1"/>
          <p:nvPr/>
        </p:nvSpPr>
        <p:spPr>
          <a:xfrm>
            <a:off x="6019800" y="5016583"/>
            <a:ext cx="1256819" cy="369332"/>
          </a:xfrm>
          <a:prstGeom prst="rect">
            <a:avLst/>
          </a:prstGeom>
          <a:noFill/>
        </p:spPr>
        <p:txBody>
          <a:bodyPr wrap="none" rtlCol="0">
            <a:spAutoFit/>
          </a:bodyPr>
          <a:lstStyle/>
          <a:p>
            <a:r>
              <a:rPr lang="en-US" i="1" dirty="0"/>
              <a:t>Preliminary</a:t>
            </a:r>
          </a:p>
        </p:txBody>
      </p:sp>
      <p:pic>
        <p:nvPicPr>
          <p:cNvPr id="19" name="Picture 18">
            <a:extLst>
              <a:ext uri="{FF2B5EF4-FFF2-40B4-BE49-F238E27FC236}">
                <a16:creationId xmlns:a16="http://schemas.microsoft.com/office/drawing/2014/main" id="{1192CFC5-1F43-F641-AD1B-F542CE47B71F}"/>
              </a:ext>
            </a:extLst>
          </p:cNvPr>
          <p:cNvPicPr>
            <a:picLocks noChangeAspect="1"/>
          </p:cNvPicPr>
          <p:nvPr/>
        </p:nvPicPr>
        <p:blipFill>
          <a:blip r:embed="rId5"/>
          <a:stretch>
            <a:fillRect/>
          </a:stretch>
        </p:blipFill>
        <p:spPr>
          <a:xfrm>
            <a:off x="1406525" y="5222016"/>
            <a:ext cx="5626100" cy="749300"/>
          </a:xfrm>
          <a:prstGeom prst="rect">
            <a:avLst/>
          </a:prstGeom>
        </p:spPr>
      </p:pic>
    </p:spTree>
    <p:extLst>
      <p:ext uri="{BB962C8B-B14F-4D97-AF65-F5344CB8AC3E}">
        <p14:creationId xmlns:p14="http://schemas.microsoft.com/office/powerpoint/2010/main" val="415446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9A834D-721D-784D-91DC-AE8DFB9486BB}"/>
              </a:ext>
            </a:extLst>
          </p:cNvPr>
          <p:cNvSpPr>
            <a:spLocks noGrp="1"/>
          </p:cNvSpPr>
          <p:nvPr>
            <p:ph type="dt" sz="half" idx="10"/>
          </p:nvPr>
        </p:nvSpPr>
        <p:spPr/>
        <p:txBody>
          <a:bodyPr/>
          <a:lstStyle/>
          <a:p>
            <a:r>
              <a:rPr lang="en-US"/>
              <a:t>15 July 2020</a:t>
            </a:r>
          </a:p>
        </p:txBody>
      </p:sp>
      <p:sp>
        <p:nvSpPr>
          <p:cNvPr id="5" name="TextBox 4">
            <a:extLst>
              <a:ext uri="{FF2B5EF4-FFF2-40B4-BE49-F238E27FC236}">
                <a16:creationId xmlns:a16="http://schemas.microsoft.com/office/drawing/2014/main" id="{AA3CC833-BB46-734A-9018-4CF6E899A1CC}"/>
              </a:ext>
            </a:extLst>
          </p:cNvPr>
          <p:cNvSpPr txBox="1"/>
          <p:nvPr/>
        </p:nvSpPr>
        <p:spPr>
          <a:xfrm>
            <a:off x="7169728" y="1387831"/>
            <a:ext cx="968535" cy="369332"/>
          </a:xfrm>
          <a:prstGeom prst="rect">
            <a:avLst/>
          </a:prstGeom>
          <a:noFill/>
        </p:spPr>
        <p:txBody>
          <a:bodyPr wrap="none" rtlCol="0">
            <a:spAutoFit/>
          </a:bodyPr>
          <a:lstStyle/>
          <a:p>
            <a:r>
              <a:rPr lang="en-US" dirty="0"/>
              <a:t>(11.171)</a:t>
            </a:r>
          </a:p>
        </p:txBody>
      </p:sp>
      <p:pic>
        <p:nvPicPr>
          <p:cNvPr id="6" name="Picture 5">
            <a:extLst>
              <a:ext uri="{FF2B5EF4-FFF2-40B4-BE49-F238E27FC236}">
                <a16:creationId xmlns:a16="http://schemas.microsoft.com/office/drawing/2014/main" id="{99EFF909-ED90-7C4B-8849-496AD7FF4F56}"/>
              </a:ext>
            </a:extLst>
          </p:cNvPr>
          <p:cNvPicPr>
            <a:picLocks noChangeAspect="1"/>
          </p:cNvPicPr>
          <p:nvPr/>
        </p:nvPicPr>
        <p:blipFill>
          <a:blip r:embed="rId2"/>
          <a:stretch>
            <a:fillRect/>
          </a:stretch>
        </p:blipFill>
        <p:spPr>
          <a:xfrm>
            <a:off x="1510942" y="845170"/>
            <a:ext cx="5042257" cy="686605"/>
          </a:xfrm>
          <a:prstGeom prst="rect">
            <a:avLst/>
          </a:prstGeom>
        </p:spPr>
      </p:pic>
      <p:sp>
        <p:nvSpPr>
          <p:cNvPr id="7" name="TextBox 6">
            <a:extLst>
              <a:ext uri="{FF2B5EF4-FFF2-40B4-BE49-F238E27FC236}">
                <a16:creationId xmlns:a16="http://schemas.microsoft.com/office/drawing/2014/main" id="{D295E277-4E04-1B4D-9671-CBC46D0DEE65}"/>
              </a:ext>
            </a:extLst>
          </p:cNvPr>
          <p:cNvSpPr txBox="1"/>
          <p:nvPr/>
        </p:nvSpPr>
        <p:spPr>
          <a:xfrm>
            <a:off x="601150" y="270275"/>
            <a:ext cx="2226700" cy="461665"/>
          </a:xfrm>
          <a:prstGeom prst="rect">
            <a:avLst/>
          </a:prstGeom>
          <a:noFill/>
        </p:spPr>
        <p:txBody>
          <a:bodyPr wrap="none" rtlCol="0">
            <a:spAutoFit/>
          </a:bodyPr>
          <a:lstStyle/>
          <a:p>
            <a:r>
              <a:rPr lang="en-US" sz="2400" dirty="0" err="1"/>
              <a:t>Efield</a:t>
            </a:r>
            <a:r>
              <a:rPr lang="en-US" sz="2400" dirty="0"/>
              <a:t> correction</a:t>
            </a:r>
          </a:p>
        </p:txBody>
      </p:sp>
      <p:sp>
        <p:nvSpPr>
          <p:cNvPr id="8" name="TextBox 7">
            <a:extLst>
              <a:ext uri="{FF2B5EF4-FFF2-40B4-BE49-F238E27FC236}">
                <a16:creationId xmlns:a16="http://schemas.microsoft.com/office/drawing/2014/main" id="{369C89E1-32C5-A94B-920C-E2D5A47C1157}"/>
              </a:ext>
            </a:extLst>
          </p:cNvPr>
          <p:cNvSpPr txBox="1"/>
          <p:nvPr/>
        </p:nvSpPr>
        <p:spPr>
          <a:xfrm>
            <a:off x="1524000" y="2315599"/>
            <a:ext cx="4910768" cy="369332"/>
          </a:xfrm>
          <a:prstGeom prst="rect">
            <a:avLst/>
          </a:prstGeom>
          <a:noFill/>
        </p:spPr>
        <p:txBody>
          <a:bodyPr wrap="none" rtlCol="0">
            <a:spAutoFit/>
          </a:bodyPr>
          <a:lstStyle/>
          <a:p>
            <a:r>
              <a:rPr lang="en-US" dirty="0"/>
              <a:t>Substitution of our ‘unperturbed’ solution gives us</a:t>
            </a:r>
          </a:p>
        </p:txBody>
      </p:sp>
      <p:pic>
        <p:nvPicPr>
          <p:cNvPr id="11" name="Picture 10">
            <a:extLst>
              <a:ext uri="{FF2B5EF4-FFF2-40B4-BE49-F238E27FC236}">
                <a16:creationId xmlns:a16="http://schemas.microsoft.com/office/drawing/2014/main" id="{12AFFA98-B827-9F4C-A78A-454F8CD05AAA}"/>
              </a:ext>
            </a:extLst>
          </p:cNvPr>
          <p:cNvPicPr>
            <a:picLocks noChangeAspect="1"/>
          </p:cNvPicPr>
          <p:nvPr/>
        </p:nvPicPr>
        <p:blipFill>
          <a:blip r:embed="rId3"/>
          <a:stretch>
            <a:fillRect/>
          </a:stretch>
        </p:blipFill>
        <p:spPr>
          <a:xfrm>
            <a:off x="2540491" y="1601179"/>
            <a:ext cx="3754139" cy="577560"/>
          </a:xfrm>
          <a:prstGeom prst="rect">
            <a:avLst/>
          </a:prstGeom>
        </p:spPr>
      </p:pic>
      <p:pic>
        <p:nvPicPr>
          <p:cNvPr id="13" name="Picture 12">
            <a:extLst>
              <a:ext uri="{FF2B5EF4-FFF2-40B4-BE49-F238E27FC236}">
                <a16:creationId xmlns:a16="http://schemas.microsoft.com/office/drawing/2014/main" id="{8DAD9EEC-FD72-3A42-8EFE-1B84BEBD45DF}"/>
              </a:ext>
            </a:extLst>
          </p:cNvPr>
          <p:cNvPicPr>
            <a:picLocks noChangeAspect="1"/>
          </p:cNvPicPr>
          <p:nvPr/>
        </p:nvPicPr>
        <p:blipFill>
          <a:blip r:embed="rId4"/>
          <a:stretch>
            <a:fillRect/>
          </a:stretch>
        </p:blipFill>
        <p:spPr>
          <a:xfrm>
            <a:off x="2047009" y="2769538"/>
            <a:ext cx="3772583" cy="883453"/>
          </a:xfrm>
          <a:prstGeom prst="rect">
            <a:avLst/>
          </a:prstGeom>
        </p:spPr>
      </p:pic>
      <p:pic>
        <p:nvPicPr>
          <p:cNvPr id="17" name="Picture 16">
            <a:extLst>
              <a:ext uri="{FF2B5EF4-FFF2-40B4-BE49-F238E27FC236}">
                <a16:creationId xmlns:a16="http://schemas.microsoft.com/office/drawing/2014/main" id="{1385505A-3419-7942-9097-0964CEACA828}"/>
              </a:ext>
            </a:extLst>
          </p:cNvPr>
          <p:cNvPicPr>
            <a:picLocks noChangeAspect="1"/>
          </p:cNvPicPr>
          <p:nvPr/>
        </p:nvPicPr>
        <p:blipFill>
          <a:blip r:embed="rId5"/>
          <a:stretch>
            <a:fillRect/>
          </a:stretch>
        </p:blipFill>
        <p:spPr>
          <a:xfrm>
            <a:off x="4326764" y="3863937"/>
            <a:ext cx="2985655" cy="1962887"/>
          </a:xfrm>
          <a:prstGeom prst="rect">
            <a:avLst/>
          </a:prstGeom>
        </p:spPr>
      </p:pic>
      <p:sp>
        <p:nvSpPr>
          <p:cNvPr id="18" name="TextBox 17">
            <a:extLst>
              <a:ext uri="{FF2B5EF4-FFF2-40B4-BE49-F238E27FC236}">
                <a16:creationId xmlns:a16="http://schemas.microsoft.com/office/drawing/2014/main" id="{81CC749F-4B11-794F-8851-82661F514462}"/>
              </a:ext>
            </a:extLst>
          </p:cNvPr>
          <p:cNvSpPr txBox="1"/>
          <p:nvPr/>
        </p:nvSpPr>
        <p:spPr>
          <a:xfrm>
            <a:off x="893619" y="4477287"/>
            <a:ext cx="2660073" cy="646331"/>
          </a:xfrm>
          <a:prstGeom prst="rect">
            <a:avLst/>
          </a:prstGeom>
          <a:noFill/>
        </p:spPr>
        <p:txBody>
          <a:bodyPr wrap="square" rtlCol="0">
            <a:spAutoFit/>
          </a:bodyPr>
          <a:lstStyle/>
          <a:p>
            <a:r>
              <a:rPr lang="en-US" dirty="0"/>
              <a:t>Assuming continuous linear quad fields </a:t>
            </a:r>
          </a:p>
        </p:txBody>
      </p:sp>
      <p:pic>
        <p:nvPicPr>
          <p:cNvPr id="19" name="Picture 18">
            <a:extLst>
              <a:ext uri="{FF2B5EF4-FFF2-40B4-BE49-F238E27FC236}">
                <a16:creationId xmlns:a16="http://schemas.microsoft.com/office/drawing/2014/main" id="{C92B9DB6-DA6C-A74F-BFA3-8B7C4A0D77F0}"/>
              </a:ext>
            </a:extLst>
          </p:cNvPr>
          <p:cNvPicPr>
            <a:picLocks noChangeAspect="1"/>
          </p:cNvPicPr>
          <p:nvPr/>
        </p:nvPicPr>
        <p:blipFill>
          <a:blip r:embed="rId6"/>
          <a:stretch>
            <a:fillRect/>
          </a:stretch>
        </p:blipFill>
        <p:spPr>
          <a:xfrm>
            <a:off x="3488800" y="4223080"/>
            <a:ext cx="444500" cy="1244600"/>
          </a:xfrm>
          <a:prstGeom prst="rect">
            <a:avLst/>
          </a:prstGeom>
        </p:spPr>
      </p:pic>
      <p:sp>
        <p:nvSpPr>
          <p:cNvPr id="20" name="Oval 19">
            <a:extLst>
              <a:ext uri="{FF2B5EF4-FFF2-40B4-BE49-F238E27FC236}">
                <a16:creationId xmlns:a16="http://schemas.microsoft.com/office/drawing/2014/main" id="{C2C28C6C-4D1C-6A4C-9F40-32AF05501744}"/>
              </a:ext>
            </a:extLst>
          </p:cNvPr>
          <p:cNvSpPr/>
          <p:nvPr/>
        </p:nvSpPr>
        <p:spPr>
          <a:xfrm>
            <a:off x="1714500" y="2684931"/>
            <a:ext cx="5597919" cy="117900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1" name="TextBox 20">
            <a:extLst>
              <a:ext uri="{FF2B5EF4-FFF2-40B4-BE49-F238E27FC236}">
                <a16:creationId xmlns:a16="http://schemas.microsoft.com/office/drawing/2014/main" id="{046A8E5A-BBA0-C04D-99F7-A7D6BB6C089E}"/>
              </a:ext>
            </a:extLst>
          </p:cNvPr>
          <p:cNvSpPr txBox="1"/>
          <p:nvPr/>
        </p:nvSpPr>
        <p:spPr>
          <a:xfrm>
            <a:off x="5407728" y="3309939"/>
            <a:ext cx="2021772" cy="369332"/>
          </a:xfrm>
          <a:prstGeom prst="rect">
            <a:avLst/>
          </a:prstGeom>
          <a:noFill/>
        </p:spPr>
        <p:txBody>
          <a:bodyPr wrap="none" rtlCol="0">
            <a:spAutoFit/>
          </a:bodyPr>
          <a:lstStyle/>
          <a:p>
            <a:r>
              <a:rPr lang="en-US" i="1" dirty="0"/>
              <a:t>True for each muon</a:t>
            </a:r>
          </a:p>
        </p:txBody>
      </p:sp>
      <p:sp>
        <p:nvSpPr>
          <p:cNvPr id="22" name="Footer Placeholder 21">
            <a:extLst>
              <a:ext uri="{FF2B5EF4-FFF2-40B4-BE49-F238E27FC236}">
                <a16:creationId xmlns:a16="http://schemas.microsoft.com/office/drawing/2014/main" id="{B57A44C1-7EB1-B94D-B0EA-AE0BA80A01B1}"/>
              </a:ext>
            </a:extLst>
          </p:cNvPr>
          <p:cNvSpPr>
            <a:spLocks noGrp="1"/>
          </p:cNvSpPr>
          <p:nvPr>
            <p:ph type="ftr" sz="quarter" idx="11"/>
          </p:nvPr>
        </p:nvSpPr>
        <p:spPr/>
        <p:txBody>
          <a:bodyPr/>
          <a:lstStyle/>
          <a:p>
            <a:r>
              <a:rPr lang="en-US"/>
              <a:t>Efield/Pitch</a:t>
            </a:r>
            <a:endParaRPr lang="en-US" dirty="0"/>
          </a:p>
        </p:txBody>
      </p:sp>
      <p:sp>
        <p:nvSpPr>
          <p:cNvPr id="23" name="Slide Number Placeholder 22">
            <a:extLst>
              <a:ext uri="{FF2B5EF4-FFF2-40B4-BE49-F238E27FC236}">
                <a16:creationId xmlns:a16="http://schemas.microsoft.com/office/drawing/2014/main" id="{B1A90DC1-F6F6-1541-8131-98BDF371C647}"/>
              </a:ext>
            </a:extLst>
          </p:cNvPr>
          <p:cNvSpPr>
            <a:spLocks noGrp="1"/>
          </p:cNvSpPr>
          <p:nvPr>
            <p:ph type="sldNum" sz="quarter" idx="12"/>
          </p:nvPr>
        </p:nvSpPr>
        <p:spPr/>
        <p:txBody>
          <a:bodyPr/>
          <a:lstStyle/>
          <a:p>
            <a:fld id="{34A2ECAA-55DE-A546-88ED-23926A155F66}" type="slidenum">
              <a:rPr lang="en-US" smtClean="0"/>
              <a:t>26</a:t>
            </a:fld>
            <a:endParaRPr lang="en-US" dirty="0"/>
          </a:p>
        </p:txBody>
      </p:sp>
      <p:sp>
        <p:nvSpPr>
          <p:cNvPr id="24" name="Oval 23">
            <a:extLst>
              <a:ext uri="{FF2B5EF4-FFF2-40B4-BE49-F238E27FC236}">
                <a16:creationId xmlns:a16="http://schemas.microsoft.com/office/drawing/2014/main" id="{A321791D-52FD-6D4E-92AB-64818FF58575}"/>
              </a:ext>
            </a:extLst>
          </p:cNvPr>
          <p:cNvSpPr/>
          <p:nvPr/>
        </p:nvSpPr>
        <p:spPr>
          <a:xfrm>
            <a:off x="4137212" y="5022409"/>
            <a:ext cx="3765176" cy="1141495"/>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9B707150-A0AB-DF47-B629-84007DF8BDA7}"/>
              </a:ext>
            </a:extLst>
          </p:cNvPr>
          <p:cNvSpPr txBox="1"/>
          <p:nvPr/>
        </p:nvSpPr>
        <p:spPr>
          <a:xfrm>
            <a:off x="6207797" y="4506797"/>
            <a:ext cx="2088056" cy="646331"/>
          </a:xfrm>
          <a:prstGeom prst="rect">
            <a:avLst/>
          </a:prstGeom>
          <a:noFill/>
        </p:spPr>
        <p:txBody>
          <a:bodyPr wrap="square" rtlCol="0">
            <a:spAutoFit/>
          </a:bodyPr>
          <a:lstStyle/>
          <a:p>
            <a:r>
              <a:rPr lang="en-US" i="1" dirty="0">
                <a:solidFill>
                  <a:srgbClr val="FF0000"/>
                </a:solidFill>
              </a:rPr>
              <a:t>Assuming linear and continuous quads</a:t>
            </a:r>
          </a:p>
        </p:txBody>
      </p:sp>
    </p:spTree>
    <p:extLst>
      <p:ext uri="{BB962C8B-B14F-4D97-AF65-F5344CB8AC3E}">
        <p14:creationId xmlns:p14="http://schemas.microsoft.com/office/powerpoint/2010/main" val="30718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8" grpId="0"/>
      <p:bldP spid="20" grpId="0" animBg="1"/>
      <p:bldP spid="21" grpId="0"/>
      <p:bldP spid="24"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in_test_single_plate_ref2.pdf">
            <a:extLst>
              <a:ext uri="{FF2B5EF4-FFF2-40B4-BE49-F238E27FC236}">
                <a16:creationId xmlns:a16="http://schemas.microsoft.com/office/drawing/2014/main" id="{69195414-59A7-304D-BE05-8351BEBEE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004" y="700520"/>
            <a:ext cx="7046769" cy="4697846"/>
          </a:xfrm>
          <a:prstGeom prst="rect">
            <a:avLst/>
          </a:prstGeom>
        </p:spPr>
      </p:pic>
      <p:sp>
        <p:nvSpPr>
          <p:cNvPr id="2" name="Date Placeholder 1">
            <a:extLst>
              <a:ext uri="{FF2B5EF4-FFF2-40B4-BE49-F238E27FC236}">
                <a16:creationId xmlns:a16="http://schemas.microsoft.com/office/drawing/2014/main" id="{4ACD1EE6-8072-F84E-ADA1-7E3D57B3942A}"/>
              </a:ext>
            </a:extLst>
          </p:cNvPr>
          <p:cNvSpPr>
            <a:spLocks noGrp="1"/>
          </p:cNvSpPr>
          <p:nvPr>
            <p:ph type="dt" sz="half" idx="10"/>
          </p:nvPr>
        </p:nvSpPr>
        <p:spPr/>
        <p:txBody>
          <a:bodyPr/>
          <a:lstStyle/>
          <a:p>
            <a:r>
              <a:rPr lang="en-US"/>
              <a:t>15 July 2020</a:t>
            </a:r>
          </a:p>
        </p:txBody>
      </p:sp>
      <p:sp>
        <p:nvSpPr>
          <p:cNvPr id="7" name="TextBox 6">
            <a:extLst>
              <a:ext uri="{FF2B5EF4-FFF2-40B4-BE49-F238E27FC236}">
                <a16:creationId xmlns:a16="http://schemas.microsoft.com/office/drawing/2014/main" id="{87F6436C-4503-3D43-8033-2AC3C0AD9326}"/>
              </a:ext>
            </a:extLst>
          </p:cNvPr>
          <p:cNvSpPr txBox="1"/>
          <p:nvPr/>
        </p:nvSpPr>
        <p:spPr>
          <a:xfrm>
            <a:off x="1082521" y="5829299"/>
            <a:ext cx="6520246" cy="369332"/>
          </a:xfrm>
          <a:prstGeom prst="rect">
            <a:avLst/>
          </a:prstGeom>
          <a:noFill/>
        </p:spPr>
        <p:txBody>
          <a:bodyPr wrap="none" rtlCol="0">
            <a:spAutoFit/>
          </a:bodyPr>
          <a:lstStyle/>
          <a:p>
            <a:r>
              <a:rPr lang="en-US" dirty="0"/>
              <a:t>Excellent agreement with ‘spin tracking’ (integrating BMT equation)</a:t>
            </a:r>
          </a:p>
        </p:txBody>
      </p:sp>
      <p:sp>
        <p:nvSpPr>
          <p:cNvPr id="8" name="Rectangle 7">
            <a:extLst>
              <a:ext uri="{FF2B5EF4-FFF2-40B4-BE49-F238E27FC236}">
                <a16:creationId xmlns:a16="http://schemas.microsoft.com/office/drawing/2014/main" id="{FA546398-4F71-E848-94F3-10DE67271B44}"/>
              </a:ext>
            </a:extLst>
          </p:cNvPr>
          <p:cNvSpPr/>
          <p:nvPr/>
        </p:nvSpPr>
        <p:spPr>
          <a:xfrm>
            <a:off x="4232564" y="4218710"/>
            <a:ext cx="827809" cy="1974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D05BBD-E1F4-CE46-896B-4ED08D29BDB1}"/>
              </a:ext>
            </a:extLst>
          </p:cNvPr>
          <p:cNvPicPr>
            <a:picLocks noChangeAspect="1"/>
          </p:cNvPicPr>
          <p:nvPr/>
        </p:nvPicPr>
        <p:blipFill>
          <a:blip r:embed="rId3"/>
          <a:stretch>
            <a:fillRect/>
          </a:stretch>
        </p:blipFill>
        <p:spPr>
          <a:xfrm>
            <a:off x="4123217" y="4187196"/>
            <a:ext cx="937156" cy="397582"/>
          </a:xfrm>
          <a:prstGeom prst="rect">
            <a:avLst/>
          </a:prstGeom>
        </p:spPr>
      </p:pic>
      <p:sp>
        <p:nvSpPr>
          <p:cNvPr id="10" name="TextBox 9">
            <a:extLst>
              <a:ext uri="{FF2B5EF4-FFF2-40B4-BE49-F238E27FC236}">
                <a16:creationId xmlns:a16="http://schemas.microsoft.com/office/drawing/2014/main" id="{432D8A20-9890-0E44-8E65-03B476D621B2}"/>
              </a:ext>
            </a:extLst>
          </p:cNvPr>
          <p:cNvSpPr txBox="1"/>
          <p:nvPr/>
        </p:nvSpPr>
        <p:spPr>
          <a:xfrm>
            <a:off x="6670964" y="5387975"/>
            <a:ext cx="2184252" cy="369332"/>
          </a:xfrm>
          <a:prstGeom prst="rect">
            <a:avLst/>
          </a:prstGeom>
          <a:noFill/>
        </p:spPr>
        <p:txBody>
          <a:bodyPr wrap="none" rtlCol="0">
            <a:spAutoFit/>
          </a:bodyPr>
          <a:lstStyle/>
          <a:p>
            <a:r>
              <a:rPr lang="en-US" dirty="0"/>
              <a:t>*(No vertical motion)</a:t>
            </a:r>
          </a:p>
        </p:txBody>
      </p:sp>
      <p:sp>
        <p:nvSpPr>
          <p:cNvPr id="11" name="TextBox 10">
            <a:extLst>
              <a:ext uri="{FF2B5EF4-FFF2-40B4-BE49-F238E27FC236}">
                <a16:creationId xmlns:a16="http://schemas.microsoft.com/office/drawing/2014/main" id="{88DBB92C-B845-8E48-AFE0-64251873766F}"/>
              </a:ext>
            </a:extLst>
          </p:cNvPr>
          <p:cNvSpPr txBox="1"/>
          <p:nvPr/>
        </p:nvSpPr>
        <p:spPr>
          <a:xfrm>
            <a:off x="5926480" y="5029034"/>
            <a:ext cx="300082" cy="369332"/>
          </a:xfrm>
          <a:prstGeom prst="rect">
            <a:avLst/>
          </a:prstGeom>
          <a:noFill/>
        </p:spPr>
        <p:txBody>
          <a:bodyPr wrap="none" rtlCol="0">
            <a:spAutoFit/>
          </a:bodyPr>
          <a:lstStyle/>
          <a:p>
            <a:r>
              <a:rPr lang="en-US" dirty="0"/>
              <a:t>*</a:t>
            </a:r>
          </a:p>
        </p:txBody>
      </p:sp>
      <p:sp>
        <p:nvSpPr>
          <p:cNvPr id="12" name="Footer Placeholder 11">
            <a:extLst>
              <a:ext uri="{FF2B5EF4-FFF2-40B4-BE49-F238E27FC236}">
                <a16:creationId xmlns:a16="http://schemas.microsoft.com/office/drawing/2014/main" id="{46208135-0B17-9745-B7E7-E47322220ADD}"/>
              </a:ext>
            </a:extLst>
          </p:cNvPr>
          <p:cNvSpPr>
            <a:spLocks noGrp="1"/>
          </p:cNvSpPr>
          <p:nvPr>
            <p:ph type="ftr" sz="quarter" idx="11"/>
          </p:nvPr>
        </p:nvSpPr>
        <p:spPr/>
        <p:txBody>
          <a:bodyPr/>
          <a:lstStyle/>
          <a:p>
            <a:r>
              <a:rPr lang="en-US"/>
              <a:t>Efield/Pitch</a:t>
            </a:r>
            <a:endParaRPr lang="en-US" dirty="0"/>
          </a:p>
        </p:txBody>
      </p:sp>
      <p:sp>
        <p:nvSpPr>
          <p:cNvPr id="13" name="Slide Number Placeholder 12">
            <a:extLst>
              <a:ext uri="{FF2B5EF4-FFF2-40B4-BE49-F238E27FC236}">
                <a16:creationId xmlns:a16="http://schemas.microsoft.com/office/drawing/2014/main" id="{CB1B7140-500A-D845-8CC9-4AD30D49BE8D}"/>
              </a:ext>
            </a:extLst>
          </p:cNvPr>
          <p:cNvSpPr>
            <a:spLocks noGrp="1"/>
          </p:cNvSpPr>
          <p:nvPr>
            <p:ph type="sldNum" sz="quarter" idx="12"/>
          </p:nvPr>
        </p:nvSpPr>
        <p:spPr/>
        <p:txBody>
          <a:bodyPr/>
          <a:lstStyle/>
          <a:p>
            <a:fld id="{34A2ECAA-55DE-A546-88ED-23926A155F66}" type="slidenum">
              <a:rPr lang="en-US" smtClean="0"/>
              <a:t>27</a:t>
            </a:fld>
            <a:endParaRPr lang="en-US" dirty="0"/>
          </a:p>
        </p:txBody>
      </p:sp>
      <p:sp>
        <p:nvSpPr>
          <p:cNvPr id="14" name="TextBox 13">
            <a:extLst>
              <a:ext uri="{FF2B5EF4-FFF2-40B4-BE49-F238E27FC236}">
                <a16:creationId xmlns:a16="http://schemas.microsoft.com/office/drawing/2014/main" id="{16582196-3226-CB44-ABE2-B985769E0460}"/>
              </a:ext>
            </a:extLst>
          </p:cNvPr>
          <p:cNvSpPr txBox="1"/>
          <p:nvPr/>
        </p:nvSpPr>
        <p:spPr>
          <a:xfrm>
            <a:off x="883227" y="331188"/>
            <a:ext cx="2051780" cy="369332"/>
          </a:xfrm>
          <a:prstGeom prst="rect">
            <a:avLst/>
          </a:prstGeom>
          <a:noFill/>
        </p:spPr>
        <p:txBody>
          <a:bodyPr wrap="none" rtlCol="0">
            <a:spAutoFit/>
          </a:bodyPr>
          <a:lstStyle/>
          <a:p>
            <a:r>
              <a:rPr lang="en-US" i="1" dirty="0">
                <a:solidFill>
                  <a:schemeClr val="tx2">
                    <a:lumMod val="60000"/>
                    <a:lumOff val="40000"/>
                  </a:schemeClr>
                </a:solidFill>
              </a:rPr>
              <a:t>True for any muon ?</a:t>
            </a:r>
          </a:p>
        </p:txBody>
      </p:sp>
      <p:pic>
        <p:nvPicPr>
          <p:cNvPr id="15" name="Picture 14">
            <a:extLst>
              <a:ext uri="{FF2B5EF4-FFF2-40B4-BE49-F238E27FC236}">
                <a16:creationId xmlns:a16="http://schemas.microsoft.com/office/drawing/2014/main" id="{8EFEE5F6-2C50-DF48-9B7C-84607FD494A5}"/>
              </a:ext>
            </a:extLst>
          </p:cNvPr>
          <p:cNvPicPr>
            <a:picLocks noChangeAspect="1"/>
          </p:cNvPicPr>
          <p:nvPr/>
        </p:nvPicPr>
        <p:blipFill rotWithShape="1">
          <a:blip r:embed="rId4"/>
          <a:srcRect l="38824"/>
          <a:stretch/>
        </p:blipFill>
        <p:spPr>
          <a:xfrm>
            <a:off x="3268494" y="2381456"/>
            <a:ext cx="2307907" cy="883453"/>
          </a:xfrm>
          <a:prstGeom prst="rect">
            <a:avLst/>
          </a:prstGeom>
        </p:spPr>
      </p:pic>
    </p:spTree>
    <p:extLst>
      <p:ext uri="{BB962C8B-B14F-4D97-AF65-F5344CB8AC3E}">
        <p14:creationId xmlns:p14="http://schemas.microsoft.com/office/powerpoint/2010/main" val="971417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66872F-214E-0B48-A63C-894F320EDA75}"/>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CF84C0B5-DACB-ED40-BA98-4A1F7477D303}"/>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EBD96072-A4F3-554E-A510-267208BF14B3}"/>
              </a:ext>
            </a:extLst>
          </p:cNvPr>
          <p:cNvSpPr>
            <a:spLocks noGrp="1"/>
          </p:cNvSpPr>
          <p:nvPr>
            <p:ph type="sldNum" sz="quarter" idx="12"/>
          </p:nvPr>
        </p:nvSpPr>
        <p:spPr/>
        <p:txBody>
          <a:bodyPr/>
          <a:lstStyle/>
          <a:p>
            <a:fld id="{34A2ECAA-55DE-A546-88ED-23926A155F66}" type="slidenum">
              <a:rPr lang="en-US" smtClean="0"/>
              <a:t>28</a:t>
            </a:fld>
            <a:endParaRPr lang="en-US"/>
          </a:p>
        </p:txBody>
      </p:sp>
      <p:sp>
        <p:nvSpPr>
          <p:cNvPr id="7" name="TextBox 6">
            <a:extLst>
              <a:ext uri="{FF2B5EF4-FFF2-40B4-BE49-F238E27FC236}">
                <a16:creationId xmlns:a16="http://schemas.microsoft.com/office/drawing/2014/main" id="{D6E89534-CABB-A842-B977-E4D3F0B6E0C1}"/>
              </a:ext>
            </a:extLst>
          </p:cNvPr>
          <p:cNvSpPr txBox="1"/>
          <p:nvPr/>
        </p:nvSpPr>
        <p:spPr>
          <a:xfrm>
            <a:off x="257444" y="136525"/>
            <a:ext cx="7855278" cy="646331"/>
          </a:xfrm>
          <a:prstGeom prst="rect">
            <a:avLst/>
          </a:prstGeom>
          <a:noFill/>
        </p:spPr>
        <p:txBody>
          <a:bodyPr wrap="square" rtlCol="0">
            <a:spAutoFit/>
          </a:bodyPr>
          <a:lstStyle/>
          <a:p>
            <a:r>
              <a:rPr lang="en-US" i="1" dirty="0">
                <a:solidFill>
                  <a:schemeClr val="tx2">
                    <a:lumMod val="60000"/>
                    <a:lumOff val="40000"/>
                  </a:schemeClr>
                </a:solidFill>
              </a:rPr>
              <a:t>What about our assumption of linear and continuous quads, in perfect alignment, with uniform voltage? </a:t>
            </a:r>
          </a:p>
        </p:txBody>
      </p:sp>
      <p:sp>
        <p:nvSpPr>
          <p:cNvPr id="8" name="TextBox 7">
            <a:extLst>
              <a:ext uri="{FF2B5EF4-FFF2-40B4-BE49-F238E27FC236}">
                <a16:creationId xmlns:a16="http://schemas.microsoft.com/office/drawing/2014/main" id="{639B3BAE-D964-724D-96EA-5CAD1F0799FD}"/>
              </a:ext>
            </a:extLst>
          </p:cNvPr>
          <p:cNvSpPr txBox="1"/>
          <p:nvPr/>
        </p:nvSpPr>
        <p:spPr>
          <a:xfrm>
            <a:off x="457200" y="835928"/>
            <a:ext cx="1820178" cy="369332"/>
          </a:xfrm>
          <a:prstGeom prst="rect">
            <a:avLst/>
          </a:prstGeom>
          <a:noFill/>
        </p:spPr>
        <p:txBody>
          <a:bodyPr wrap="none" rtlCol="0">
            <a:spAutoFit/>
          </a:bodyPr>
          <a:lstStyle/>
          <a:p>
            <a:r>
              <a:rPr lang="en-US" dirty="0"/>
              <a:t>Test in simulation</a:t>
            </a:r>
          </a:p>
        </p:txBody>
      </p:sp>
      <p:cxnSp>
        <p:nvCxnSpPr>
          <p:cNvPr id="10" name="Straight Connector 9">
            <a:extLst>
              <a:ext uri="{FF2B5EF4-FFF2-40B4-BE49-F238E27FC236}">
                <a16:creationId xmlns:a16="http://schemas.microsoft.com/office/drawing/2014/main" id="{356AE8AD-B173-BD4A-9B22-1A333D224C50}"/>
              </a:ext>
            </a:extLst>
          </p:cNvPr>
          <p:cNvCxnSpPr/>
          <p:nvPr/>
        </p:nvCxnSpPr>
        <p:spPr>
          <a:xfrm>
            <a:off x="735465" y="2650990"/>
            <a:ext cx="0" cy="1371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10E8EC1-0001-6B4F-A429-47D50C7654A6}"/>
              </a:ext>
            </a:extLst>
          </p:cNvPr>
          <p:cNvCxnSpPr/>
          <p:nvPr/>
        </p:nvCxnSpPr>
        <p:spPr>
          <a:xfrm>
            <a:off x="2743584" y="2650990"/>
            <a:ext cx="8699" cy="1371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33A679C-CE6C-5247-8576-ACC6F12E2E4A}"/>
              </a:ext>
            </a:extLst>
          </p:cNvPr>
          <p:cNvCxnSpPr/>
          <p:nvPr/>
        </p:nvCxnSpPr>
        <p:spPr>
          <a:xfrm flipH="1">
            <a:off x="1133024" y="2426803"/>
            <a:ext cx="1371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C8B2404-053A-9E4F-ABA2-84DC41F74728}"/>
              </a:ext>
            </a:extLst>
          </p:cNvPr>
          <p:cNvCxnSpPr/>
          <p:nvPr/>
        </p:nvCxnSpPr>
        <p:spPr>
          <a:xfrm flipH="1">
            <a:off x="1088017" y="4332831"/>
            <a:ext cx="13716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BAD1C1A-CA28-D84B-8ECC-EFB9A381189F}"/>
              </a:ext>
            </a:extLst>
          </p:cNvPr>
          <p:cNvSpPr txBox="1"/>
          <p:nvPr/>
        </p:nvSpPr>
        <p:spPr>
          <a:xfrm>
            <a:off x="865531" y="3225942"/>
            <a:ext cx="1313180" cy="369332"/>
          </a:xfrm>
          <a:prstGeom prst="rect">
            <a:avLst/>
          </a:prstGeom>
          <a:noFill/>
        </p:spPr>
        <p:txBody>
          <a:bodyPr wrap="none" rtlCol="0">
            <a:spAutoFit/>
          </a:bodyPr>
          <a:lstStyle/>
          <a:p>
            <a:r>
              <a:rPr lang="en-US" dirty="0"/>
              <a:t>Quad plates</a:t>
            </a:r>
          </a:p>
        </p:txBody>
      </p:sp>
      <p:cxnSp>
        <p:nvCxnSpPr>
          <p:cNvPr id="15" name="Straight Arrow Connector 14">
            <a:extLst>
              <a:ext uri="{FF2B5EF4-FFF2-40B4-BE49-F238E27FC236}">
                <a16:creationId xmlns:a16="http://schemas.microsoft.com/office/drawing/2014/main" id="{A7746AB1-EEC2-544F-9EA4-B363AD81BB24}"/>
              </a:ext>
            </a:extLst>
          </p:cNvPr>
          <p:cNvCxnSpPr/>
          <p:nvPr/>
        </p:nvCxnSpPr>
        <p:spPr>
          <a:xfrm>
            <a:off x="2919021" y="3838667"/>
            <a:ext cx="503862"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81A7CF8-164C-5C49-B4BA-2FC750FCFC6A}"/>
              </a:ext>
            </a:extLst>
          </p:cNvPr>
          <p:cNvCxnSpPr/>
          <p:nvPr/>
        </p:nvCxnSpPr>
        <p:spPr>
          <a:xfrm flipH="1">
            <a:off x="2148190" y="3841126"/>
            <a:ext cx="480523"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3B8040B-A50A-BF44-9204-043313721CD6}"/>
              </a:ext>
            </a:extLst>
          </p:cNvPr>
          <p:cNvSpPr txBox="1"/>
          <p:nvPr/>
        </p:nvSpPr>
        <p:spPr>
          <a:xfrm>
            <a:off x="3007974" y="3300672"/>
            <a:ext cx="785416" cy="369332"/>
          </a:xfrm>
          <a:prstGeom prst="rect">
            <a:avLst/>
          </a:prstGeom>
          <a:noFill/>
        </p:spPr>
        <p:txBody>
          <a:bodyPr wrap="none" rtlCol="0">
            <a:spAutoFit/>
          </a:bodyPr>
          <a:lstStyle/>
          <a:p>
            <a:r>
              <a:rPr lang="en-US" dirty="0"/>
              <a:t>±1mm</a:t>
            </a:r>
          </a:p>
        </p:txBody>
      </p:sp>
      <p:sp>
        <p:nvSpPr>
          <p:cNvPr id="18" name="TextBox 17">
            <a:extLst>
              <a:ext uri="{FF2B5EF4-FFF2-40B4-BE49-F238E27FC236}">
                <a16:creationId xmlns:a16="http://schemas.microsoft.com/office/drawing/2014/main" id="{6DDEF8F0-B16F-BE4F-AD9B-D3D97C0408CF}"/>
              </a:ext>
            </a:extLst>
          </p:cNvPr>
          <p:cNvSpPr txBox="1"/>
          <p:nvPr/>
        </p:nvSpPr>
        <p:spPr>
          <a:xfrm>
            <a:off x="986423" y="1809368"/>
            <a:ext cx="1456423" cy="369332"/>
          </a:xfrm>
          <a:prstGeom prst="rect">
            <a:avLst/>
          </a:prstGeom>
          <a:noFill/>
        </p:spPr>
        <p:txBody>
          <a:bodyPr wrap="none" rtlCol="0">
            <a:spAutoFit/>
          </a:bodyPr>
          <a:lstStyle/>
          <a:p>
            <a:r>
              <a:rPr lang="en-US" dirty="0" err="1"/>
              <a:t>ΔV</a:t>
            </a:r>
            <a:r>
              <a:rPr lang="en-US" baseline="-25000" dirty="0" err="1"/>
              <a:t>p</a:t>
            </a:r>
            <a:r>
              <a:rPr lang="en-US" dirty="0"/>
              <a:t> = ± 5% V</a:t>
            </a:r>
            <a:r>
              <a:rPr lang="en-US" baseline="-25000" dirty="0"/>
              <a:t>0</a:t>
            </a:r>
            <a:endParaRPr lang="en-US" dirty="0"/>
          </a:p>
        </p:txBody>
      </p:sp>
      <p:cxnSp>
        <p:nvCxnSpPr>
          <p:cNvPr id="19" name="Straight Arrow Connector 18">
            <a:extLst>
              <a:ext uri="{FF2B5EF4-FFF2-40B4-BE49-F238E27FC236}">
                <a16:creationId xmlns:a16="http://schemas.microsoft.com/office/drawing/2014/main" id="{4D300A09-AAF3-DA4E-91D1-624D47639E87}"/>
              </a:ext>
            </a:extLst>
          </p:cNvPr>
          <p:cNvCxnSpPr/>
          <p:nvPr/>
        </p:nvCxnSpPr>
        <p:spPr>
          <a:xfrm>
            <a:off x="1613836" y="2559811"/>
            <a:ext cx="1" cy="3715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2FABB33-329B-BB49-8FB4-5E6685E75B90}"/>
              </a:ext>
            </a:extLst>
          </p:cNvPr>
          <p:cNvCxnSpPr/>
          <p:nvPr/>
        </p:nvCxnSpPr>
        <p:spPr>
          <a:xfrm flipH="1">
            <a:off x="457200" y="5645690"/>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DDB641A-3D3D-9147-B925-C26C9953AA1A}"/>
              </a:ext>
            </a:extLst>
          </p:cNvPr>
          <p:cNvCxnSpPr/>
          <p:nvPr/>
        </p:nvCxnSpPr>
        <p:spPr>
          <a:xfrm flipH="1">
            <a:off x="457200" y="5931691"/>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EFF2B23-CF6B-5440-969D-209775C35699}"/>
              </a:ext>
            </a:extLst>
          </p:cNvPr>
          <p:cNvCxnSpPr/>
          <p:nvPr/>
        </p:nvCxnSpPr>
        <p:spPr>
          <a:xfrm flipH="1">
            <a:off x="2442846" y="5634341"/>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89AA615-4100-6649-8013-C1BAD86A862F}"/>
              </a:ext>
            </a:extLst>
          </p:cNvPr>
          <p:cNvCxnSpPr/>
          <p:nvPr/>
        </p:nvCxnSpPr>
        <p:spPr>
          <a:xfrm flipH="1">
            <a:off x="2442846" y="5931691"/>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A993981-D03F-C04C-AF09-672956293ACB}"/>
              </a:ext>
            </a:extLst>
          </p:cNvPr>
          <p:cNvCxnSpPr/>
          <p:nvPr/>
        </p:nvCxnSpPr>
        <p:spPr>
          <a:xfrm flipH="1">
            <a:off x="1044603" y="5639028"/>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CC5342A-D978-D442-8BA7-5EBED7813EC8}"/>
              </a:ext>
            </a:extLst>
          </p:cNvPr>
          <p:cNvCxnSpPr/>
          <p:nvPr/>
        </p:nvCxnSpPr>
        <p:spPr>
          <a:xfrm flipH="1">
            <a:off x="1044603" y="5935091"/>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65B2F08-A0B4-AA46-8DBC-8E5A9EE21AFE}"/>
              </a:ext>
            </a:extLst>
          </p:cNvPr>
          <p:cNvCxnSpPr/>
          <p:nvPr/>
        </p:nvCxnSpPr>
        <p:spPr>
          <a:xfrm flipH="1">
            <a:off x="3013388" y="5639028"/>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506A0D4-106D-2841-9167-A4CD2B1EF34A}"/>
              </a:ext>
            </a:extLst>
          </p:cNvPr>
          <p:cNvCxnSpPr/>
          <p:nvPr/>
        </p:nvCxnSpPr>
        <p:spPr>
          <a:xfrm flipH="1">
            <a:off x="3013388" y="5927247"/>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1EE96C0-E45E-5643-BEDB-F5ED21CCA43D}"/>
              </a:ext>
            </a:extLst>
          </p:cNvPr>
          <p:cNvCxnSpPr/>
          <p:nvPr/>
        </p:nvCxnSpPr>
        <p:spPr>
          <a:xfrm flipH="1">
            <a:off x="4659291" y="5652352"/>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4213757-5D63-2B42-B099-AAEC3A4A1DE2}"/>
              </a:ext>
            </a:extLst>
          </p:cNvPr>
          <p:cNvCxnSpPr/>
          <p:nvPr/>
        </p:nvCxnSpPr>
        <p:spPr>
          <a:xfrm flipH="1">
            <a:off x="4659291" y="5938353"/>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FFEEE25-49D6-424E-B2A5-DE2FB44102D2}"/>
              </a:ext>
            </a:extLst>
          </p:cNvPr>
          <p:cNvCxnSpPr/>
          <p:nvPr/>
        </p:nvCxnSpPr>
        <p:spPr>
          <a:xfrm flipH="1">
            <a:off x="6644937" y="5641003"/>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C46DE3E-233B-E747-94F1-9600F3703B17}"/>
              </a:ext>
            </a:extLst>
          </p:cNvPr>
          <p:cNvCxnSpPr/>
          <p:nvPr/>
        </p:nvCxnSpPr>
        <p:spPr>
          <a:xfrm flipH="1">
            <a:off x="6644937" y="5938353"/>
            <a:ext cx="457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123B947-6016-F242-9C26-9E1CB40A75E5}"/>
              </a:ext>
            </a:extLst>
          </p:cNvPr>
          <p:cNvCxnSpPr/>
          <p:nvPr/>
        </p:nvCxnSpPr>
        <p:spPr>
          <a:xfrm flipH="1">
            <a:off x="5246694" y="5645690"/>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FFD2A9E-2580-0B44-A790-02844A862FD7}"/>
              </a:ext>
            </a:extLst>
          </p:cNvPr>
          <p:cNvCxnSpPr/>
          <p:nvPr/>
        </p:nvCxnSpPr>
        <p:spPr>
          <a:xfrm flipH="1">
            <a:off x="5246694" y="5941753"/>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CFED735-15B7-B547-AE90-C412FAE375DC}"/>
              </a:ext>
            </a:extLst>
          </p:cNvPr>
          <p:cNvCxnSpPr/>
          <p:nvPr/>
        </p:nvCxnSpPr>
        <p:spPr>
          <a:xfrm flipH="1">
            <a:off x="7215479" y="5645690"/>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9EF66A8-6731-2F43-B7D4-CBC9AA7291BE}"/>
              </a:ext>
            </a:extLst>
          </p:cNvPr>
          <p:cNvCxnSpPr/>
          <p:nvPr/>
        </p:nvCxnSpPr>
        <p:spPr>
          <a:xfrm flipH="1">
            <a:off x="7215479" y="5933909"/>
            <a:ext cx="9144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013160C9-B5B1-074D-B185-5C63FAED5794}"/>
              </a:ext>
            </a:extLst>
          </p:cNvPr>
          <p:cNvSpPr txBox="1"/>
          <p:nvPr/>
        </p:nvSpPr>
        <p:spPr>
          <a:xfrm>
            <a:off x="457200" y="5985613"/>
            <a:ext cx="447784" cy="261610"/>
          </a:xfrm>
          <a:prstGeom prst="rect">
            <a:avLst/>
          </a:prstGeom>
          <a:noFill/>
        </p:spPr>
        <p:txBody>
          <a:bodyPr wrap="none" rtlCol="0">
            <a:spAutoFit/>
          </a:bodyPr>
          <a:lstStyle/>
          <a:p>
            <a:r>
              <a:rPr lang="en-US" sz="1100" dirty="0"/>
              <a:t>Q1 S</a:t>
            </a:r>
          </a:p>
        </p:txBody>
      </p:sp>
      <p:sp>
        <p:nvSpPr>
          <p:cNvPr id="37" name="TextBox 36">
            <a:extLst>
              <a:ext uri="{FF2B5EF4-FFF2-40B4-BE49-F238E27FC236}">
                <a16:creationId xmlns:a16="http://schemas.microsoft.com/office/drawing/2014/main" id="{734E319A-B71A-564E-9C6D-DFCECD5346D7}"/>
              </a:ext>
            </a:extLst>
          </p:cNvPr>
          <p:cNvSpPr txBox="1"/>
          <p:nvPr/>
        </p:nvSpPr>
        <p:spPr>
          <a:xfrm>
            <a:off x="1240144" y="5992310"/>
            <a:ext cx="442274" cy="261610"/>
          </a:xfrm>
          <a:prstGeom prst="rect">
            <a:avLst/>
          </a:prstGeom>
          <a:noFill/>
        </p:spPr>
        <p:txBody>
          <a:bodyPr wrap="none" rtlCol="0">
            <a:spAutoFit/>
          </a:bodyPr>
          <a:lstStyle/>
          <a:p>
            <a:r>
              <a:rPr lang="en-US" sz="1100" dirty="0"/>
              <a:t>Q1 L</a:t>
            </a:r>
          </a:p>
        </p:txBody>
      </p:sp>
      <p:sp>
        <p:nvSpPr>
          <p:cNvPr id="38" name="TextBox 37">
            <a:extLst>
              <a:ext uri="{FF2B5EF4-FFF2-40B4-BE49-F238E27FC236}">
                <a16:creationId xmlns:a16="http://schemas.microsoft.com/office/drawing/2014/main" id="{DB081784-4D90-E143-B609-14399C06BC9A}"/>
              </a:ext>
            </a:extLst>
          </p:cNvPr>
          <p:cNvSpPr txBox="1"/>
          <p:nvPr/>
        </p:nvSpPr>
        <p:spPr>
          <a:xfrm>
            <a:off x="2442846" y="5997356"/>
            <a:ext cx="447784" cy="261610"/>
          </a:xfrm>
          <a:prstGeom prst="rect">
            <a:avLst/>
          </a:prstGeom>
          <a:noFill/>
        </p:spPr>
        <p:txBody>
          <a:bodyPr wrap="none" rtlCol="0">
            <a:spAutoFit/>
          </a:bodyPr>
          <a:lstStyle/>
          <a:p>
            <a:r>
              <a:rPr lang="en-US" sz="1100" dirty="0"/>
              <a:t>Q2 S</a:t>
            </a:r>
          </a:p>
        </p:txBody>
      </p:sp>
      <p:sp>
        <p:nvSpPr>
          <p:cNvPr id="39" name="TextBox 38">
            <a:extLst>
              <a:ext uri="{FF2B5EF4-FFF2-40B4-BE49-F238E27FC236}">
                <a16:creationId xmlns:a16="http://schemas.microsoft.com/office/drawing/2014/main" id="{CB9D24F0-94EF-1048-85A0-166BA22FB7EB}"/>
              </a:ext>
            </a:extLst>
          </p:cNvPr>
          <p:cNvSpPr txBox="1"/>
          <p:nvPr/>
        </p:nvSpPr>
        <p:spPr>
          <a:xfrm>
            <a:off x="4633364" y="5972145"/>
            <a:ext cx="447784" cy="261610"/>
          </a:xfrm>
          <a:prstGeom prst="rect">
            <a:avLst/>
          </a:prstGeom>
          <a:noFill/>
        </p:spPr>
        <p:txBody>
          <a:bodyPr wrap="none" rtlCol="0">
            <a:spAutoFit/>
          </a:bodyPr>
          <a:lstStyle/>
          <a:p>
            <a:r>
              <a:rPr lang="en-US" sz="1100" dirty="0"/>
              <a:t>Q3 S</a:t>
            </a:r>
          </a:p>
        </p:txBody>
      </p:sp>
      <p:sp>
        <p:nvSpPr>
          <p:cNvPr id="40" name="TextBox 39">
            <a:extLst>
              <a:ext uri="{FF2B5EF4-FFF2-40B4-BE49-F238E27FC236}">
                <a16:creationId xmlns:a16="http://schemas.microsoft.com/office/drawing/2014/main" id="{CEF710CA-370C-8948-B838-AE765989A65F}"/>
              </a:ext>
            </a:extLst>
          </p:cNvPr>
          <p:cNvSpPr txBox="1"/>
          <p:nvPr/>
        </p:nvSpPr>
        <p:spPr>
          <a:xfrm>
            <a:off x="6654353" y="5971684"/>
            <a:ext cx="447784" cy="261610"/>
          </a:xfrm>
          <a:prstGeom prst="rect">
            <a:avLst/>
          </a:prstGeom>
          <a:noFill/>
        </p:spPr>
        <p:txBody>
          <a:bodyPr wrap="none" rtlCol="0">
            <a:spAutoFit/>
          </a:bodyPr>
          <a:lstStyle/>
          <a:p>
            <a:r>
              <a:rPr lang="en-US" sz="1100" dirty="0"/>
              <a:t>Q4 S</a:t>
            </a:r>
          </a:p>
        </p:txBody>
      </p:sp>
      <p:sp>
        <p:nvSpPr>
          <p:cNvPr id="41" name="TextBox 40">
            <a:extLst>
              <a:ext uri="{FF2B5EF4-FFF2-40B4-BE49-F238E27FC236}">
                <a16:creationId xmlns:a16="http://schemas.microsoft.com/office/drawing/2014/main" id="{25B60DE6-7215-FC40-95F8-D18E61F59334}"/>
              </a:ext>
            </a:extLst>
          </p:cNvPr>
          <p:cNvSpPr txBox="1"/>
          <p:nvPr/>
        </p:nvSpPr>
        <p:spPr>
          <a:xfrm>
            <a:off x="3249451" y="6013905"/>
            <a:ext cx="442274" cy="261610"/>
          </a:xfrm>
          <a:prstGeom prst="rect">
            <a:avLst/>
          </a:prstGeom>
          <a:noFill/>
        </p:spPr>
        <p:txBody>
          <a:bodyPr wrap="none" rtlCol="0">
            <a:spAutoFit/>
          </a:bodyPr>
          <a:lstStyle/>
          <a:p>
            <a:r>
              <a:rPr lang="en-US" sz="1100" dirty="0"/>
              <a:t>Q2 L</a:t>
            </a:r>
          </a:p>
        </p:txBody>
      </p:sp>
      <p:sp>
        <p:nvSpPr>
          <p:cNvPr id="42" name="TextBox 41">
            <a:extLst>
              <a:ext uri="{FF2B5EF4-FFF2-40B4-BE49-F238E27FC236}">
                <a16:creationId xmlns:a16="http://schemas.microsoft.com/office/drawing/2014/main" id="{053F1DCC-97D1-3E49-838B-641CCD2748D5}"/>
              </a:ext>
            </a:extLst>
          </p:cNvPr>
          <p:cNvSpPr txBox="1"/>
          <p:nvPr/>
        </p:nvSpPr>
        <p:spPr>
          <a:xfrm>
            <a:off x="5539310" y="5985613"/>
            <a:ext cx="442274" cy="261610"/>
          </a:xfrm>
          <a:prstGeom prst="rect">
            <a:avLst/>
          </a:prstGeom>
          <a:noFill/>
        </p:spPr>
        <p:txBody>
          <a:bodyPr wrap="none" rtlCol="0">
            <a:spAutoFit/>
          </a:bodyPr>
          <a:lstStyle/>
          <a:p>
            <a:r>
              <a:rPr lang="en-US" sz="1100" dirty="0"/>
              <a:t>Q3 L</a:t>
            </a:r>
          </a:p>
        </p:txBody>
      </p:sp>
      <p:sp>
        <p:nvSpPr>
          <p:cNvPr id="43" name="TextBox 42">
            <a:extLst>
              <a:ext uri="{FF2B5EF4-FFF2-40B4-BE49-F238E27FC236}">
                <a16:creationId xmlns:a16="http://schemas.microsoft.com/office/drawing/2014/main" id="{98EE4AF8-7798-0E44-8B2C-9BA98551F65F}"/>
              </a:ext>
            </a:extLst>
          </p:cNvPr>
          <p:cNvSpPr txBox="1"/>
          <p:nvPr/>
        </p:nvSpPr>
        <p:spPr>
          <a:xfrm>
            <a:off x="7464592" y="5965374"/>
            <a:ext cx="442274" cy="261610"/>
          </a:xfrm>
          <a:prstGeom prst="rect">
            <a:avLst/>
          </a:prstGeom>
          <a:noFill/>
        </p:spPr>
        <p:txBody>
          <a:bodyPr wrap="none" rtlCol="0">
            <a:spAutoFit/>
          </a:bodyPr>
          <a:lstStyle/>
          <a:p>
            <a:r>
              <a:rPr lang="en-US" sz="1100" dirty="0"/>
              <a:t>Q4 L</a:t>
            </a:r>
          </a:p>
        </p:txBody>
      </p:sp>
      <p:sp>
        <p:nvSpPr>
          <p:cNvPr id="44" name="TextBox 43">
            <a:extLst>
              <a:ext uri="{FF2B5EF4-FFF2-40B4-BE49-F238E27FC236}">
                <a16:creationId xmlns:a16="http://schemas.microsoft.com/office/drawing/2014/main" id="{022438D4-9E22-0144-9B64-9AFCC95CF8F6}"/>
              </a:ext>
            </a:extLst>
          </p:cNvPr>
          <p:cNvSpPr txBox="1"/>
          <p:nvPr/>
        </p:nvSpPr>
        <p:spPr>
          <a:xfrm>
            <a:off x="3124200" y="643645"/>
            <a:ext cx="5562600" cy="646331"/>
          </a:xfrm>
          <a:prstGeom prst="rect">
            <a:avLst/>
          </a:prstGeom>
          <a:noFill/>
        </p:spPr>
        <p:txBody>
          <a:bodyPr wrap="square" rtlCol="0">
            <a:spAutoFit/>
          </a:bodyPr>
          <a:lstStyle/>
          <a:p>
            <a:r>
              <a:rPr lang="en-US" dirty="0"/>
              <a:t>For each of 1280 permutations of plate offsets and voltage errors, inject and track a distribution of muons</a:t>
            </a:r>
          </a:p>
        </p:txBody>
      </p:sp>
      <p:pic>
        <p:nvPicPr>
          <p:cNvPr id="2" name="Picture 1">
            <a:extLst>
              <a:ext uri="{FF2B5EF4-FFF2-40B4-BE49-F238E27FC236}">
                <a16:creationId xmlns:a16="http://schemas.microsoft.com/office/drawing/2014/main" id="{8284AF5C-3897-4142-89B2-9C4B0394F7B0}"/>
              </a:ext>
            </a:extLst>
          </p:cNvPr>
          <p:cNvPicPr>
            <a:picLocks noChangeAspect="1"/>
          </p:cNvPicPr>
          <p:nvPr/>
        </p:nvPicPr>
        <p:blipFill>
          <a:blip r:embed="rId2"/>
          <a:stretch>
            <a:fillRect/>
          </a:stretch>
        </p:blipFill>
        <p:spPr>
          <a:xfrm>
            <a:off x="4295437" y="1356035"/>
            <a:ext cx="2257763" cy="531751"/>
          </a:xfrm>
          <a:prstGeom prst="rect">
            <a:avLst/>
          </a:prstGeom>
        </p:spPr>
      </p:pic>
      <p:pic>
        <p:nvPicPr>
          <p:cNvPr id="3" name="Picture 2">
            <a:extLst>
              <a:ext uri="{FF2B5EF4-FFF2-40B4-BE49-F238E27FC236}">
                <a16:creationId xmlns:a16="http://schemas.microsoft.com/office/drawing/2014/main" id="{952DDFDB-5810-784C-862C-9FD4AF8E474E}"/>
              </a:ext>
            </a:extLst>
          </p:cNvPr>
          <p:cNvPicPr>
            <a:picLocks noChangeAspect="1"/>
          </p:cNvPicPr>
          <p:nvPr/>
        </p:nvPicPr>
        <p:blipFill>
          <a:blip r:embed="rId3"/>
          <a:stretch>
            <a:fillRect/>
          </a:stretch>
        </p:blipFill>
        <p:spPr>
          <a:xfrm>
            <a:off x="4295437" y="1887786"/>
            <a:ext cx="2922932" cy="536318"/>
          </a:xfrm>
          <a:prstGeom prst="rect">
            <a:avLst/>
          </a:prstGeom>
        </p:spPr>
      </p:pic>
      <p:pic>
        <p:nvPicPr>
          <p:cNvPr id="45" name="Picture 44">
            <a:extLst>
              <a:ext uri="{FF2B5EF4-FFF2-40B4-BE49-F238E27FC236}">
                <a16:creationId xmlns:a16="http://schemas.microsoft.com/office/drawing/2014/main" id="{336B5564-3092-3E44-8FC9-28E003D8956E}"/>
              </a:ext>
            </a:extLst>
          </p:cNvPr>
          <p:cNvPicPr>
            <a:picLocks noChangeAspect="1"/>
          </p:cNvPicPr>
          <p:nvPr/>
        </p:nvPicPr>
        <p:blipFill>
          <a:blip r:embed="rId4"/>
          <a:stretch>
            <a:fillRect/>
          </a:stretch>
        </p:blipFill>
        <p:spPr>
          <a:xfrm>
            <a:off x="5105002" y="2569445"/>
            <a:ext cx="3007720" cy="206008"/>
          </a:xfrm>
          <a:prstGeom prst="rect">
            <a:avLst/>
          </a:prstGeom>
        </p:spPr>
      </p:pic>
      <p:pic>
        <p:nvPicPr>
          <p:cNvPr id="49" name="Picture 48">
            <a:extLst>
              <a:ext uri="{FF2B5EF4-FFF2-40B4-BE49-F238E27FC236}">
                <a16:creationId xmlns:a16="http://schemas.microsoft.com/office/drawing/2014/main" id="{7963E434-3AC6-5F43-83E6-1CD3A1C3E659}"/>
              </a:ext>
            </a:extLst>
          </p:cNvPr>
          <p:cNvPicPr>
            <a:picLocks noChangeAspect="1"/>
          </p:cNvPicPr>
          <p:nvPr/>
        </p:nvPicPr>
        <p:blipFill>
          <a:blip r:embed="rId5"/>
          <a:stretch>
            <a:fillRect/>
          </a:stretch>
        </p:blipFill>
        <p:spPr>
          <a:xfrm>
            <a:off x="4551462" y="2757221"/>
            <a:ext cx="4114800" cy="2743200"/>
          </a:xfrm>
          <a:prstGeom prst="rect">
            <a:avLst/>
          </a:prstGeom>
        </p:spPr>
      </p:pic>
      <p:pic>
        <p:nvPicPr>
          <p:cNvPr id="51" name="Picture 50" descr="sigma_Delta_le_8.pdf">
            <a:extLst>
              <a:ext uri="{FF2B5EF4-FFF2-40B4-BE49-F238E27FC236}">
                <a16:creationId xmlns:a16="http://schemas.microsoft.com/office/drawing/2014/main" id="{00AF0201-CC1E-5146-89EA-8202FD67A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694" y="3453834"/>
            <a:ext cx="1454368" cy="208796"/>
          </a:xfrm>
          <a:prstGeom prst="rect">
            <a:avLst/>
          </a:prstGeom>
        </p:spPr>
      </p:pic>
      <p:sp>
        <p:nvSpPr>
          <p:cNvPr id="46" name="Rectangle 45">
            <a:extLst>
              <a:ext uri="{FF2B5EF4-FFF2-40B4-BE49-F238E27FC236}">
                <a16:creationId xmlns:a16="http://schemas.microsoft.com/office/drawing/2014/main" id="{F68C3EB8-51EC-3240-8838-4AD0FD0B702D}"/>
              </a:ext>
            </a:extLst>
          </p:cNvPr>
          <p:cNvSpPr/>
          <p:nvPr/>
        </p:nvSpPr>
        <p:spPr>
          <a:xfrm>
            <a:off x="5202606" y="3183721"/>
            <a:ext cx="797738" cy="1028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515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 July 2020</a:t>
            </a:r>
          </a:p>
        </p:txBody>
      </p:sp>
      <p:pic>
        <p:nvPicPr>
          <p:cNvPr id="17" name="Picture 16" descr="langle_E_r_rangl.pdf"/>
          <p:cNvPicPr>
            <a:picLocks noChangeAspect="1"/>
          </p:cNvPicPr>
          <p:nvPr/>
        </p:nvPicPr>
        <p:blipFill rotWithShape="1">
          <a:blip r:embed="rId2">
            <a:extLst>
              <a:ext uri="{28A0092B-C50C-407E-A947-70E740481C1C}">
                <a14:useLocalDpi xmlns:a14="http://schemas.microsoft.com/office/drawing/2010/main" val="0"/>
              </a:ext>
            </a:extLst>
          </a:blip>
          <a:srcRect t="65508"/>
          <a:stretch/>
        </p:blipFill>
        <p:spPr>
          <a:xfrm>
            <a:off x="2113410" y="655971"/>
            <a:ext cx="3324250" cy="755436"/>
          </a:xfrm>
          <a:prstGeom prst="rect">
            <a:avLst/>
          </a:prstGeom>
        </p:spPr>
      </p:pic>
      <p:sp>
        <p:nvSpPr>
          <p:cNvPr id="18" name="TextBox 17"/>
          <p:cNvSpPr txBox="1"/>
          <p:nvPr/>
        </p:nvSpPr>
        <p:spPr>
          <a:xfrm>
            <a:off x="559199" y="1851355"/>
            <a:ext cx="5813573" cy="369332"/>
          </a:xfrm>
          <a:prstGeom prst="rect">
            <a:avLst/>
          </a:prstGeom>
          <a:noFill/>
        </p:spPr>
        <p:txBody>
          <a:bodyPr wrap="none" rtlCol="0">
            <a:spAutoFit/>
          </a:bodyPr>
          <a:lstStyle/>
          <a:p>
            <a:r>
              <a:rPr lang="en-US" dirty="0"/>
              <a:t>Measurement of radial closed orbit,        =&gt; E-field correction</a:t>
            </a:r>
          </a:p>
        </p:txBody>
      </p:sp>
      <p:pic>
        <p:nvPicPr>
          <p:cNvPr id="10" name="Picture 9" descr="x_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048" y="1953933"/>
            <a:ext cx="289312" cy="199526"/>
          </a:xfrm>
          <a:prstGeom prst="rect">
            <a:avLst/>
          </a:prstGeom>
        </p:spPr>
      </p:pic>
      <p:sp>
        <p:nvSpPr>
          <p:cNvPr id="93" name="TextBox 92">
            <a:extLst>
              <a:ext uri="{FF2B5EF4-FFF2-40B4-BE49-F238E27FC236}">
                <a16:creationId xmlns:a16="http://schemas.microsoft.com/office/drawing/2014/main" id="{60DAEB29-3BF0-4545-9034-03DAAAF6C64D}"/>
              </a:ext>
            </a:extLst>
          </p:cNvPr>
          <p:cNvSpPr txBox="1"/>
          <p:nvPr/>
        </p:nvSpPr>
        <p:spPr>
          <a:xfrm>
            <a:off x="6344197" y="6008984"/>
            <a:ext cx="261610" cy="369332"/>
          </a:xfrm>
          <a:prstGeom prst="rect">
            <a:avLst/>
          </a:prstGeom>
          <a:noFill/>
        </p:spPr>
        <p:txBody>
          <a:bodyPr wrap="none" rtlCol="0">
            <a:spAutoFit/>
          </a:bodyPr>
          <a:lstStyle/>
          <a:p>
            <a:r>
              <a:rPr lang="en-US" dirty="0"/>
              <a:t>t</a:t>
            </a:r>
          </a:p>
        </p:txBody>
      </p:sp>
      <p:sp>
        <p:nvSpPr>
          <p:cNvPr id="124" name="Footer Placeholder 123">
            <a:extLst>
              <a:ext uri="{FF2B5EF4-FFF2-40B4-BE49-F238E27FC236}">
                <a16:creationId xmlns:a16="http://schemas.microsoft.com/office/drawing/2014/main" id="{3FBB7268-55C8-2240-BD16-595CFBEE1534}"/>
              </a:ext>
            </a:extLst>
          </p:cNvPr>
          <p:cNvSpPr>
            <a:spLocks noGrp="1"/>
          </p:cNvSpPr>
          <p:nvPr>
            <p:ph type="ftr" sz="quarter" idx="11"/>
          </p:nvPr>
        </p:nvSpPr>
        <p:spPr/>
        <p:txBody>
          <a:bodyPr/>
          <a:lstStyle/>
          <a:p>
            <a:r>
              <a:rPr lang="en-US"/>
              <a:t>Efield/Pitch</a:t>
            </a:r>
            <a:endParaRPr lang="en-US" dirty="0"/>
          </a:p>
        </p:txBody>
      </p:sp>
      <p:sp>
        <p:nvSpPr>
          <p:cNvPr id="125" name="Slide Number Placeholder 124">
            <a:extLst>
              <a:ext uri="{FF2B5EF4-FFF2-40B4-BE49-F238E27FC236}">
                <a16:creationId xmlns:a16="http://schemas.microsoft.com/office/drawing/2014/main" id="{55C5F10B-12CF-9649-851C-77924298B430}"/>
              </a:ext>
            </a:extLst>
          </p:cNvPr>
          <p:cNvSpPr>
            <a:spLocks noGrp="1"/>
          </p:cNvSpPr>
          <p:nvPr>
            <p:ph type="sldNum" sz="quarter" idx="12"/>
          </p:nvPr>
        </p:nvSpPr>
        <p:spPr/>
        <p:txBody>
          <a:bodyPr/>
          <a:lstStyle/>
          <a:p>
            <a:fld id="{34A2ECAA-55DE-A546-88ED-23926A155F66}" type="slidenum">
              <a:rPr lang="en-US" smtClean="0"/>
              <a:t>29</a:t>
            </a:fld>
            <a:endParaRPr lang="en-US" dirty="0"/>
          </a:p>
        </p:txBody>
      </p:sp>
      <p:sp>
        <p:nvSpPr>
          <p:cNvPr id="126" name="TextBox 125">
            <a:extLst>
              <a:ext uri="{FF2B5EF4-FFF2-40B4-BE49-F238E27FC236}">
                <a16:creationId xmlns:a16="http://schemas.microsoft.com/office/drawing/2014/main" id="{5BFC60CB-4198-6E42-AD00-9D972C5D5491}"/>
              </a:ext>
            </a:extLst>
          </p:cNvPr>
          <p:cNvSpPr txBox="1"/>
          <p:nvPr/>
        </p:nvSpPr>
        <p:spPr>
          <a:xfrm>
            <a:off x="523042" y="168656"/>
            <a:ext cx="3252493" cy="369332"/>
          </a:xfrm>
          <a:prstGeom prst="rect">
            <a:avLst/>
          </a:prstGeom>
          <a:noFill/>
        </p:spPr>
        <p:txBody>
          <a:bodyPr wrap="none" rtlCol="0">
            <a:spAutoFit/>
          </a:bodyPr>
          <a:lstStyle/>
          <a:p>
            <a:r>
              <a:rPr lang="en-US" dirty="0"/>
              <a:t>Contribution to          from E-field</a:t>
            </a:r>
          </a:p>
        </p:txBody>
      </p:sp>
      <p:pic>
        <p:nvPicPr>
          <p:cNvPr id="129" name="Picture 128">
            <a:extLst>
              <a:ext uri="{FF2B5EF4-FFF2-40B4-BE49-F238E27FC236}">
                <a16:creationId xmlns:a16="http://schemas.microsoft.com/office/drawing/2014/main" id="{2083747D-A362-CA47-8C31-0D6BF8B4ACFF}"/>
              </a:ext>
            </a:extLst>
          </p:cNvPr>
          <p:cNvPicPr>
            <a:picLocks noChangeAspect="1"/>
          </p:cNvPicPr>
          <p:nvPr/>
        </p:nvPicPr>
        <p:blipFill>
          <a:blip r:embed="rId4"/>
          <a:stretch>
            <a:fillRect/>
          </a:stretch>
        </p:blipFill>
        <p:spPr>
          <a:xfrm>
            <a:off x="2084925" y="269151"/>
            <a:ext cx="330200" cy="190500"/>
          </a:xfrm>
          <a:prstGeom prst="rect">
            <a:avLst/>
          </a:prstGeom>
        </p:spPr>
      </p:pic>
      <p:pic>
        <p:nvPicPr>
          <p:cNvPr id="132" name="Picture 131">
            <a:extLst>
              <a:ext uri="{FF2B5EF4-FFF2-40B4-BE49-F238E27FC236}">
                <a16:creationId xmlns:a16="http://schemas.microsoft.com/office/drawing/2014/main" id="{CF9FF82B-E0B3-EE43-8BEF-4752F6D30C83}"/>
              </a:ext>
            </a:extLst>
          </p:cNvPr>
          <p:cNvPicPr>
            <a:picLocks noChangeAspect="1"/>
          </p:cNvPicPr>
          <p:nvPr/>
        </p:nvPicPr>
        <p:blipFill>
          <a:blip r:embed="rId5"/>
          <a:stretch>
            <a:fillRect/>
          </a:stretch>
        </p:blipFill>
        <p:spPr>
          <a:xfrm>
            <a:off x="7799955" y="3829373"/>
            <a:ext cx="520700" cy="317500"/>
          </a:xfrm>
          <a:prstGeom prst="rect">
            <a:avLst/>
          </a:prstGeom>
        </p:spPr>
      </p:pic>
      <p:sp>
        <p:nvSpPr>
          <p:cNvPr id="136" name="TextBox 135">
            <a:extLst>
              <a:ext uri="{FF2B5EF4-FFF2-40B4-BE49-F238E27FC236}">
                <a16:creationId xmlns:a16="http://schemas.microsoft.com/office/drawing/2014/main" id="{6361C632-57B7-1247-8140-D38A4D9EA0F5}"/>
              </a:ext>
            </a:extLst>
          </p:cNvPr>
          <p:cNvSpPr txBox="1"/>
          <p:nvPr/>
        </p:nvSpPr>
        <p:spPr>
          <a:xfrm>
            <a:off x="523042" y="3777541"/>
            <a:ext cx="7406771" cy="369332"/>
          </a:xfrm>
          <a:prstGeom prst="rect">
            <a:avLst/>
          </a:prstGeom>
          <a:noFill/>
        </p:spPr>
        <p:txBody>
          <a:bodyPr wrap="none" rtlCol="0">
            <a:spAutoFit/>
          </a:bodyPr>
          <a:lstStyle/>
          <a:p>
            <a:r>
              <a:rPr lang="en-US" dirty="0"/>
              <a:t>Fourier method: Measure frequency distribution of the ‘Fast Rotation’ signal </a:t>
            </a:r>
          </a:p>
        </p:txBody>
      </p:sp>
      <p:sp>
        <p:nvSpPr>
          <p:cNvPr id="137" name="TextBox 136">
            <a:extLst>
              <a:ext uri="{FF2B5EF4-FFF2-40B4-BE49-F238E27FC236}">
                <a16:creationId xmlns:a16="http://schemas.microsoft.com/office/drawing/2014/main" id="{231313F6-778F-5C4C-9D93-7E97570BD514}"/>
              </a:ext>
            </a:extLst>
          </p:cNvPr>
          <p:cNvSpPr txBox="1"/>
          <p:nvPr/>
        </p:nvSpPr>
        <p:spPr>
          <a:xfrm>
            <a:off x="523042" y="2748974"/>
            <a:ext cx="4495205" cy="369332"/>
          </a:xfrm>
          <a:prstGeom prst="rect">
            <a:avLst/>
          </a:prstGeom>
          <a:noFill/>
        </p:spPr>
        <p:txBody>
          <a:bodyPr wrap="none" rtlCol="0">
            <a:spAutoFit/>
          </a:bodyPr>
          <a:lstStyle/>
          <a:p>
            <a:r>
              <a:rPr lang="en-US" dirty="0"/>
              <a:t>The revolution frequency is related to           as</a:t>
            </a:r>
          </a:p>
        </p:txBody>
      </p:sp>
      <p:pic>
        <p:nvPicPr>
          <p:cNvPr id="138" name="Picture 137">
            <a:extLst>
              <a:ext uri="{FF2B5EF4-FFF2-40B4-BE49-F238E27FC236}">
                <a16:creationId xmlns:a16="http://schemas.microsoft.com/office/drawing/2014/main" id="{A7301F52-5027-B643-9276-353D7E665630}"/>
              </a:ext>
            </a:extLst>
          </p:cNvPr>
          <p:cNvPicPr>
            <a:picLocks noChangeAspect="1"/>
          </p:cNvPicPr>
          <p:nvPr/>
        </p:nvPicPr>
        <p:blipFill>
          <a:blip r:embed="rId6"/>
          <a:stretch>
            <a:fillRect/>
          </a:stretch>
        </p:blipFill>
        <p:spPr>
          <a:xfrm>
            <a:off x="5100024" y="2550304"/>
            <a:ext cx="1752600" cy="698500"/>
          </a:xfrm>
          <a:prstGeom prst="rect">
            <a:avLst/>
          </a:prstGeom>
        </p:spPr>
      </p:pic>
      <p:pic>
        <p:nvPicPr>
          <p:cNvPr id="140" name="Picture 139">
            <a:extLst>
              <a:ext uri="{FF2B5EF4-FFF2-40B4-BE49-F238E27FC236}">
                <a16:creationId xmlns:a16="http://schemas.microsoft.com/office/drawing/2014/main" id="{2062F3DD-462C-4140-9060-8473B5666EF5}"/>
              </a:ext>
            </a:extLst>
          </p:cNvPr>
          <p:cNvPicPr>
            <a:picLocks noChangeAspect="1"/>
          </p:cNvPicPr>
          <p:nvPr/>
        </p:nvPicPr>
        <p:blipFill>
          <a:blip r:embed="rId3"/>
          <a:stretch>
            <a:fillRect/>
          </a:stretch>
        </p:blipFill>
        <p:spPr>
          <a:xfrm>
            <a:off x="4218759" y="2802032"/>
            <a:ext cx="368300" cy="254000"/>
          </a:xfrm>
          <a:prstGeom prst="rect">
            <a:avLst/>
          </a:prstGeom>
        </p:spPr>
      </p:pic>
      <p:sp>
        <p:nvSpPr>
          <p:cNvPr id="141" name="TextBox 140">
            <a:extLst>
              <a:ext uri="{FF2B5EF4-FFF2-40B4-BE49-F238E27FC236}">
                <a16:creationId xmlns:a16="http://schemas.microsoft.com/office/drawing/2014/main" id="{9A18A3A6-4DE3-6F45-A179-DADC7A412C27}"/>
              </a:ext>
            </a:extLst>
          </p:cNvPr>
          <p:cNvSpPr txBox="1"/>
          <p:nvPr/>
        </p:nvSpPr>
        <p:spPr>
          <a:xfrm>
            <a:off x="1322219" y="4620992"/>
            <a:ext cx="5765874" cy="369332"/>
          </a:xfrm>
          <a:prstGeom prst="rect">
            <a:avLst/>
          </a:prstGeom>
          <a:noFill/>
        </p:spPr>
        <p:txBody>
          <a:bodyPr wrap="none" rtlCol="0">
            <a:spAutoFit/>
          </a:bodyPr>
          <a:lstStyle/>
          <a:p>
            <a:r>
              <a:rPr lang="en-US" dirty="0"/>
              <a:t>‘Fast Rotation’ signal is all </a:t>
            </a:r>
            <a:r>
              <a:rPr lang="en-US" dirty="0" err="1"/>
              <a:t>calo</a:t>
            </a:r>
            <a:r>
              <a:rPr lang="en-US" dirty="0"/>
              <a:t> hits vs time above threshold </a:t>
            </a:r>
          </a:p>
        </p:txBody>
      </p:sp>
    </p:spTree>
    <p:extLst>
      <p:ext uri="{BB962C8B-B14F-4D97-AF65-F5344CB8AC3E}">
        <p14:creationId xmlns:p14="http://schemas.microsoft.com/office/powerpoint/2010/main" val="1406833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 July 2020</a:t>
            </a:r>
          </a:p>
        </p:txBody>
      </p:sp>
      <p:sp>
        <p:nvSpPr>
          <p:cNvPr id="3" name="TextBox 2">
            <a:extLst>
              <a:ext uri="{FF2B5EF4-FFF2-40B4-BE49-F238E27FC236}">
                <a16:creationId xmlns:a16="http://schemas.microsoft.com/office/drawing/2014/main" id="{1F17C0BF-98C5-6A4F-A2FE-DEAB718DE704}"/>
              </a:ext>
            </a:extLst>
          </p:cNvPr>
          <p:cNvSpPr txBox="1"/>
          <p:nvPr/>
        </p:nvSpPr>
        <p:spPr>
          <a:xfrm>
            <a:off x="311570" y="625584"/>
            <a:ext cx="8628259" cy="369332"/>
          </a:xfrm>
          <a:prstGeom prst="rect">
            <a:avLst/>
          </a:prstGeom>
          <a:noFill/>
        </p:spPr>
        <p:txBody>
          <a:bodyPr wrap="none" rtlCol="0">
            <a:spAutoFit/>
          </a:bodyPr>
          <a:lstStyle/>
          <a:p>
            <a:r>
              <a:rPr lang="en-US" dirty="0"/>
              <a:t>What is the contribution of electric field and pitch to the measured precession frequency?</a:t>
            </a:r>
          </a:p>
        </p:txBody>
      </p:sp>
      <p:sp>
        <p:nvSpPr>
          <p:cNvPr id="7" name="TextBox 6">
            <a:extLst>
              <a:ext uri="{FF2B5EF4-FFF2-40B4-BE49-F238E27FC236}">
                <a16:creationId xmlns:a16="http://schemas.microsoft.com/office/drawing/2014/main" id="{456674BD-0B8C-DB4F-8066-7E64EC5F178C}"/>
              </a:ext>
            </a:extLst>
          </p:cNvPr>
          <p:cNvSpPr txBox="1"/>
          <p:nvPr/>
        </p:nvSpPr>
        <p:spPr>
          <a:xfrm>
            <a:off x="639383" y="1465110"/>
            <a:ext cx="7972632" cy="369332"/>
          </a:xfrm>
          <a:prstGeom prst="rect">
            <a:avLst/>
          </a:prstGeom>
          <a:noFill/>
        </p:spPr>
        <p:txBody>
          <a:bodyPr wrap="none" rtlCol="0">
            <a:spAutoFit/>
          </a:bodyPr>
          <a:lstStyle/>
          <a:p>
            <a:r>
              <a:rPr lang="en-US" dirty="0"/>
              <a:t>We measure the rate of change of the projection of the polarization on the velocity</a:t>
            </a:r>
          </a:p>
        </p:txBody>
      </p:sp>
      <p:sp>
        <p:nvSpPr>
          <p:cNvPr id="10" name="TextBox 9">
            <a:extLst>
              <a:ext uri="{FF2B5EF4-FFF2-40B4-BE49-F238E27FC236}">
                <a16:creationId xmlns:a16="http://schemas.microsoft.com/office/drawing/2014/main" id="{7AEA9296-7C56-194E-BD80-905877DC274D}"/>
              </a:ext>
            </a:extLst>
          </p:cNvPr>
          <p:cNvSpPr txBox="1"/>
          <p:nvPr/>
        </p:nvSpPr>
        <p:spPr>
          <a:xfrm>
            <a:off x="7460673" y="2229494"/>
            <a:ext cx="968535" cy="369332"/>
          </a:xfrm>
          <a:prstGeom prst="rect">
            <a:avLst/>
          </a:prstGeom>
          <a:noFill/>
        </p:spPr>
        <p:txBody>
          <a:bodyPr wrap="none" rtlCol="0">
            <a:spAutoFit/>
          </a:bodyPr>
          <a:lstStyle/>
          <a:p>
            <a:r>
              <a:rPr lang="en-US" dirty="0"/>
              <a:t>(11.171)</a:t>
            </a:r>
          </a:p>
        </p:txBody>
      </p:sp>
      <p:pic>
        <p:nvPicPr>
          <p:cNvPr id="12" name="Picture 11">
            <a:extLst>
              <a:ext uri="{FF2B5EF4-FFF2-40B4-BE49-F238E27FC236}">
                <a16:creationId xmlns:a16="http://schemas.microsoft.com/office/drawing/2014/main" id="{4BEBFE92-8DF9-2B43-8B9B-A2E8CAC72530}"/>
              </a:ext>
            </a:extLst>
          </p:cNvPr>
          <p:cNvPicPr>
            <a:picLocks noChangeAspect="1"/>
          </p:cNvPicPr>
          <p:nvPr/>
        </p:nvPicPr>
        <p:blipFill>
          <a:blip r:embed="rId2"/>
          <a:stretch>
            <a:fillRect/>
          </a:stretch>
        </p:blipFill>
        <p:spPr>
          <a:xfrm>
            <a:off x="1258303" y="2037012"/>
            <a:ext cx="5443056" cy="741182"/>
          </a:xfrm>
          <a:prstGeom prst="rect">
            <a:avLst/>
          </a:prstGeom>
        </p:spPr>
      </p:pic>
      <p:sp>
        <p:nvSpPr>
          <p:cNvPr id="15" name="TextBox 14">
            <a:extLst>
              <a:ext uri="{FF2B5EF4-FFF2-40B4-BE49-F238E27FC236}">
                <a16:creationId xmlns:a16="http://schemas.microsoft.com/office/drawing/2014/main" id="{B93C0BF9-0F13-584B-8BC6-B5B25F624436}"/>
              </a:ext>
            </a:extLst>
          </p:cNvPr>
          <p:cNvSpPr txBox="1"/>
          <p:nvPr/>
        </p:nvSpPr>
        <p:spPr>
          <a:xfrm>
            <a:off x="1317185" y="2922902"/>
            <a:ext cx="5718360" cy="369332"/>
          </a:xfrm>
          <a:prstGeom prst="rect">
            <a:avLst/>
          </a:prstGeom>
          <a:noFill/>
        </p:spPr>
        <p:txBody>
          <a:bodyPr wrap="none" rtlCol="0">
            <a:spAutoFit/>
          </a:bodyPr>
          <a:lstStyle/>
          <a:p>
            <a:r>
              <a:rPr lang="en-US" dirty="0"/>
              <a:t>In a uniform field where                                   and                , </a:t>
            </a:r>
          </a:p>
        </p:txBody>
      </p:sp>
      <p:cxnSp>
        <p:nvCxnSpPr>
          <p:cNvPr id="17" name="Straight Connector 16">
            <a:extLst>
              <a:ext uri="{FF2B5EF4-FFF2-40B4-BE49-F238E27FC236}">
                <a16:creationId xmlns:a16="http://schemas.microsoft.com/office/drawing/2014/main" id="{44FFFD01-ED82-0F47-B74D-F66233CD6391}"/>
              </a:ext>
            </a:extLst>
          </p:cNvPr>
          <p:cNvCxnSpPr>
            <a:cxnSpLocks/>
          </p:cNvCxnSpPr>
          <p:nvPr/>
        </p:nvCxnSpPr>
        <p:spPr>
          <a:xfrm flipV="1">
            <a:off x="7211291" y="3141075"/>
            <a:ext cx="0" cy="558089"/>
          </a:xfrm>
          <a:prstGeom prst="line">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37C81E5-9D50-F145-B993-5F7113F15A01}"/>
              </a:ext>
            </a:extLst>
          </p:cNvPr>
          <p:cNvCxnSpPr>
            <a:cxnSpLocks/>
          </p:cNvCxnSpPr>
          <p:nvPr/>
        </p:nvCxnSpPr>
        <p:spPr>
          <a:xfrm>
            <a:off x="7200900" y="3706091"/>
            <a:ext cx="689264" cy="0"/>
          </a:xfrm>
          <a:prstGeom prst="line">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75DE10D-3270-954A-8DEA-ADDE2BF7F24F}"/>
              </a:ext>
            </a:extLst>
          </p:cNvPr>
          <p:cNvCxnSpPr>
            <a:cxnSpLocks/>
          </p:cNvCxnSpPr>
          <p:nvPr/>
        </p:nvCxnSpPr>
        <p:spPr>
          <a:xfrm flipH="1">
            <a:off x="6795655" y="3706091"/>
            <a:ext cx="405245" cy="460664"/>
          </a:xfrm>
          <a:prstGeom prst="line">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B826D9C-8571-B34E-A0D2-913807ACD050}"/>
              </a:ext>
            </a:extLst>
          </p:cNvPr>
          <p:cNvSpPr txBox="1"/>
          <p:nvPr/>
        </p:nvSpPr>
        <p:spPr>
          <a:xfrm>
            <a:off x="6909955" y="3252355"/>
            <a:ext cx="276038" cy="369332"/>
          </a:xfrm>
          <a:prstGeom prst="rect">
            <a:avLst/>
          </a:prstGeom>
          <a:noFill/>
        </p:spPr>
        <p:txBody>
          <a:bodyPr wrap="none" rtlCol="0">
            <a:spAutoFit/>
          </a:bodyPr>
          <a:lstStyle/>
          <a:p>
            <a:r>
              <a:rPr lang="en-US" dirty="0"/>
              <a:t>z</a:t>
            </a:r>
          </a:p>
        </p:txBody>
      </p:sp>
      <p:sp>
        <p:nvSpPr>
          <p:cNvPr id="24" name="TextBox 23">
            <a:extLst>
              <a:ext uri="{FF2B5EF4-FFF2-40B4-BE49-F238E27FC236}">
                <a16:creationId xmlns:a16="http://schemas.microsoft.com/office/drawing/2014/main" id="{3B4C2E74-0F1C-6449-8670-2E442FF6E6F9}"/>
              </a:ext>
            </a:extLst>
          </p:cNvPr>
          <p:cNvSpPr txBox="1"/>
          <p:nvPr/>
        </p:nvSpPr>
        <p:spPr>
          <a:xfrm>
            <a:off x="8399618" y="5136746"/>
            <a:ext cx="304892" cy="369332"/>
          </a:xfrm>
          <a:prstGeom prst="rect">
            <a:avLst/>
          </a:prstGeom>
          <a:noFill/>
        </p:spPr>
        <p:txBody>
          <a:bodyPr wrap="none" rtlCol="0">
            <a:spAutoFit/>
          </a:bodyPr>
          <a:lstStyle/>
          <a:p>
            <a:r>
              <a:rPr lang="en-US" dirty="0">
                <a:latin typeface="Symbol" pitchFamily="2" charset="2"/>
              </a:rPr>
              <a:t>f</a:t>
            </a:r>
          </a:p>
        </p:txBody>
      </p:sp>
      <p:sp>
        <p:nvSpPr>
          <p:cNvPr id="25" name="TextBox 24">
            <a:extLst>
              <a:ext uri="{FF2B5EF4-FFF2-40B4-BE49-F238E27FC236}">
                <a16:creationId xmlns:a16="http://schemas.microsoft.com/office/drawing/2014/main" id="{3AAAF584-70A6-ED4E-8F87-D6F9DC344FA8}"/>
              </a:ext>
            </a:extLst>
          </p:cNvPr>
          <p:cNvSpPr txBox="1"/>
          <p:nvPr/>
        </p:nvSpPr>
        <p:spPr>
          <a:xfrm>
            <a:off x="7555968" y="3630976"/>
            <a:ext cx="311304" cy="369332"/>
          </a:xfrm>
          <a:prstGeom prst="rect">
            <a:avLst/>
          </a:prstGeom>
          <a:noFill/>
        </p:spPr>
        <p:txBody>
          <a:bodyPr wrap="none" rtlCol="0">
            <a:spAutoFit/>
          </a:bodyPr>
          <a:lstStyle/>
          <a:p>
            <a:r>
              <a:rPr lang="en-US" dirty="0">
                <a:latin typeface="Symbol" pitchFamily="2" charset="2"/>
              </a:rPr>
              <a:t>r</a:t>
            </a:r>
          </a:p>
        </p:txBody>
      </p:sp>
      <p:pic>
        <p:nvPicPr>
          <p:cNvPr id="26" name="Picture 25">
            <a:extLst>
              <a:ext uri="{FF2B5EF4-FFF2-40B4-BE49-F238E27FC236}">
                <a16:creationId xmlns:a16="http://schemas.microsoft.com/office/drawing/2014/main" id="{47978D10-3EAE-614D-9ED1-0094D8840AA5}"/>
              </a:ext>
            </a:extLst>
          </p:cNvPr>
          <p:cNvPicPr>
            <a:picLocks noChangeAspect="1"/>
          </p:cNvPicPr>
          <p:nvPr/>
        </p:nvPicPr>
        <p:blipFill>
          <a:blip r:embed="rId3"/>
          <a:stretch>
            <a:fillRect/>
          </a:stretch>
        </p:blipFill>
        <p:spPr>
          <a:xfrm>
            <a:off x="3756834" y="3011515"/>
            <a:ext cx="780473" cy="171323"/>
          </a:xfrm>
          <a:prstGeom prst="rect">
            <a:avLst/>
          </a:prstGeom>
        </p:spPr>
      </p:pic>
      <p:pic>
        <p:nvPicPr>
          <p:cNvPr id="27" name="Picture 26">
            <a:extLst>
              <a:ext uri="{FF2B5EF4-FFF2-40B4-BE49-F238E27FC236}">
                <a16:creationId xmlns:a16="http://schemas.microsoft.com/office/drawing/2014/main" id="{3087A3DD-9FE0-834D-9F9D-CD917A267D10}"/>
              </a:ext>
            </a:extLst>
          </p:cNvPr>
          <p:cNvPicPr>
            <a:picLocks noChangeAspect="1"/>
          </p:cNvPicPr>
          <p:nvPr/>
        </p:nvPicPr>
        <p:blipFill>
          <a:blip r:embed="rId4"/>
          <a:stretch>
            <a:fillRect/>
          </a:stretch>
        </p:blipFill>
        <p:spPr>
          <a:xfrm>
            <a:off x="4725173" y="2926173"/>
            <a:ext cx="669414" cy="369332"/>
          </a:xfrm>
          <a:prstGeom prst="rect">
            <a:avLst/>
          </a:prstGeom>
        </p:spPr>
      </p:pic>
      <p:pic>
        <p:nvPicPr>
          <p:cNvPr id="28" name="Picture 27">
            <a:extLst>
              <a:ext uri="{FF2B5EF4-FFF2-40B4-BE49-F238E27FC236}">
                <a16:creationId xmlns:a16="http://schemas.microsoft.com/office/drawing/2014/main" id="{730F6160-BFFC-614F-897B-810DECEF519C}"/>
              </a:ext>
            </a:extLst>
          </p:cNvPr>
          <p:cNvPicPr>
            <a:picLocks noChangeAspect="1"/>
          </p:cNvPicPr>
          <p:nvPr/>
        </p:nvPicPr>
        <p:blipFill>
          <a:blip r:embed="rId5"/>
          <a:stretch>
            <a:fillRect/>
          </a:stretch>
        </p:blipFill>
        <p:spPr>
          <a:xfrm>
            <a:off x="1957081" y="4371496"/>
            <a:ext cx="3954622" cy="523791"/>
          </a:xfrm>
          <a:prstGeom prst="rect">
            <a:avLst/>
          </a:prstGeom>
        </p:spPr>
      </p:pic>
      <p:pic>
        <p:nvPicPr>
          <p:cNvPr id="31" name="Picture 30">
            <a:extLst>
              <a:ext uri="{FF2B5EF4-FFF2-40B4-BE49-F238E27FC236}">
                <a16:creationId xmlns:a16="http://schemas.microsoft.com/office/drawing/2014/main" id="{0F308F72-B0AC-9743-A4D7-08D47E0DAE46}"/>
              </a:ext>
            </a:extLst>
          </p:cNvPr>
          <p:cNvPicPr>
            <a:picLocks noChangeAspect="1"/>
          </p:cNvPicPr>
          <p:nvPr/>
        </p:nvPicPr>
        <p:blipFill>
          <a:blip r:embed="rId6"/>
          <a:stretch>
            <a:fillRect/>
          </a:stretch>
        </p:blipFill>
        <p:spPr>
          <a:xfrm>
            <a:off x="5931865" y="3034131"/>
            <a:ext cx="621335" cy="173159"/>
          </a:xfrm>
          <a:prstGeom prst="rect">
            <a:avLst/>
          </a:prstGeom>
        </p:spPr>
      </p:pic>
      <p:pic>
        <p:nvPicPr>
          <p:cNvPr id="32" name="Picture 31">
            <a:extLst>
              <a:ext uri="{FF2B5EF4-FFF2-40B4-BE49-F238E27FC236}">
                <a16:creationId xmlns:a16="http://schemas.microsoft.com/office/drawing/2014/main" id="{471CA700-406A-124A-88E8-C720BE6897A2}"/>
              </a:ext>
            </a:extLst>
          </p:cNvPr>
          <p:cNvPicPr>
            <a:picLocks noChangeAspect="1"/>
          </p:cNvPicPr>
          <p:nvPr/>
        </p:nvPicPr>
        <p:blipFill>
          <a:blip r:embed="rId7"/>
          <a:stretch>
            <a:fillRect/>
          </a:stretch>
        </p:blipFill>
        <p:spPr>
          <a:xfrm>
            <a:off x="2348346" y="3676184"/>
            <a:ext cx="3413849" cy="382351"/>
          </a:xfrm>
          <a:prstGeom prst="rect">
            <a:avLst/>
          </a:prstGeom>
        </p:spPr>
      </p:pic>
      <p:pic>
        <p:nvPicPr>
          <p:cNvPr id="33" name="Picture 32">
            <a:extLst>
              <a:ext uri="{FF2B5EF4-FFF2-40B4-BE49-F238E27FC236}">
                <a16:creationId xmlns:a16="http://schemas.microsoft.com/office/drawing/2014/main" id="{0B1247E9-81AA-C342-9B9E-73AF7CFE5D0B}"/>
              </a:ext>
            </a:extLst>
          </p:cNvPr>
          <p:cNvPicPr>
            <a:picLocks noChangeAspect="1"/>
          </p:cNvPicPr>
          <p:nvPr/>
        </p:nvPicPr>
        <p:blipFill>
          <a:blip r:embed="rId8"/>
          <a:stretch>
            <a:fillRect/>
          </a:stretch>
        </p:blipFill>
        <p:spPr>
          <a:xfrm>
            <a:off x="2633901" y="4994741"/>
            <a:ext cx="2425979" cy="523791"/>
          </a:xfrm>
          <a:prstGeom prst="rect">
            <a:avLst/>
          </a:prstGeom>
        </p:spPr>
      </p:pic>
      <p:pic>
        <p:nvPicPr>
          <p:cNvPr id="34" name="Picture 33">
            <a:extLst>
              <a:ext uri="{FF2B5EF4-FFF2-40B4-BE49-F238E27FC236}">
                <a16:creationId xmlns:a16="http://schemas.microsoft.com/office/drawing/2014/main" id="{3A6E3320-6CDA-FC49-94CF-53A2A0C2913D}"/>
              </a:ext>
            </a:extLst>
          </p:cNvPr>
          <p:cNvPicPr>
            <a:picLocks noChangeAspect="1"/>
          </p:cNvPicPr>
          <p:nvPr/>
        </p:nvPicPr>
        <p:blipFill>
          <a:blip r:embed="rId9"/>
          <a:stretch>
            <a:fillRect/>
          </a:stretch>
        </p:blipFill>
        <p:spPr>
          <a:xfrm>
            <a:off x="3067570" y="5589873"/>
            <a:ext cx="1530745" cy="588748"/>
          </a:xfrm>
          <a:prstGeom prst="rect">
            <a:avLst/>
          </a:prstGeom>
        </p:spPr>
      </p:pic>
      <p:sp>
        <p:nvSpPr>
          <p:cNvPr id="35" name="TextBox 34">
            <a:extLst>
              <a:ext uri="{FF2B5EF4-FFF2-40B4-BE49-F238E27FC236}">
                <a16:creationId xmlns:a16="http://schemas.microsoft.com/office/drawing/2014/main" id="{7753CF82-0136-2C42-9B3D-0B5F8A33159A}"/>
              </a:ext>
            </a:extLst>
          </p:cNvPr>
          <p:cNvSpPr txBox="1"/>
          <p:nvPr/>
        </p:nvSpPr>
        <p:spPr>
          <a:xfrm>
            <a:off x="7620000" y="1950550"/>
            <a:ext cx="902298" cy="369332"/>
          </a:xfrm>
          <a:prstGeom prst="rect">
            <a:avLst/>
          </a:prstGeom>
          <a:noFill/>
        </p:spPr>
        <p:txBody>
          <a:bodyPr wrap="none" rtlCol="0">
            <a:spAutoFit/>
          </a:bodyPr>
          <a:lstStyle/>
          <a:p>
            <a:r>
              <a:rPr lang="en-US" dirty="0"/>
              <a:t>Jackson</a:t>
            </a:r>
          </a:p>
        </p:txBody>
      </p:sp>
      <p:sp>
        <p:nvSpPr>
          <p:cNvPr id="36" name="Oval 35">
            <a:extLst>
              <a:ext uri="{FF2B5EF4-FFF2-40B4-BE49-F238E27FC236}">
                <a16:creationId xmlns:a16="http://schemas.microsoft.com/office/drawing/2014/main" id="{9A0D2FCE-53DC-7343-978A-DBF8DC48067E}"/>
              </a:ext>
            </a:extLst>
          </p:cNvPr>
          <p:cNvSpPr/>
          <p:nvPr/>
        </p:nvSpPr>
        <p:spPr>
          <a:xfrm rot="495804">
            <a:off x="6938535" y="3502228"/>
            <a:ext cx="606503" cy="438022"/>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1F507672-94F7-1E47-A87E-E386E047CB50}"/>
              </a:ext>
            </a:extLst>
          </p:cNvPr>
          <p:cNvCxnSpPr>
            <a:cxnSpLocks/>
            <a:endCxn id="36" idx="5"/>
          </p:cNvCxnSpPr>
          <p:nvPr/>
        </p:nvCxnSpPr>
        <p:spPr>
          <a:xfrm>
            <a:off x="7211291" y="3706522"/>
            <a:ext cx="220443" cy="198792"/>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0" name="Picture 39">
            <a:extLst>
              <a:ext uri="{FF2B5EF4-FFF2-40B4-BE49-F238E27FC236}">
                <a16:creationId xmlns:a16="http://schemas.microsoft.com/office/drawing/2014/main" id="{B67A6DDE-6266-3042-8C0A-FEB2BC3EE83D}"/>
              </a:ext>
            </a:extLst>
          </p:cNvPr>
          <p:cNvPicPr>
            <a:picLocks noChangeAspect="1"/>
          </p:cNvPicPr>
          <p:nvPr/>
        </p:nvPicPr>
        <p:blipFill>
          <a:blip r:embed="rId10"/>
          <a:stretch>
            <a:fillRect/>
          </a:stretch>
        </p:blipFill>
        <p:spPr>
          <a:xfrm>
            <a:off x="7198476" y="3773838"/>
            <a:ext cx="91440" cy="109728"/>
          </a:xfrm>
          <a:prstGeom prst="rect">
            <a:avLst/>
          </a:prstGeom>
        </p:spPr>
      </p:pic>
      <p:sp>
        <p:nvSpPr>
          <p:cNvPr id="41" name="Oval 40">
            <a:extLst>
              <a:ext uri="{FF2B5EF4-FFF2-40B4-BE49-F238E27FC236}">
                <a16:creationId xmlns:a16="http://schemas.microsoft.com/office/drawing/2014/main" id="{3FF773E3-51D3-B34E-BFC0-92782150AE31}"/>
              </a:ext>
            </a:extLst>
          </p:cNvPr>
          <p:cNvSpPr/>
          <p:nvPr/>
        </p:nvSpPr>
        <p:spPr>
          <a:xfrm>
            <a:off x="7047974" y="4692148"/>
            <a:ext cx="1381234" cy="1388731"/>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399D2AD-C9C1-DA4A-AA2C-5748996678A7}"/>
              </a:ext>
            </a:extLst>
          </p:cNvPr>
          <p:cNvSpPr txBox="1"/>
          <p:nvPr/>
        </p:nvSpPr>
        <p:spPr>
          <a:xfrm>
            <a:off x="7915497" y="5256636"/>
            <a:ext cx="311304" cy="369332"/>
          </a:xfrm>
          <a:prstGeom prst="rect">
            <a:avLst/>
          </a:prstGeom>
          <a:noFill/>
        </p:spPr>
        <p:txBody>
          <a:bodyPr wrap="none" rtlCol="0">
            <a:spAutoFit/>
          </a:bodyPr>
          <a:lstStyle/>
          <a:p>
            <a:r>
              <a:rPr lang="en-US" dirty="0">
                <a:latin typeface="Symbol" pitchFamily="2" charset="2"/>
              </a:rPr>
              <a:t>r</a:t>
            </a:r>
          </a:p>
        </p:txBody>
      </p:sp>
      <p:cxnSp>
        <p:nvCxnSpPr>
          <p:cNvPr id="43" name="Straight Connector 42">
            <a:extLst>
              <a:ext uri="{FF2B5EF4-FFF2-40B4-BE49-F238E27FC236}">
                <a16:creationId xmlns:a16="http://schemas.microsoft.com/office/drawing/2014/main" id="{DBA655CA-5D9E-8D47-A632-D294A6655215}"/>
              </a:ext>
            </a:extLst>
          </p:cNvPr>
          <p:cNvCxnSpPr>
            <a:cxnSpLocks/>
          </p:cNvCxnSpPr>
          <p:nvPr/>
        </p:nvCxnSpPr>
        <p:spPr>
          <a:xfrm flipV="1">
            <a:off x="7802380" y="5219304"/>
            <a:ext cx="626828" cy="167210"/>
          </a:xfrm>
          <a:prstGeom prst="line">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4E8551E-9047-5C4A-963B-00D9D96DF067}"/>
              </a:ext>
            </a:extLst>
          </p:cNvPr>
          <p:cNvCxnSpPr>
            <a:cxnSpLocks/>
          </p:cNvCxnSpPr>
          <p:nvPr/>
        </p:nvCxnSpPr>
        <p:spPr>
          <a:xfrm>
            <a:off x="8421713" y="5209387"/>
            <a:ext cx="93090" cy="452598"/>
          </a:xfrm>
          <a:prstGeom prst="line">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C621F9BE-E8B5-C947-931C-B3136EDEF4D1}"/>
              </a:ext>
            </a:extLst>
          </p:cNvPr>
          <p:cNvSpPr txBox="1"/>
          <p:nvPr/>
        </p:nvSpPr>
        <p:spPr>
          <a:xfrm>
            <a:off x="6829517" y="3873869"/>
            <a:ext cx="304892" cy="369332"/>
          </a:xfrm>
          <a:prstGeom prst="rect">
            <a:avLst/>
          </a:prstGeom>
          <a:noFill/>
        </p:spPr>
        <p:txBody>
          <a:bodyPr wrap="none" rtlCol="0">
            <a:spAutoFit/>
          </a:bodyPr>
          <a:lstStyle/>
          <a:p>
            <a:r>
              <a:rPr lang="en-US" dirty="0">
                <a:latin typeface="Symbol" pitchFamily="2" charset="2"/>
              </a:rPr>
              <a:t>f</a:t>
            </a:r>
          </a:p>
        </p:txBody>
      </p:sp>
      <p:sp>
        <p:nvSpPr>
          <p:cNvPr id="50" name="Footer Placeholder 49">
            <a:extLst>
              <a:ext uri="{FF2B5EF4-FFF2-40B4-BE49-F238E27FC236}">
                <a16:creationId xmlns:a16="http://schemas.microsoft.com/office/drawing/2014/main" id="{8199543F-1C9C-FE4C-BA1C-0A4EB4788908}"/>
              </a:ext>
            </a:extLst>
          </p:cNvPr>
          <p:cNvSpPr>
            <a:spLocks noGrp="1"/>
          </p:cNvSpPr>
          <p:nvPr>
            <p:ph type="ftr" sz="quarter" idx="11"/>
          </p:nvPr>
        </p:nvSpPr>
        <p:spPr/>
        <p:txBody>
          <a:bodyPr/>
          <a:lstStyle/>
          <a:p>
            <a:r>
              <a:rPr lang="en-US"/>
              <a:t>Efield/Pitch</a:t>
            </a:r>
            <a:endParaRPr lang="en-US" dirty="0"/>
          </a:p>
        </p:txBody>
      </p:sp>
      <p:sp>
        <p:nvSpPr>
          <p:cNvPr id="51" name="Slide Number Placeholder 50">
            <a:extLst>
              <a:ext uri="{FF2B5EF4-FFF2-40B4-BE49-F238E27FC236}">
                <a16:creationId xmlns:a16="http://schemas.microsoft.com/office/drawing/2014/main" id="{785E4114-5902-EF43-B0D8-FCC0C17EF56C}"/>
              </a:ext>
            </a:extLst>
          </p:cNvPr>
          <p:cNvSpPr>
            <a:spLocks noGrp="1"/>
          </p:cNvSpPr>
          <p:nvPr>
            <p:ph type="sldNum" sz="quarter" idx="12"/>
          </p:nvPr>
        </p:nvSpPr>
        <p:spPr/>
        <p:txBody>
          <a:bodyPr/>
          <a:lstStyle/>
          <a:p>
            <a:fld id="{34A2ECAA-55DE-A546-88ED-23926A155F66}" type="slidenum">
              <a:rPr lang="en-US" smtClean="0"/>
              <a:t>3</a:t>
            </a:fld>
            <a:endParaRPr lang="en-US" dirty="0"/>
          </a:p>
        </p:txBody>
      </p:sp>
    </p:spTree>
    <p:extLst>
      <p:ext uri="{BB962C8B-B14F-4D97-AF65-F5344CB8AC3E}">
        <p14:creationId xmlns:p14="http://schemas.microsoft.com/office/powerpoint/2010/main" val="169029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5" grpId="0"/>
      <p:bldP spid="23" grpId="0"/>
      <p:bldP spid="23" grpId="1"/>
      <p:bldP spid="24" grpId="0"/>
      <p:bldP spid="25" grpId="0"/>
      <p:bldP spid="35" grpId="0"/>
      <p:bldP spid="36" grpId="0" animBg="1"/>
      <p:bldP spid="41" grpId="0" animBg="1"/>
      <p:bldP spid="42"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 July 2020</a:t>
            </a:r>
          </a:p>
        </p:txBody>
      </p:sp>
      <p:cxnSp>
        <p:nvCxnSpPr>
          <p:cNvPr id="14" name="Straight Arrow Connector 13">
            <a:extLst>
              <a:ext uri="{FF2B5EF4-FFF2-40B4-BE49-F238E27FC236}">
                <a16:creationId xmlns:a16="http://schemas.microsoft.com/office/drawing/2014/main" id="{5773309E-ECDD-1E4F-9236-23ECEA4F57AB}"/>
              </a:ext>
            </a:extLst>
          </p:cNvPr>
          <p:cNvCxnSpPr/>
          <p:nvPr/>
        </p:nvCxnSpPr>
        <p:spPr>
          <a:xfrm>
            <a:off x="8104910" y="3179617"/>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705B8F1-5E02-AA40-AD27-FF827F99B517}"/>
              </a:ext>
            </a:extLst>
          </p:cNvPr>
          <p:cNvCxnSpPr>
            <a:cxnSpLocks/>
          </p:cNvCxnSpPr>
          <p:nvPr/>
        </p:nvCxnSpPr>
        <p:spPr>
          <a:xfrm>
            <a:off x="6593118" y="4021281"/>
            <a:ext cx="642924" cy="0"/>
          </a:xfrm>
          <a:prstGeom prst="straightConnector1">
            <a:avLst/>
          </a:prstGeom>
          <a:ln cmpd="dbl">
            <a:prstDash val="solid"/>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48A72F9-B779-704B-9BFF-5976C58A6FFB}"/>
              </a:ext>
            </a:extLst>
          </p:cNvPr>
          <p:cNvSpPr txBox="1"/>
          <p:nvPr/>
        </p:nvSpPr>
        <p:spPr>
          <a:xfrm>
            <a:off x="2796990" y="3808077"/>
            <a:ext cx="508473" cy="369332"/>
          </a:xfrm>
          <a:prstGeom prst="rect">
            <a:avLst/>
          </a:prstGeom>
          <a:noFill/>
        </p:spPr>
        <p:txBody>
          <a:bodyPr wrap="none" rtlCol="0">
            <a:spAutoFit/>
          </a:bodyPr>
          <a:lstStyle/>
          <a:p>
            <a:r>
              <a:rPr lang="en-US" dirty="0"/>
              <a:t>F(t)</a:t>
            </a:r>
          </a:p>
        </p:txBody>
      </p:sp>
      <p:cxnSp>
        <p:nvCxnSpPr>
          <p:cNvPr id="48" name="Straight Connector 47">
            <a:extLst>
              <a:ext uri="{FF2B5EF4-FFF2-40B4-BE49-F238E27FC236}">
                <a16:creationId xmlns:a16="http://schemas.microsoft.com/office/drawing/2014/main" id="{989A38E4-7030-0340-974A-C6E1ECEEF104}"/>
              </a:ext>
            </a:extLst>
          </p:cNvPr>
          <p:cNvCxnSpPr>
            <a:cxnSpLocks/>
          </p:cNvCxnSpPr>
          <p:nvPr/>
        </p:nvCxnSpPr>
        <p:spPr>
          <a:xfrm flipV="1">
            <a:off x="4831770" y="3719946"/>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9B668A09-7E8E-CB46-9831-3F008A210AD8}"/>
              </a:ext>
            </a:extLst>
          </p:cNvPr>
          <p:cNvCxnSpPr>
            <a:cxnSpLocks/>
          </p:cNvCxnSpPr>
          <p:nvPr/>
        </p:nvCxnSpPr>
        <p:spPr>
          <a:xfrm flipV="1">
            <a:off x="5025734" y="273115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7495C91-5CA0-7448-90A1-3DA5A825F048}"/>
              </a:ext>
            </a:extLst>
          </p:cNvPr>
          <p:cNvCxnSpPr>
            <a:cxnSpLocks/>
          </p:cNvCxnSpPr>
          <p:nvPr/>
        </p:nvCxnSpPr>
        <p:spPr>
          <a:xfrm flipV="1">
            <a:off x="5500253" y="2741543"/>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6230F0B-DC6A-D247-AEF8-58E2D987C4ED}"/>
              </a:ext>
            </a:extLst>
          </p:cNvPr>
          <p:cNvCxnSpPr>
            <a:cxnSpLocks/>
          </p:cNvCxnSpPr>
          <p:nvPr/>
        </p:nvCxnSpPr>
        <p:spPr>
          <a:xfrm flipV="1">
            <a:off x="5999016" y="273115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CFF88813-957E-9646-B526-AE944595F769}"/>
              </a:ext>
            </a:extLst>
          </p:cNvPr>
          <p:cNvCxnSpPr>
            <a:cxnSpLocks/>
          </p:cNvCxnSpPr>
          <p:nvPr/>
        </p:nvCxnSpPr>
        <p:spPr>
          <a:xfrm flipV="1">
            <a:off x="6473535" y="273115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F2204130-17FE-9E46-91ED-4678871448CE}"/>
              </a:ext>
            </a:extLst>
          </p:cNvPr>
          <p:cNvCxnSpPr>
            <a:cxnSpLocks/>
          </p:cNvCxnSpPr>
          <p:nvPr/>
        </p:nvCxnSpPr>
        <p:spPr>
          <a:xfrm flipV="1">
            <a:off x="6951517" y="273115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6D026AE-A1BC-7A49-9569-4879C6601F13}"/>
              </a:ext>
            </a:extLst>
          </p:cNvPr>
          <p:cNvCxnSpPr>
            <a:cxnSpLocks/>
          </p:cNvCxnSpPr>
          <p:nvPr/>
        </p:nvCxnSpPr>
        <p:spPr>
          <a:xfrm flipV="1">
            <a:off x="7426036" y="273115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E4108C2-4D4A-664A-9985-6A7A9D752F0B}"/>
              </a:ext>
            </a:extLst>
          </p:cNvPr>
          <p:cNvCxnSpPr>
            <a:cxnSpLocks/>
          </p:cNvCxnSpPr>
          <p:nvPr/>
        </p:nvCxnSpPr>
        <p:spPr>
          <a:xfrm flipV="1">
            <a:off x="7924799" y="2720761"/>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97A7E082-EC83-3E42-A483-DC1B09B7779B}"/>
              </a:ext>
            </a:extLst>
          </p:cNvPr>
          <p:cNvCxnSpPr>
            <a:cxnSpLocks/>
          </p:cNvCxnSpPr>
          <p:nvPr/>
        </p:nvCxnSpPr>
        <p:spPr>
          <a:xfrm flipV="1">
            <a:off x="8399318" y="2720761"/>
            <a:ext cx="0" cy="988794"/>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8AE959C0-69CB-B744-B517-062FE4177EB6}"/>
              </a:ext>
            </a:extLst>
          </p:cNvPr>
          <p:cNvSpPr txBox="1"/>
          <p:nvPr/>
        </p:nvSpPr>
        <p:spPr>
          <a:xfrm>
            <a:off x="4583572" y="3898900"/>
            <a:ext cx="572593" cy="369332"/>
          </a:xfrm>
          <a:prstGeom prst="rect">
            <a:avLst/>
          </a:prstGeom>
          <a:noFill/>
        </p:spPr>
        <p:txBody>
          <a:bodyPr wrap="none" rtlCol="0">
            <a:spAutoFit/>
          </a:bodyPr>
          <a:lstStyle/>
          <a:p>
            <a:r>
              <a:rPr lang="en-US" dirty="0"/>
              <a:t>t</a:t>
            </a:r>
            <a:r>
              <a:rPr lang="en-US" baseline="-25000" dirty="0"/>
              <a:t>0</a:t>
            </a:r>
            <a:r>
              <a:rPr lang="en-US" dirty="0"/>
              <a:t>=0</a:t>
            </a:r>
          </a:p>
        </p:txBody>
      </p:sp>
      <p:sp>
        <p:nvSpPr>
          <p:cNvPr id="63" name="TextBox 62">
            <a:extLst>
              <a:ext uri="{FF2B5EF4-FFF2-40B4-BE49-F238E27FC236}">
                <a16:creationId xmlns:a16="http://schemas.microsoft.com/office/drawing/2014/main" id="{79C2975D-1635-3C4C-8BEA-6B54BF600FE7}"/>
              </a:ext>
            </a:extLst>
          </p:cNvPr>
          <p:cNvSpPr txBox="1"/>
          <p:nvPr/>
        </p:nvSpPr>
        <p:spPr>
          <a:xfrm>
            <a:off x="6312370" y="3808077"/>
            <a:ext cx="261610" cy="369332"/>
          </a:xfrm>
          <a:prstGeom prst="rect">
            <a:avLst/>
          </a:prstGeom>
          <a:noFill/>
        </p:spPr>
        <p:txBody>
          <a:bodyPr wrap="none" rtlCol="0">
            <a:spAutoFit/>
          </a:bodyPr>
          <a:lstStyle/>
          <a:p>
            <a:r>
              <a:rPr lang="en-US" dirty="0"/>
              <a:t>t</a:t>
            </a:r>
          </a:p>
        </p:txBody>
      </p:sp>
      <p:cxnSp>
        <p:nvCxnSpPr>
          <p:cNvPr id="65" name="Straight Arrow Connector 64">
            <a:extLst>
              <a:ext uri="{FF2B5EF4-FFF2-40B4-BE49-F238E27FC236}">
                <a16:creationId xmlns:a16="http://schemas.microsoft.com/office/drawing/2014/main" id="{666E7B78-9CC0-6C41-8E1D-50A5771B0F93}"/>
              </a:ext>
            </a:extLst>
          </p:cNvPr>
          <p:cNvCxnSpPr>
            <a:cxnSpLocks/>
          </p:cNvCxnSpPr>
          <p:nvPr/>
        </p:nvCxnSpPr>
        <p:spPr>
          <a:xfrm flipH="1">
            <a:off x="206478" y="3179617"/>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ABAFD3F-5303-F54F-A159-DFC19CCABF50}"/>
              </a:ext>
            </a:extLst>
          </p:cNvPr>
          <p:cNvCxnSpPr>
            <a:cxnSpLocks/>
          </p:cNvCxnSpPr>
          <p:nvPr/>
        </p:nvCxnSpPr>
        <p:spPr>
          <a:xfrm flipH="1" flipV="1">
            <a:off x="1025230" y="3714750"/>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7C18410E-9AAB-A243-99C4-AA983D1A4163}"/>
              </a:ext>
            </a:extLst>
          </p:cNvPr>
          <p:cNvCxnSpPr>
            <a:cxnSpLocks/>
          </p:cNvCxnSpPr>
          <p:nvPr/>
        </p:nvCxnSpPr>
        <p:spPr>
          <a:xfrm flipV="1">
            <a:off x="1219194" y="2736347"/>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569FA76-0378-B648-87DB-FA2878A3C725}"/>
              </a:ext>
            </a:extLst>
          </p:cNvPr>
          <p:cNvCxnSpPr>
            <a:cxnSpLocks/>
          </p:cNvCxnSpPr>
          <p:nvPr/>
        </p:nvCxnSpPr>
        <p:spPr>
          <a:xfrm flipV="1">
            <a:off x="1693713" y="2736347"/>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F6C0152-3FF0-844F-A093-8715551F8C9D}"/>
              </a:ext>
            </a:extLst>
          </p:cNvPr>
          <p:cNvCxnSpPr>
            <a:cxnSpLocks/>
          </p:cNvCxnSpPr>
          <p:nvPr/>
        </p:nvCxnSpPr>
        <p:spPr>
          <a:xfrm flipV="1">
            <a:off x="2192476" y="2725956"/>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000A5AF-D4AE-CF45-82B6-5B0D41A54312}"/>
              </a:ext>
            </a:extLst>
          </p:cNvPr>
          <p:cNvCxnSpPr>
            <a:cxnSpLocks/>
          </p:cNvCxnSpPr>
          <p:nvPr/>
        </p:nvCxnSpPr>
        <p:spPr>
          <a:xfrm flipV="1">
            <a:off x="2666995" y="2725956"/>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9ADFA046-FB52-0A4D-ADA1-887219E0B151}"/>
              </a:ext>
            </a:extLst>
          </p:cNvPr>
          <p:cNvCxnSpPr>
            <a:cxnSpLocks/>
          </p:cNvCxnSpPr>
          <p:nvPr/>
        </p:nvCxnSpPr>
        <p:spPr>
          <a:xfrm flipV="1">
            <a:off x="3144977" y="2725956"/>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5A11DFEA-AB4E-7C4B-A2CD-8020BDB1C5F1}"/>
              </a:ext>
            </a:extLst>
          </p:cNvPr>
          <p:cNvCxnSpPr>
            <a:cxnSpLocks/>
          </p:cNvCxnSpPr>
          <p:nvPr/>
        </p:nvCxnSpPr>
        <p:spPr>
          <a:xfrm flipV="1">
            <a:off x="3619496" y="2725956"/>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E157E38-3774-E643-A2E5-345C06C2946A}"/>
              </a:ext>
            </a:extLst>
          </p:cNvPr>
          <p:cNvCxnSpPr>
            <a:cxnSpLocks/>
          </p:cNvCxnSpPr>
          <p:nvPr/>
        </p:nvCxnSpPr>
        <p:spPr>
          <a:xfrm flipV="1">
            <a:off x="4118259" y="2715565"/>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86B9EA8F-46F9-3540-84A0-61449B52FA06}"/>
              </a:ext>
            </a:extLst>
          </p:cNvPr>
          <p:cNvCxnSpPr>
            <a:cxnSpLocks/>
          </p:cNvCxnSpPr>
          <p:nvPr/>
        </p:nvCxnSpPr>
        <p:spPr>
          <a:xfrm flipV="1">
            <a:off x="4592778" y="2715565"/>
            <a:ext cx="0" cy="988794"/>
          </a:xfrm>
          <a:prstGeom prst="line">
            <a:avLst/>
          </a:prstGeom>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6DEDCF9A-2E76-C241-AEF4-F831D829C5CF}"/>
              </a:ext>
            </a:extLst>
          </p:cNvPr>
          <p:cNvSpPr txBox="1"/>
          <p:nvPr/>
        </p:nvSpPr>
        <p:spPr>
          <a:xfrm>
            <a:off x="4533676" y="6005974"/>
            <a:ext cx="572593" cy="369332"/>
          </a:xfrm>
          <a:prstGeom prst="rect">
            <a:avLst/>
          </a:prstGeom>
          <a:noFill/>
        </p:spPr>
        <p:txBody>
          <a:bodyPr wrap="none" rtlCol="0">
            <a:spAutoFit/>
          </a:bodyPr>
          <a:lstStyle/>
          <a:p>
            <a:r>
              <a:rPr lang="en-US" dirty="0"/>
              <a:t>t</a:t>
            </a:r>
            <a:r>
              <a:rPr lang="en-US" baseline="-25000" dirty="0"/>
              <a:t>0</a:t>
            </a:r>
            <a:r>
              <a:rPr lang="en-US" dirty="0"/>
              <a:t>=0</a:t>
            </a:r>
          </a:p>
        </p:txBody>
      </p:sp>
      <p:sp>
        <p:nvSpPr>
          <p:cNvPr id="93" name="TextBox 92">
            <a:extLst>
              <a:ext uri="{FF2B5EF4-FFF2-40B4-BE49-F238E27FC236}">
                <a16:creationId xmlns:a16="http://schemas.microsoft.com/office/drawing/2014/main" id="{60DAEB29-3BF0-4545-9034-03DAAAF6C64D}"/>
              </a:ext>
            </a:extLst>
          </p:cNvPr>
          <p:cNvSpPr txBox="1"/>
          <p:nvPr/>
        </p:nvSpPr>
        <p:spPr>
          <a:xfrm>
            <a:off x="6344197" y="6008984"/>
            <a:ext cx="261610" cy="369332"/>
          </a:xfrm>
          <a:prstGeom prst="rect">
            <a:avLst/>
          </a:prstGeom>
          <a:noFill/>
        </p:spPr>
        <p:txBody>
          <a:bodyPr wrap="none" rtlCol="0">
            <a:spAutoFit/>
          </a:bodyPr>
          <a:lstStyle/>
          <a:p>
            <a:r>
              <a:rPr lang="en-US" dirty="0"/>
              <a:t>t</a:t>
            </a:r>
          </a:p>
        </p:txBody>
      </p:sp>
      <p:cxnSp>
        <p:nvCxnSpPr>
          <p:cNvPr id="94" name="Straight Arrow Connector 93">
            <a:extLst>
              <a:ext uri="{FF2B5EF4-FFF2-40B4-BE49-F238E27FC236}">
                <a16:creationId xmlns:a16="http://schemas.microsoft.com/office/drawing/2014/main" id="{E08287E4-71D2-5642-A147-1E0F09BADE0D}"/>
              </a:ext>
            </a:extLst>
          </p:cNvPr>
          <p:cNvCxnSpPr/>
          <p:nvPr/>
        </p:nvCxnSpPr>
        <p:spPr>
          <a:xfrm>
            <a:off x="8084635" y="5399714"/>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8C6546D7-48D7-F24B-9F9D-110BD73B0C11}"/>
              </a:ext>
            </a:extLst>
          </p:cNvPr>
          <p:cNvCxnSpPr>
            <a:cxnSpLocks/>
          </p:cNvCxnSpPr>
          <p:nvPr/>
        </p:nvCxnSpPr>
        <p:spPr>
          <a:xfrm flipV="1">
            <a:off x="4811495" y="5940043"/>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3B62431A-1DBF-294F-8D9D-5A070F204C91}"/>
              </a:ext>
            </a:extLst>
          </p:cNvPr>
          <p:cNvCxnSpPr>
            <a:cxnSpLocks/>
          </p:cNvCxnSpPr>
          <p:nvPr/>
        </p:nvCxnSpPr>
        <p:spPr>
          <a:xfrm flipV="1">
            <a:off x="5005459" y="4951249"/>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2E9874FE-9884-D743-B177-9C356984F72C}"/>
              </a:ext>
            </a:extLst>
          </p:cNvPr>
          <p:cNvCxnSpPr>
            <a:cxnSpLocks/>
          </p:cNvCxnSpPr>
          <p:nvPr/>
        </p:nvCxnSpPr>
        <p:spPr>
          <a:xfrm flipV="1">
            <a:off x="5479978" y="4961640"/>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BA9009A0-DC47-FA40-8C85-091E5BB5A55F}"/>
              </a:ext>
            </a:extLst>
          </p:cNvPr>
          <p:cNvCxnSpPr>
            <a:cxnSpLocks/>
          </p:cNvCxnSpPr>
          <p:nvPr/>
        </p:nvCxnSpPr>
        <p:spPr>
          <a:xfrm flipV="1">
            <a:off x="5978741" y="4951249"/>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8A6A9A6-DD94-0647-9D43-7CFE62AE39C9}"/>
              </a:ext>
            </a:extLst>
          </p:cNvPr>
          <p:cNvCxnSpPr>
            <a:cxnSpLocks/>
          </p:cNvCxnSpPr>
          <p:nvPr/>
        </p:nvCxnSpPr>
        <p:spPr>
          <a:xfrm flipV="1">
            <a:off x="6453260" y="4951249"/>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C16606C-CD7D-854B-809C-890B043DF50E}"/>
              </a:ext>
            </a:extLst>
          </p:cNvPr>
          <p:cNvCxnSpPr>
            <a:cxnSpLocks/>
          </p:cNvCxnSpPr>
          <p:nvPr/>
        </p:nvCxnSpPr>
        <p:spPr>
          <a:xfrm flipV="1">
            <a:off x="6931242" y="4951249"/>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00518297-463E-1D41-B306-9138FD8145F9}"/>
              </a:ext>
            </a:extLst>
          </p:cNvPr>
          <p:cNvCxnSpPr>
            <a:cxnSpLocks/>
          </p:cNvCxnSpPr>
          <p:nvPr/>
        </p:nvCxnSpPr>
        <p:spPr>
          <a:xfrm flipV="1">
            <a:off x="7405761" y="4951249"/>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BAECA2B6-99D8-5841-B708-5E3C705E4DEB}"/>
              </a:ext>
            </a:extLst>
          </p:cNvPr>
          <p:cNvCxnSpPr>
            <a:cxnSpLocks/>
          </p:cNvCxnSpPr>
          <p:nvPr/>
        </p:nvCxnSpPr>
        <p:spPr>
          <a:xfrm flipV="1">
            <a:off x="7904524" y="4940858"/>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9E4601C1-0781-DC43-8655-10A4B4D4AE44}"/>
              </a:ext>
            </a:extLst>
          </p:cNvPr>
          <p:cNvCxnSpPr>
            <a:cxnSpLocks/>
          </p:cNvCxnSpPr>
          <p:nvPr/>
        </p:nvCxnSpPr>
        <p:spPr>
          <a:xfrm flipV="1">
            <a:off x="8379043" y="4940858"/>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75E0EC16-73A3-5A4B-8556-A9A418E8875B}"/>
              </a:ext>
            </a:extLst>
          </p:cNvPr>
          <p:cNvCxnSpPr>
            <a:cxnSpLocks/>
          </p:cNvCxnSpPr>
          <p:nvPr/>
        </p:nvCxnSpPr>
        <p:spPr>
          <a:xfrm flipH="1">
            <a:off x="186203" y="5399714"/>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E0E50986-32AC-5D43-9430-F06F1F817D15}"/>
              </a:ext>
            </a:extLst>
          </p:cNvPr>
          <p:cNvCxnSpPr>
            <a:cxnSpLocks/>
          </p:cNvCxnSpPr>
          <p:nvPr/>
        </p:nvCxnSpPr>
        <p:spPr>
          <a:xfrm flipH="1" flipV="1">
            <a:off x="1004955" y="5934847"/>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52CE3F67-16E3-7147-9FFC-A31C58895EA3}"/>
              </a:ext>
            </a:extLst>
          </p:cNvPr>
          <p:cNvCxnSpPr>
            <a:cxnSpLocks/>
          </p:cNvCxnSpPr>
          <p:nvPr/>
        </p:nvCxnSpPr>
        <p:spPr>
          <a:xfrm flipV="1">
            <a:off x="1198919" y="4956444"/>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EA63741F-D032-6E41-8C9E-FB334D393AFC}"/>
              </a:ext>
            </a:extLst>
          </p:cNvPr>
          <p:cNvCxnSpPr>
            <a:cxnSpLocks/>
          </p:cNvCxnSpPr>
          <p:nvPr/>
        </p:nvCxnSpPr>
        <p:spPr>
          <a:xfrm flipV="1">
            <a:off x="1673438" y="4956444"/>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8DA0F37D-7B83-9B4B-822E-A04DC34EAA46}"/>
              </a:ext>
            </a:extLst>
          </p:cNvPr>
          <p:cNvCxnSpPr>
            <a:cxnSpLocks/>
          </p:cNvCxnSpPr>
          <p:nvPr/>
        </p:nvCxnSpPr>
        <p:spPr>
          <a:xfrm flipV="1">
            <a:off x="2172201" y="4946053"/>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CAB3B5A2-7DF3-2742-B9AD-86D2297F0B3D}"/>
              </a:ext>
            </a:extLst>
          </p:cNvPr>
          <p:cNvCxnSpPr>
            <a:cxnSpLocks/>
          </p:cNvCxnSpPr>
          <p:nvPr/>
        </p:nvCxnSpPr>
        <p:spPr>
          <a:xfrm flipV="1">
            <a:off x="2646720" y="4946053"/>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008B2B19-7E97-A648-B0EB-72BD1A34A260}"/>
              </a:ext>
            </a:extLst>
          </p:cNvPr>
          <p:cNvCxnSpPr>
            <a:cxnSpLocks/>
          </p:cNvCxnSpPr>
          <p:nvPr/>
        </p:nvCxnSpPr>
        <p:spPr>
          <a:xfrm flipV="1">
            <a:off x="3124702" y="4946053"/>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AB9E850-17CE-3247-B625-BCF62F5D2868}"/>
              </a:ext>
            </a:extLst>
          </p:cNvPr>
          <p:cNvCxnSpPr>
            <a:cxnSpLocks/>
          </p:cNvCxnSpPr>
          <p:nvPr/>
        </p:nvCxnSpPr>
        <p:spPr>
          <a:xfrm flipV="1">
            <a:off x="3599221" y="4946053"/>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719D5B3E-0684-4040-BC7F-8227EF136CCD}"/>
              </a:ext>
            </a:extLst>
          </p:cNvPr>
          <p:cNvCxnSpPr>
            <a:cxnSpLocks/>
          </p:cNvCxnSpPr>
          <p:nvPr/>
        </p:nvCxnSpPr>
        <p:spPr>
          <a:xfrm flipV="1">
            <a:off x="4097984" y="4935662"/>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03262960-A629-E647-B0E3-66E95E0240C4}"/>
              </a:ext>
            </a:extLst>
          </p:cNvPr>
          <p:cNvCxnSpPr>
            <a:cxnSpLocks/>
          </p:cNvCxnSpPr>
          <p:nvPr/>
        </p:nvCxnSpPr>
        <p:spPr>
          <a:xfrm flipV="1">
            <a:off x="4572503" y="4935662"/>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6FC3796F-E369-6146-9B15-1A1766E8BD3D}"/>
              </a:ext>
            </a:extLst>
          </p:cNvPr>
          <p:cNvCxnSpPr/>
          <p:nvPr/>
        </p:nvCxnSpPr>
        <p:spPr>
          <a:xfrm>
            <a:off x="4821379" y="3606221"/>
            <a:ext cx="0" cy="252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87711BE4-449B-AD43-882A-20BDDA2F257D}"/>
              </a:ext>
            </a:extLst>
          </p:cNvPr>
          <p:cNvCxnSpPr/>
          <p:nvPr/>
        </p:nvCxnSpPr>
        <p:spPr>
          <a:xfrm>
            <a:off x="4792045" y="5808546"/>
            <a:ext cx="0" cy="252602"/>
          </a:xfrm>
          <a:prstGeom prst="line">
            <a:avLst/>
          </a:prstGeom>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36606F6E-B607-EA40-B29A-37BE9EFBFCAA}"/>
              </a:ext>
            </a:extLst>
          </p:cNvPr>
          <p:cNvSpPr txBox="1"/>
          <p:nvPr/>
        </p:nvSpPr>
        <p:spPr>
          <a:xfrm>
            <a:off x="4219203" y="2542463"/>
            <a:ext cx="296876" cy="369332"/>
          </a:xfrm>
          <a:prstGeom prst="rect">
            <a:avLst/>
          </a:prstGeom>
          <a:noFill/>
        </p:spPr>
        <p:txBody>
          <a:bodyPr wrap="none" rtlCol="0">
            <a:spAutoFit/>
          </a:bodyPr>
          <a:lstStyle/>
          <a:p>
            <a:r>
              <a:rPr lang="en-US" dirty="0"/>
              <a:t>T</a:t>
            </a:r>
          </a:p>
        </p:txBody>
      </p:sp>
      <p:cxnSp>
        <p:nvCxnSpPr>
          <p:cNvPr id="121" name="Straight Arrow Connector 120">
            <a:extLst>
              <a:ext uri="{FF2B5EF4-FFF2-40B4-BE49-F238E27FC236}">
                <a16:creationId xmlns:a16="http://schemas.microsoft.com/office/drawing/2014/main" id="{76A54A5C-8AC1-114B-BE39-87FC77193F30}"/>
              </a:ext>
            </a:extLst>
          </p:cNvPr>
          <p:cNvCxnSpPr>
            <a:cxnSpLocks/>
          </p:cNvCxnSpPr>
          <p:nvPr/>
        </p:nvCxnSpPr>
        <p:spPr>
          <a:xfrm flipV="1">
            <a:off x="4118259" y="2888121"/>
            <a:ext cx="465313" cy="14262"/>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3" name="Picture 122">
            <a:extLst>
              <a:ext uri="{FF2B5EF4-FFF2-40B4-BE49-F238E27FC236}">
                <a16:creationId xmlns:a16="http://schemas.microsoft.com/office/drawing/2014/main" id="{20B74821-6B55-A24D-8093-3BDE2F293707}"/>
              </a:ext>
            </a:extLst>
          </p:cNvPr>
          <p:cNvPicPr>
            <a:picLocks noChangeAspect="1"/>
          </p:cNvPicPr>
          <p:nvPr/>
        </p:nvPicPr>
        <p:blipFill>
          <a:blip r:embed="rId2"/>
          <a:stretch>
            <a:fillRect/>
          </a:stretch>
        </p:blipFill>
        <p:spPr>
          <a:xfrm>
            <a:off x="189442" y="4083566"/>
            <a:ext cx="2644737" cy="604228"/>
          </a:xfrm>
          <a:prstGeom prst="rect">
            <a:avLst/>
          </a:prstGeom>
        </p:spPr>
      </p:pic>
      <p:sp>
        <p:nvSpPr>
          <p:cNvPr id="124" name="Footer Placeholder 123">
            <a:extLst>
              <a:ext uri="{FF2B5EF4-FFF2-40B4-BE49-F238E27FC236}">
                <a16:creationId xmlns:a16="http://schemas.microsoft.com/office/drawing/2014/main" id="{3FBB7268-55C8-2240-BD16-595CFBEE1534}"/>
              </a:ext>
            </a:extLst>
          </p:cNvPr>
          <p:cNvSpPr>
            <a:spLocks noGrp="1"/>
          </p:cNvSpPr>
          <p:nvPr>
            <p:ph type="ftr" sz="quarter" idx="11"/>
          </p:nvPr>
        </p:nvSpPr>
        <p:spPr/>
        <p:txBody>
          <a:bodyPr/>
          <a:lstStyle/>
          <a:p>
            <a:r>
              <a:rPr lang="en-US"/>
              <a:t>Efield/Pitch</a:t>
            </a:r>
            <a:endParaRPr lang="en-US" dirty="0"/>
          </a:p>
        </p:txBody>
      </p:sp>
      <p:sp>
        <p:nvSpPr>
          <p:cNvPr id="125" name="Slide Number Placeholder 124">
            <a:extLst>
              <a:ext uri="{FF2B5EF4-FFF2-40B4-BE49-F238E27FC236}">
                <a16:creationId xmlns:a16="http://schemas.microsoft.com/office/drawing/2014/main" id="{55C5F10B-12CF-9649-851C-77924298B430}"/>
              </a:ext>
            </a:extLst>
          </p:cNvPr>
          <p:cNvSpPr>
            <a:spLocks noGrp="1"/>
          </p:cNvSpPr>
          <p:nvPr>
            <p:ph type="sldNum" sz="quarter" idx="12"/>
          </p:nvPr>
        </p:nvSpPr>
        <p:spPr/>
        <p:txBody>
          <a:bodyPr/>
          <a:lstStyle/>
          <a:p>
            <a:fld id="{34A2ECAA-55DE-A546-88ED-23926A155F66}" type="slidenum">
              <a:rPr lang="en-US" smtClean="0"/>
              <a:t>30</a:t>
            </a:fld>
            <a:endParaRPr lang="en-US" dirty="0"/>
          </a:p>
        </p:txBody>
      </p:sp>
      <p:sp>
        <p:nvSpPr>
          <p:cNvPr id="131" name="TextBox 130">
            <a:extLst>
              <a:ext uri="{FF2B5EF4-FFF2-40B4-BE49-F238E27FC236}">
                <a16:creationId xmlns:a16="http://schemas.microsoft.com/office/drawing/2014/main" id="{7B73C12D-759F-AB49-9B82-86A91CFC35CF}"/>
              </a:ext>
            </a:extLst>
          </p:cNvPr>
          <p:cNvSpPr txBox="1"/>
          <p:nvPr/>
        </p:nvSpPr>
        <p:spPr>
          <a:xfrm>
            <a:off x="147596" y="785025"/>
            <a:ext cx="8168326" cy="1200329"/>
          </a:xfrm>
          <a:prstGeom prst="rect">
            <a:avLst/>
          </a:prstGeom>
          <a:noFill/>
        </p:spPr>
        <p:txBody>
          <a:bodyPr wrap="none" rtlCol="0">
            <a:spAutoFit/>
          </a:bodyPr>
          <a:lstStyle/>
          <a:p>
            <a:r>
              <a:rPr lang="en-US" dirty="0"/>
              <a:t>Suppose a single momentum is circulating in the ring, forward  and backward in time </a:t>
            </a:r>
          </a:p>
          <a:p>
            <a:r>
              <a:rPr lang="en-US" dirty="0"/>
              <a:t>                  from                 to </a:t>
            </a:r>
          </a:p>
          <a:p>
            <a:endParaRPr lang="en-US" dirty="0"/>
          </a:p>
          <a:p>
            <a:r>
              <a:rPr lang="en-US" dirty="0"/>
              <a:t>                   Then              is a Dirac comb  </a:t>
            </a:r>
          </a:p>
        </p:txBody>
      </p:sp>
      <p:pic>
        <p:nvPicPr>
          <p:cNvPr id="132" name="Picture 131">
            <a:extLst>
              <a:ext uri="{FF2B5EF4-FFF2-40B4-BE49-F238E27FC236}">
                <a16:creationId xmlns:a16="http://schemas.microsoft.com/office/drawing/2014/main" id="{CF9FF82B-E0B3-EE43-8BEF-4752F6D30C83}"/>
              </a:ext>
            </a:extLst>
          </p:cNvPr>
          <p:cNvPicPr>
            <a:picLocks noChangeAspect="1"/>
          </p:cNvPicPr>
          <p:nvPr/>
        </p:nvPicPr>
        <p:blipFill>
          <a:blip r:embed="rId3"/>
          <a:stretch>
            <a:fillRect/>
          </a:stretch>
        </p:blipFill>
        <p:spPr>
          <a:xfrm>
            <a:off x="1819025" y="1629582"/>
            <a:ext cx="520700" cy="317500"/>
          </a:xfrm>
          <a:prstGeom prst="rect">
            <a:avLst/>
          </a:prstGeom>
        </p:spPr>
      </p:pic>
      <p:sp>
        <p:nvSpPr>
          <p:cNvPr id="134" name="TextBox 133">
            <a:extLst>
              <a:ext uri="{FF2B5EF4-FFF2-40B4-BE49-F238E27FC236}">
                <a16:creationId xmlns:a16="http://schemas.microsoft.com/office/drawing/2014/main" id="{380A8B34-AB90-134E-A83C-23249AA6AB11}"/>
              </a:ext>
            </a:extLst>
          </p:cNvPr>
          <p:cNvSpPr txBox="1"/>
          <p:nvPr/>
        </p:nvSpPr>
        <p:spPr>
          <a:xfrm>
            <a:off x="3218302" y="4298764"/>
            <a:ext cx="5811399" cy="369332"/>
          </a:xfrm>
          <a:prstGeom prst="rect">
            <a:avLst/>
          </a:prstGeom>
          <a:noFill/>
        </p:spPr>
        <p:txBody>
          <a:bodyPr wrap="none" rtlCol="0">
            <a:spAutoFit/>
          </a:bodyPr>
          <a:lstStyle/>
          <a:p>
            <a:r>
              <a:rPr lang="en-US" dirty="0"/>
              <a:t>Frequency spectrum is                                  and all harmonics </a:t>
            </a:r>
          </a:p>
        </p:txBody>
      </p:sp>
      <p:pic>
        <p:nvPicPr>
          <p:cNvPr id="5" name="Picture 4">
            <a:extLst>
              <a:ext uri="{FF2B5EF4-FFF2-40B4-BE49-F238E27FC236}">
                <a16:creationId xmlns:a16="http://schemas.microsoft.com/office/drawing/2014/main" id="{A3421B6B-21A6-7A4A-88DB-BF1C8043036F}"/>
              </a:ext>
            </a:extLst>
          </p:cNvPr>
          <p:cNvPicPr>
            <a:picLocks noChangeAspect="1"/>
          </p:cNvPicPr>
          <p:nvPr/>
        </p:nvPicPr>
        <p:blipFill>
          <a:blip r:embed="rId4"/>
          <a:stretch>
            <a:fillRect/>
          </a:stretch>
        </p:blipFill>
        <p:spPr>
          <a:xfrm>
            <a:off x="1749175" y="1113891"/>
            <a:ext cx="660400" cy="215900"/>
          </a:xfrm>
          <a:prstGeom prst="rect">
            <a:avLst/>
          </a:prstGeom>
        </p:spPr>
      </p:pic>
      <p:pic>
        <p:nvPicPr>
          <p:cNvPr id="6" name="Picture 5">
            <a:extLst>
              <a:ext uri="{FF2B5EF4-FFF2-40B4-BE49-F238E27FC236}">
                <a16:creationId xmlns:a16="http://schemas.microsoft.com/office/drawing/2014/main" id="{5600ED75-AD91-814F-90D9-2A614FC7A6BB}"/>
              </a:ext>
            </a:extLst>
          </p:cNvPr>
          <p:cNvPicPr>
            <a:picLocks noChangeAspect="1"/>
          </p:cNvPicPr>
          <p:nvPr/>
        </p:nvPicPr>
        <p:blipFill>
          <a:blip r:embed="rId5"/>
          <a:stretch>
            <a:fillRect/>
          </a:stretch>
        </p:blipFill>
        <p:spPr>
          <a:xfrm>
            <a:off x="2834179" y="1111961"/>
            <a:ext cx="1041400" cy="215900"/>
          </a:xfrm>
          <a:prstGeom prst="rect">
            <a:avLst/>
          </a:prstGeom>
        </p:spPr>
      </p:pic>
      <p:pic>
        <p:nvPicPr>
          <p:cNvPr id="7" name="Picture 6">
            <a:extLst>
              <a:ext uri="{FF2B5EF4-FFF2-40B4-BE49-F238E27FC236}">
                <a16:creationId xmlns:a16="http://schemas.microsoft.com/office/drawing/2014/main" id="{A14C0065-1D97-F945-93D0-E573A0029883}"/>
              </a:ext>
            </a:extLst>
          </p:cNvPr>
          <p:cNvPicPr>
            <a:picLocks noChangeAspect="1"/>
          </p:cNvPicPr>
          <p:nvPr/>
        </p:nvPicPr>
        <p:blipFill>
          <a:blip r:embed="rId6"/>
          <a:stretch>
            <a:fillRect/>
          </a:stretch>
        </p:blipFill>
        <p:spPr>
          <a:xfrm>
            <a:off x="5503717" y="4337157"/>
            <a:ext cx="1447800" cy="317500"/>
          </a:xfrm>
          <a:prstGeom prst="rect">
            <a:avLst/>
          </a:prstGeom>
        </p:spPr>
      </p:pic>
    </p:spTree>
    <p:extLst>
      <p:ext uri="{BB962C8B-B14F-4D97-AF65-F5344CB8AC3E}">
        <p14:creationId xmlns:p14="http://schemas.microsoft.com/office/powerpoint/2010/main" val="209712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E042DF-49CF-D443-B627-6EB105528343}"/>
              </a:ext>
            </a:extLst>
          </p:cNvPr>
          <p:cNvSpPr>
            <a:spLocks noGrp="1"/>
          </p:cNvSpPr>
          <p:nvPr>
            <p:ph type="dt" sz="half" idx="10"/>
          </p:nvPr>
        </p:nvSpPr>
        <p:spPr/>
        <p:txBody>
          <a:bodyPr/>
          <a:lstStyle/>
          <a:p>
            <a:r>
              <a:rPr lang="en-US"/>
              <a:t>15 July 2020</a:t>
            </a:r>
          </a:p>
        </p:txBody>
      </p:sp>
      <p:sp>
        <p:nvSpPr>
          <p:cNvPr id="7" name="TextBox 6">
            <a:extLst>
              <a:ext uri="{FF2B5EF4-FFF2-40B4-BE49-F238E27FC236}">
                <a16:creationId xmlns:a16="http://schemas.microsoft.com/office/drawing/2014/main" id="{3CF1FC34-AFBA-0E49-AF99-0E7ED3669CBF}"/>
              </a:ext>
            </a:extLst>
          </p:cNvPr>
          <p:cNvSpPr txBox="1"/>
          <p:nvPr/>
        </p:nvSpPr>
        <p:spPr>
          <a:xfrm>
            <a:off x="4362118" y="2431717"/>
            <a:ext cx="572593" cy="369332"/>
          </a:xfrm>
          <a:prstGeom prst="rect">
            <a:avLst/>
          </a:prstGeom>
          <a:noFill/>
        </p:spPr>
        <p:txBody>
          <a:bodyPr wrap="none" rtlCol="0">
            <a:spAutoFit/>
          </a:bodyPr>
          <a:lstStyle/>
          <a:p>
            <a:r>
              <a:rPr lang="en-US" dirty="0"/>
              <a:t>t</a:t>
            </a:r>
            <a:r>
              <a:rPr lang="en-US" baseline="-25000" dirty="0"/>
              <a:t>0</a:t>
            </a:r>
            <a:r>
              <a:rPr lang="en-US" dirty="0"/>
              <a:t>=0</a:t>
            </a:r>
          </a:p>
        </p:txBody>
      </p:sp>
      <p:sp>
        <p:nvSpPr>
          <p:cNvPr id="8" name="TextBox 7">
            <a:extLst>
              <a:ext uri="{FF2B5EF4-FFF2-40B4-BE49-F238E27FC236}">
                <a16:creationId xmlns:a16="http://schemas.microsoft.com/office/drawing/2014/main" id="{B1122649-D78C-B342-97A2-3F0DA11388E5}"/>
              </a:ext>
            </a:extLst>
          </p:cNvPr>
          <p:cNvSpPr txBox="1"/>
          <p:nvPr/>
        </p:nvSpPr>
        <p:spPr>
          <a:xfrm>
            <a:off x="6172639" y="2434727"/>
            <a:ext cx="261610" cy="369332"/>
          </a:xfrm>
          <a:prstGeom prst="rect">
            <a:avLst/>
          </a:prstGeom>
          <a:noFill/>
        </p:spPr>
        <p:txBody>
          <a:bodyPr wrap="none" rtlCol="0">
            <a:spAutoFit/>
          </a:bodyPr>
          <a:lstStyle/>
          <a:p>
            <a:r>
              <a:rPr lang="en-US" dirty="0"/>
              <a:t>t</a:t>
            </a:r>
          </a:p>
        </p:txBody>
      </p:sp>
      <p:cxnSp>
        <p:nvCxnSpPr>
          <p:cNvPr id="9" name="Straight Arrow Connector 8">
            <a:extLst>
              <a:ext uri="{FF2B5EF4-FFF2-40B4-BE49-F238E27FC236}">
                <a16:creationId xmlns:a16="http://schemas.microsoft.com/office/drawing/2014/main" id="{7598E091-2111-9C43-82BA-599DEADE768C}"/>
              </a:ext>
            </a:extLst>
          </p:cNvPr>
          <p:cNvCxnSpPr/>
          <p:nvPr/>
        </p:nvCxnSpPr>
        <p:spPr>
          <a:xfrm>
            <a:off x="7913077" y="1825457"/>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4EBC500-6DF1-274E-8255-A322E60DBA67}"/>
              </a:ext>
            </a:extLst>
          </p:cNvPr>
          <p:cNvCxnSpPr>
            <a:cxnSpLocks/>
          </p:cNvCxnSpPr>
          <p:nvPr/>
        </p:nvCxnSpPr>
        <p:spPr>
          <a:xfrm flipV="1">
            <a:off x="4639937" y="2365786"/>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AA5EA64-0242-524A-BB12-261602FE0DC1}"/>
              </a:ext>
            </a:extLst>
          </p:cNvPr>
          <p:cNvCxnSpPr>
            <a:cxnSpLocks/>
          </p:cNvCxnSpPr>
          <p:nvPr/>
        </p:nvCxnSpPr>
        <p:spPr>
          <a:xfrm flipV="1">
            <a:off x="4833901" y="137699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B44E3AC-C5CE-B641-97C8-64934A2F494E}"/>
              </a:ext>
            </a:extLst>
          </p:cNvPr>
          <p:cNvCxnSpPr>
            <a:cxnSpLocks/>
          </p:cNvCxnSpPr>
          <p:nvPr/>
        </p:nvCxnSpPr>
        <p:spPr>
          <a:xfrm flipV="1">
            <a:off x="5308420" y="1387383"/>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151BCC1-4702-2640-A3DC-31EB4727F4E9}"/>
              </a:ext>
            </a:extLst>
          </p:cNvPr>
          <p:cNvCxnSpPr>
            <a:cxnSpLocks/>
          </p:cNvCxnSpPr>
          <p:nvPr/>
        </p:nvCxnSpPr>
        <p:spPr>
          <a:xfrm flipV="1">
            <a:off x="5807183" y="137699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58EAFC2-45E8-E34B-8EB8-1ECC11957695}"/>
              </a:ext>
            </a:extLst>
          </p:cNvPr>
          <p:cNvCxnSpPr>
            <a:cxnSpLocks/>
          </p:cNvCxnSpPr>
          <p:nvPr/>
        </p:nvCxnSpPr>
        <p:spPr>
          <a:xfrm flipV="1">
            <a:off x="6281702" y="137699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400D743-C539-4043-920C-6E5F34D31879}"/>
              </a:ext>
            </a:extLst>
          </p:cNvPr>
          <p:cNvCxnSpPr>
            <a:cxnSpLocks/>
          </p:cNvCxnSpPr>
          <p:nvPr/>
        </p:nvCxnSpPr>
        <p:spPr>
          <a:xfrm flipV="1">
            <a:off x="6759684" y="137699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D100B00-95B6-CF4F-B511-DF1008DDED09}"/>
              </a:ext>
            </a:extLst>
          </p:cNvPr>
          <p:cNvCxnSpPr>
            <a:cxnSpLocks/>
          </p:cNvCxnSpPr>
          <p:nvPr/>
        </p:nvCxnSpPr>
        <p:spPr>
          <a:xfrm flipV="1">
            <a:off x="7234203" y="1376992"/>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871EBB1-3A9B-D848-A668-13453CFE1B26}"/>
              </a:ext>
            </a:extLst>
          </p:cNvPr>
          <p:cNvCxnSpPr>
            <a:cxnSpLocks/>
          </p:cNvCxnSpPr>
          <p:nvPr/>
        </p:nvCxnSpPr>
        <p:spPr>
          <a:xfrm flipV="1">
            <a:off x="7732966" y="1366601"/>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1F1C68F-A53C-EF43-9E5C-2B60DFB8BB29}"/>
              </a:ext>
            </a:extLst>
          </p:cNvPr>
          <p:cNvCxnSpPr>
            <a:cxnSpLocks/>
          </p:cNvCxnSpPr>
          <p:nvPr/>
        </p:nvCxnSpPr>
        <p:spPr>
          <a:xfrm flipV="1">
            <a:off x="8207485" y="1366601"/>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ED43E1B-B252-4642-B12D-F13D4FAEA489}"/>
              </a:ext>
            </a:extLst>
          </p:cNvPr>
          <p:cNvCxnSpPr>
            <a:cxnSpLocks/>
          </p:cNvCxnSpPr>
          <p:nvPr/>
        </p:nvCxnSpPr>
        <p:spPr>
          <a:xfrm flipH="1">
            <a:off x="14645" y="1825457"/>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EFAA64C-BC5C-CA46-9D0F-E6BE09F1A3D5}"/>
              </a:ext>
            </a:extLst>
          </p:cNvPr>
          <p:cNvCxnSpPr>
            <a:cxnSpLocks/>
          </p:cNvCxnSpPr>
          <p:nvPr/>
        </p:nvCxnSpPr>
        <p:spPr>
          <a:xfrm flipH="1" flipV="1">
            <a:off x="833397" y="2360590"/>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073FCE5-D49C-4B40-9EB9-4CF799BBD3E4}"/>
              </a:ext>
            </a:extLst>
          </p:cNvPr>
          <p:cNvCxnSpPr>
            <a:cxnSpLocks/>
          </p:cNvCxnSpPr>
          <p:nvPr/>
        </p:nvCxnSpPr>
        <p:spPr>
          <a:xfrm flipV="1">
            <a:off x="1027361" y="1382187"/>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43E572F-1597-7547-982C-8596555AA676}"/>
              </a:ext>
            </a:extLst>
          </p:cNvPr>
          <p:cNvCxnSpPr>
            <a:cxnSpLocks/>
          </p:cNvCxnSpPr>
          <p:nvPr/>
        </p:nvCxnSpPr>
        <p:spPr>
          <a:xfrm flipV="1">
            <a:off x="1501880" y="1382187"/>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518939A-D9D5-1140-B2A8-64DF6BAC74B6}"/>
              </a:ext>
            </a:extLst>
          </p:cNvPr>
          <p:cNvCxnSpPr>
            <a:cxnSpLocks/>
          </p:cNvCxnSpPr>
          <p:nvPr/>
        </p:nvCxnSpPr>
        <p:spPr>
          <a:xfrm flipV="1">
            <a:off x="2000643" y="1371796"/>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51ABC58-4EB0-574D-96EF-2E733B77E5CF}"/>
              </a:ext>
            </a:extLst>
          </p:cNvPr>
          <p:cNvCxnSpPr>
            <a:cxnSpLocks/>
          </p:cNvCxnSpPr>
          <p:nvPr/>
        </p:nvCxnSpPr>
        <p:spPr>
          <a:xfrm flipV="1">
            <a:off x="2475162" y="1371796"/>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51AC258-ED7F-A54F-A5CB-346159720BC9}"/>
              </a:ext>
            </a:extLst>
          </p:cNvPr>
          <p:cNvCxnSpPr>
            <a:cxnSpLocks/>
          </p:cNvCxnSpPr>
          <p:nvPr/>
        </p:nvCxnSpPr>
        <p:spPr>
          <a:xfrm flipV="1">
            <a:off x="2953144" y="1371796"/>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853C276-D089-544C-9800-115341AB9695}"/>
              </a:ext>
            </a:extLst>
          </p:cNvPr>
          <p:cNvCxnSpPr>
            <a:cxnSpLocks/>
          </p:cNvCxnSpPr>
          <p:nvPr/>
        </p:nvCxnSpPr>
        <p:spPr>
          <a:xfrm flipV="1">
            <a:off x="3427663" y="1371796"/>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8495099-3534-204C-B57D-8A35C4CF3589}"/>
              </a:ext>
            </a:extLst>
          </p:cNvPr>
          <p:cNvCxnSpPr>
            <a:cxnSpLocks/>
          </p:cNvCxnSpPr>
          <p:nvPr/>
        </p:nvCxnSpPr>
        <p:spPr>
          <a:xfrm flipV="1">
            <a:off x="3926426" y="1361405"/>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3894510-5EED-C043-A1AE-AD816A71BE6B}"/>
              </a:ext>
            </a:extLst>
          </p:cNvPr>
          <p:cNvCxnSpPr>
            <a:cxnSpLocks/>
          </p:cNvCxnSpPr>
          <p:nvPr/>
        </p:nvCxnSpPr>
        <p:spPr>
          <a:xfrm flipV="1">
            <a:off x="4400945" y="1361405"/>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263B023-E2EA-CD41-A795-B13FA95E5B06}"/>
              </a:ext>
            </a:extLst>
          </p:cNvPr>
          <p:cNvCxnSpPr/>
          <p:nvPr/>
        </p:nvCxnSpPr>
        <p:spPr>
          <a:xfrm>
            <a:off x="4620487" y="2234289"/>
            <a:ext cx="0" cy="252602"/>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0E958B2-CF2D-2A40-8315-1E2B150BEF50}"/>
              </a:ext>
            </a:extLst>
          </p:cNvPr>
          <p:cNvSpPr txBox="1"/>
          <p:nvPr/>
        </p:nvSpPr>
        <p:spPr>
          <a:xfrm>
            <a:off x="323434" y="181858"/>
            <a:ext cx="8425102" cy="923330"/>
          </a:xfrm>
          <a:prstGeom prst="rect">
            <a:avLst/>
          </a:prstGeom>
          <a:noFill/>
        </p:spPr>
        <p:txBody>
          <a:bodyPr wrap="square" rtlCol="0">
            <a:spAutoFit/>
          </a:bodyPr>
          <a:lstStyle/>
          <a:p>
            <a:r>
              <a:rPr lang="en-US" dirty="0"/>
              <a:t>As long as we know t</a:t>
            </a:r>
            <a:r>
              <a:rPr lang="en-US" baseline="-25000" dirty="0"/>
              <a:t>0</a:t>
            </a:r>
            <a:r>
              <a:rPr lang="en-US" dirty="0"/>
              <a:t>, </a:t>
            </a:r>
            <a:r>
              <a:rPr lang="en-US" baseline="-25000" dirty="0"/>
              <a:t> </a:t>
            </a:r>
            <a:r>
              <a:rPr lang="en-US" dirty="0"/>
              <a:t> and that the distribution that evolves forward in time is mirror symmetric with respect to the distribution that would evolve backward in time, then  we anticipate even symmetry, and we enforce the symmetry with the  cosine transform</a:t>
            </a:r>
          </a:p>
        </p:txBody>
      </p:sp>
      <p:sp>
        <p:nvSpPr>
          <p:cNvPr id="32" name="TextBox 31">
            <a:extLst>
              <a:ext uri="{FF2B5EF4-FFF2-40B4-BE49-F238E27FC236}">
                <a16:creationId xmlns:a16="http://schemas.microsoft.com/office/drawing/2014/main" id="{6A409F4B-FDB4-874C-A9E5-508528705AE5}"/>
              </a:ext>
            </a:extLst>
          </p:cNvPr>
          <p:cNvSpPr txBox="1"/>
          <p:nvPr/>
        </p:nvSpPr>
        <p:spPr>
          <a:xfrm>
            <a:off x="108134" y="3231655"/>
            <a:ext cx="9160585" cy="369332"/>
          </a:xfrm>
          <a:prstGeom prst="rect">
            <a:avLst/>
          </a:prstGeom>
          <a:noFill/>
        </p:spPr>
        <p:txBody>
          <a:bodyPr wrap="none" rtlCol="0">
            <a:spAutoFit/>
          </a:bodyPr>
          <a:lstStyle/>
          <a:p>
            <a:r>
              <a:rPr lang="en-US" dirty="0"/>
              <a:t>But the first few microseconds after injection are contaminated, and are missing from our signal</a:t>
            </a:r>
          </a:p>
        </p:txBody>
      </p:sp>
      <p:sp>
        <p:nvSpPr>
          <p:cNvPr id="33" name="TextBox 32">
            <a:extLst>
              <a:ext uri="{FF2B5EF4-FFF2-40B4-BE49-F238E27FC236}">
                <a16:creationId xmlns:a16="http://schemas.microsoft.com/office/drawing/2014/main" id="{328B3636-92D7-8E4E-A90E-117E25E41364}"/>
              </a:ext>
            </a:extLst>
          </p:cNvPr>
          <p:cNvSpPr txBox="1"/>
          <p:nvPr/>
        </p:nvSpPr>
        <p:spPr>
          <a:xfrm>
            <a:off x="4272787" y="5081201"/>
            <a:ext cx="572593" cy="369332"/>
          </a:xfrm>
          <a:prstGeom prst="rect">
            <a:avLst/>
          </a:prstGeom>
          <a:noFill/>
        </p:spPr>
        <p:txBody>
          <a:bodyPr wrap="none" rtlCol="0">
            <a:spAutoFit/>
          </a:bodyPr>
          <a:lstStyle/>
          <a:p>
            <a:r>
              <a:rPr lang="en-US" dirty="0"/>
              <a:t>t</a:t>
            </a:r>
            <a:r>
              <a:rPr lang="en-US" baseline="-25000" dirty="0"/>
              <a:t>0</a:t>
            </a:r>
            <a:r>
              <a:rPr lang="en-US" dirty="0"/>
              <a:t>=0</a:t>
            </a:r>
          </a:p>
        </p:txBody>
      </p:sp>
      <p:sp>
        <p:nvSpPr>
          <p:cNvPr id="34" name="TextBox 33">
            <a:extLst>
              <a:ext uri="{FF2B5EF4-FFF2-40B4-BE49-F238E27FC236}">
                <a16:creationId xmlns:a16="http://schemas.microsoft.com/office/drawing/2014/main" id="{AFB03995-E160-A949-8256-C770F2406A92}"/>
              </a:ext>
            </a:extLst>
          </p:cNvPr>
          <p:cNvSpPr txBox="1"/>
          <p:nvPr/>
        </p:nvSpPr>
        <p:spPr>
          <a:xfrm>
            <a:off x="6083308" y="5084211"/>
            <a:ext cx="261610" cy="369332"/>
          </a:xfrm>
          <a:prstGeom prst="rect">
            <a:avLst/>
          </a:prstGeom>
          <a:noFill/>
        </p:spPr>
        <p:txBody>
          <a:bodyPr wrap="none" rtlCol="0">
            <a:spAutoFit/>
          </a:bodyPr>
          <a:lstStyle/>
          <a:p>
            <a:r>
              <a:rPr lang="en-US" dirty="0"/>
              <a:t>t</a:t>
            </a:r>
          </a:p>
        </p:txBody>
      </p:sp>
      <p:cxnSp>
        <p:nvCxnSpPr>
          <p:cNvPr id="35" name="Straight Arrow Connector 34">
            <a:extLst>
              <a:ext uri="{FF2B5EF4-FFF2-40B4-BE49-F238E27FC236}">
                <a16:creationId xmlns:a16="http://schemas.microsoft.com/office/drawing/2014/main" id="{996962D3-B94B-4D46-8EDF-04E96BEE48DC}"/>
              </a:ext>
            </a:extLst>
          </p:cNvPr>
          <p:cNvCxnSpPr/>
          <p:nvPr/>
        </p:nvCxnSpPr>
        <p:spPr>
          <a:xfrm>
            <a:off x="7823746" y="4474941"/>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8873E1C-2AB3-6C4E-A4A0-603C6E99F3E0}"/>
              </a:ext>
            </a:extLst>
          </p:cNvPr>
          <p:cNvCxnSpPr>
            <a:cxnSpLocks/>
          </p:cNvCxnSpPr>
          <p:nvPr/>
        </p:nvCxnSpPr>
        <p:spPr>
          <a:xfrm flipV="1">
            <a:off x="4550606" y="5015270"/>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CDF4FB0-3C6E-5F4B-A785-942F3D87DD98}"/>
              </a:ext>
            </a:extLst>
          </p:cNvPr>
          <p:cNvCxnSpPr>
            <a:cxnSpLocks/>
          </p:cNvCxnSpPr>
          <p:nvPr/>
        </p:nvCxnSpPr>
        <p:spPr>
          <a:xfrm flipV="1">
            <a:off x="6192371" y="4026476"/>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8E87D23-08CF-634D-BA2C-337668641091}"/>
              </a:ext>
            </a:extLst>
          </p:cNvPr>
          <p:cNvCxnSpPr>
            <a:cxnSpLocks/>
          </p:cNvCxnSpPr>
          <p:nvPr/>
        </p:nvCxnSpPr>
        <p:spPr>
          <a:xfrm flipV="1">
            <a:off x="6670353" y="4026476"/>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8CFF3CB-7116-C941-8515-74D2C8316CA0}"/>
              </a:ext>
            </a:extLst>
          </p:cNvPr>
          <p:cNvCxnSpPr>
            <a:cxnSpLocks/>
          </p:cNvCxnSpPr>
          <p:nvPr/>
        </p:nvCxnSpPr>
        <p:spPr>
          <a:xfrm flipV="1">
            <a:off x="7144872" y="4026476"/>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531091E-0AE1-D347-A3A8-F2B1E064E4F8}"/>
              </a:ext>
            </a:extLst>
          </p:cNvPr>
          <p:cNvCxnSpPr>
            <a:cxnSpLocks/>
          </p:cNvCxnSpPr>
          <p:nvPr/>
        </p:nvCxnSpPr>
        <p:spPr>
          <a:xfrm flipV="1">
            <a:off x="7643635" y="4016085"/>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AB79574-69C0-9F4B-B1FE-CFEDC0E27120}"/>
              </a:ext>
            </a:extLst>
          </p:cNvPr>
          <p:cNvCxnSpPr>
            <a:cxnSpLocks/>
          </p:cNvCxnSpPr>
          <p:nvPr/>
        </p:nvCxnSpPr>
        <p:spPr>
          <a:xfrm flipV="1">
            <a:off x="8118154" y="4016085"/>
            <a:ext cx="0" cy="98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DEAF39B5-709D-BF40-8B3A-F976015CE979}"/>
              </a:ext>
            </a:extLst>
          </p:cNvPr>
          <p:cNvCxnSpPr>
            <a:cxnSpLocks/>
          </p:cNvCxnSpPr>
          <p:nvPr/>
        </p:nvCxnSpPr>
        <p:spPr>
          <a:xfrm flipH="1">
            <a:off x="-74686" y="4474941"/>
            <a:ext cx="924791" cy="0"/>
          </a:xfrm>
          <a:prstGeom prst="straightConnector1">
            <a:avLst/>
          </a:prstGeom>
          <a:ln cmpd="dbl">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8F98DAD-355D-B84E-97F3-5A38FB905E7A}"/>
              </a:ext>
            </a:extLst>
          </p:cNvPr>
          <p:cNvCxnSpPr>
            <a:cxnSpLocks/>
          </p:cNvCxnSpPr>
          <p:nvPr/>
        </p:nvCxnSpPr>
        <p:spPr>
          <a:xfrm flipH="1" flipV="1">
            <a:off x="744066" y="5010074"/>
            <a:ext cx="3855030" cy="10391"/>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1FD9157-7423-E54E-9B8E-1B76C9B80E6E}"/>
              </a:ext>
            </a:extLst>
          </p:cNvPr>
          <p:cNvCxnSpPr>
            <a:cxnSpLocks/>
          </p:cNvCxnSpPr>
          <p:nvPr/>
        </p:nvCxnSpPr>
        <p:spPr>
          <a:xfrm flipV="1">
            <a:off x="938030" y="4031671"/>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82A39479-A01A-E84F-B7C6-4D83753E7B7F}"/>
              </a:ext>
            </a:extLst>
          </p:cNvPr>
          <p:cNvCxnSpPr>
            <a:cxnSpLocks/>
          </p:cNvCxnSpPr>
          <p:nvPr/>
        </p:nvCxnSpPr>
        <p:spPr>
          <a:xfrm flipV="1">
            <a:off x="1412549" y="4031671"/>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499D81F-DAC7-0749-9482-4FC27961B2E5}"/>
              </a:ext>
            </a:extLst>
          </p:cNvPr>
          <p:cNvCxnSpPr>
            <a:cxnSpLocks/>
          </p:cNvCxnSpPr>
          <p:nvPr/>
        </p:nvCxnSpPr>
        <p:spPr>
          <a:xfrm flipV="1">
            <a:off x="1911312" y="4021280"/>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67B0AC0-6F06-374A-88F1-21BE6111F8A0}"/>
              </a:ext>
            </a:extLst>
          </p:cNvPr>
          <p:cNvCxnSpPr>
            <a:cxnSpLocks/>
          </p:cNvCxnSpPr>
          <p:nvPr/>
        </p:nvCxnSpPr>
        <p:spPr>
          <a:xfrm flipV="1">
            <a:off x="2385831" y="4021280"/>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AD046F4-CEFF-F345-B3EC-E38E6F554CF9}"/>
              </a:ext>
            </a:extLst>
          </p:cNvPr>
          <p:cNvCxnSpPr>
            <a:cxnSpLocks/>
          </p:cNvCxnSpPr>
          <p:nvPr/>
        </p:nvCxnSpPr>
        <p:spPr>
          <a:xfrm flipV="1">
            <a:off x="2863813" y="4021280"/>
            <a:ext cx="0" cy="9887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DB31FF8-1840-D44D-B5CB-D63C22815A97}"/>
              </a:ext>
            </a:extLst>
          </p:cNvPr>
          <p:cNvCxnSpPr/>
          <p:nvPr/>
        </p:nvCxnSpPr>
        <p:spPr>
          <a:xfrm>
            <a:off x="4531156" y="4883773"/>
            <a:ext cx="0" cy="252602"/>
          </a:xfrm>
          <a:prstGeom prst="line">
            <a:avLst/>
          </a:prstGeom>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A190A1F5-AE43-8745-BAC8-AF820AF7D45B}"/>
              </a:ext>
            </a:extLst>
          </p:cNvPr>
          <p:cNvSpPr txBox="1"/>
          <p:nvPr/>
        </p:nvSpPr>
        <p:spPr>
          <a:xfrm>
            <a:off x="602673" y="5725391"/>
            <a:ext cx="7102970" cy="369332"/>
          </a:xfrm>
          <a:prstGeom prst="rect">
            <a:avLst/>
          </a:prstGeom>
          <a:noFill/>
        </p:spPr>
        <p:txBody>
          <a:bodyPr wrap="none" rtlCol="0">
            <a:spAutoFit/>
          </a:bodyPr>
          <a:lstStyle/>
          <a:p>
            <a:r>
              <a:rPr lang="en-US" dirty="0"/>
              <a:t>Now the cosine transform will necessarily include ‘unphysical’ frequencies</a:t>
            </a:r>
          </a:p>
        </p:txBody>
      </p:sp>
      <p:pic>
        <p:nvPicPr>
          <p:cNvPr id="59" name="Picture 58">
            <a:extLst>
              <a:ext uri="{FF2B5EF4-FFF2-40B4-BE49-F238E27FC236}">
                <a16:creationId xmlns:a16="http://schemas.microsoft.com/office/drawing/2014/main" id="{D037821E-A306-9B4A-8BF3-9C21D48C67D2}"/>
              </a:ext>
            </a:extLst>
          </p:cNvPr>
          <p:cNvPicPr>
            <a:picLocks noChangeAspect="1"/>
          </p:cNvPicPr>
          <p:nvPr/>
        </p:nvPicPr>
        <p:blipFill>
          <a:blip r:embed="rId2"/>
          <a:stretch>
            <a:fillRect/>
          </a:stretch>
        </p:blipFill>
        <p:spPr>
          <a:xfrm>
            <a:off x="748814" y="5186446"/>
            <a:ext cx="2286045" cy="532097"/>
          </a:xfrm>
          <a:prstGeom prst="rect">
            <a:avLst/>
          </a:prstGeom>
        </p:spPr>
      </p:pic>
      <p:sp>
        <p:nvSpPr>
          <p:cNvPr id="60" name="Footer Placeholder 59">
            <a:extLst>
              <a:ext uri="{FF2B5EF4-FFF2-40B4-BE49-F238E27FC236}">
                <a16:creationId xmlns:a16="http://schemas.microsoft.com/office/drawing/2014/main" id="{4F32743B-00D9-F142-BECC-D5B47B6DBD4F}"/>
              </a:ext>
            </a:extLst>
          </p:cNvPr>
          <p:cNvSpPr>
            <a:spLocks noGrp="1"/>
          </p:cNvSpPr>
          <p:nvPr>
            <p:ph type="ftr" sz="quarter" idx="11"/>
          </p:nvPr>
        </p:nvSpPr>
        <p:spPr/>
        <p:txBody>
          <a:bodyPr/>
          <a:lstStyle/>
          <a:p>
            <a:r>
              <a:rPr lang="en-US"/>
              <a:t>Efield/Pitch</a:t>
            </a:r>
            <a:endParaRPr lang="en-US" dirty="0"/>
          </a:p>
        </p:txBody>
      </p:sp>
      <p:sp>
        <p:nvSpPr>
          <p:cNvPr id="61" name="Slide Number Placeholder 60">
            <a:extLst>
              <a:ext uri="{FF2B5EF4-FFF2-40B4-BE49-F238E27FC236}">
                <a16:creationId xmlns:a16="http://schemas.microsoft.com/office/drawing/2014/main" id="{D2D446B7-AE7B-114C-85B7-315F63354F3D}"/>
              </a:ext>
            </a:extLst>
          </p:cNvPr>
          <p:cNvSpPr>
            <a:spLocks noGrp="1"/>
          </p:cNvSpPr>
          <p:nvPr>
            <p:ph type="sldNum" sz="quarter" idx="12"/>
          </p:nvPr>
        </p:nvSpPr>
        <p:spPr/>
        <p:txBody>
          <a:bodyPr/>
          <a:lstStyle/>
          <a:p>
            <a:fld id="{34A2ECAA-55DE-A546-88ED-23926A155F66}" type="slidenum">
              <a:rPr lang="en-US" smtClean="0"/>
              <a:t>31</a:t>
            </a:fld>
            <a:endParaRPr lang="en-US" dirty="0"/>
          </a:p>
        </p:txBody>
      </p:sp>
      <p:sp>
        <p:nvSpPr>
          <p:cNvPr id="62" name="TextBox 61">
            <a:extLst>
              <a:ext uri="{FF2B5EF4-FFF2-40B4-BE49-F238E27FC236}">
                <a16:creationId xmlns:a16="http://schemas.microsoft.com/office/drawing/2014/main" id="{63307EF5-A0A8-3B49-BC96-5CA84EE65508}"/>
              </a:ext>
            </a:extLst>
          </p:cNvPr>
          <p:cNvSpPr txBox="1"/>
          <p:nvPr/>
        </p:nvSpPr>
        <p:spPr>
          <a:xfrm>
            <a:off x="323434" y="2827749"/>
            <a:ext cx="1114792" cy="369332"/>
          </a:xfrm>
          <a:prstGeom prst="rect">
            <a:avLst/>
          </a:prstGeom>
          <a:noFill/>
        </p:spPr>
        <p:txBody>
          <a:bodyPr wrap="none" rtlCol="0">
            <a:spAutoFit/>
          </a:bodyPr>
          <a:lstStyle/>
          <a:p>
            <a:r>
              <a:rPr lang="en-US" dirty="0">
                <a:solidFill>
                  <a:schemeClr val="tx2">
                    <a:lumMod val="60000"/>
                    <a:lumOff val="40000"/>
                  </a:schemeClr>
                </a:solidFill>
              </a:rPr>
              <a:t>Start time</a:t>
            </a:r>
          </a:p>
        </p:txBody>
      </p:sp>
    </p:spTree>
    <p:extLst>
      <p:ext uri="{BB962C8B-B14F-4D97-AF65-F5344CB8AC3E}">
        <p14:creationId xmlns:p14="http://schemas.microsoft.com/office/powerpoint/2010/main" val="3245156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 July 2020</a:t>
            </a:r>
          </a:p>
        </p:txBody>
      </p:sp>
      <p:pic>
        <p:nvPicPr>
          <p:cNvPr id="6" name="Picture 5">
            <a:extLst>
              <a:ext uri="{FF2B5EF4-FFF2-40B4-BE49-F238E27FC236}">
                <a16:creationId xmlns:a16="http://schemas.microsoft.com/office/drawing/2014/main" id="{3654B77C-1A58-F84D-B8D4-F2DA90979371}"/>
              </a:ext>
            </a:extLst>
          </p:cNvPr>
          <p:cNvPicPr>
            <a:picLocks noChangeAspect="1"/>
          </p:cNvPicPr>
          <p:nvPr/>
        </p:nvPicPr>
        <p:blipFill>
          <a:blip r:embed="rId2"/>
          <a:stretch>
            <a:fillRect/>
          </a:stretch>
        </p:blipFill>
        <p:spPr>
          <a:xfrm>
            <a:off x="1101437" y="717348"/>
            <a:ext cx="6629400" cy="927100"/>
          </a:xfrm>
          <a:prstGeom prst="rect">
            <a:avLst/>
          </a:prstGeom>
        </p:spPr>
      </p:pic>
      <p:pic>
        <p:nvPicPr>
          <p:cNvPr id="7" name="Picture 6">
            <a:extLst>
              <a:ext uri="{FF2B5EF4-FFF2-40B4-BE49-F238E27FC236}">
                <a16:creationId xmlns:a16="http://schemas.microsoft.com/office/drawing/2014/main" id="{6F2C7F39-BEB2-C243-83B8-7AC1DDBBE638}"/>
              </a:ext>
            </a:extLst>
          </p:cNvPr>
          <p:cNvPicPr>
            <a:picLocks noChangeAspect="1"/>
          </p:cNvPicPr>
          <p:nvPr/>
        </p:nvPicPr>
        <p:blipFill>
          <a:blip r:embed="rId3"/>
          <a:stretch>
            <a:fillRect/>
          </a:stretch>
        </p:blipFill>
        <p:spPr>
          <a:xfrm>
            <a:off x="2369127" y="2089150"/>
            <a:ext cx="3886200" cy="850900"/>
          </a:xfrm>
          <a:prstGeom prst="rect">
            <a:avLst/>
          </a:prstGeom>
        </p:spPr>
      </p:pic>
      <p:pic>
        <p:nvPicPr>
          <p:cNvPr id="9" name="Picture 8">
            <a:extLst>
              <a:ext uri="{FF2B5EF4-FFF2-40B4-BE49-F238E27FC236}">
                <a16:creationId xmlns:a16="http://schemas.microsoft.com/office/drawing/2014/main" id="{75E84BE2-67FC-804E-98E4-FF9C2B4E784C}"/>
              </a:ext>
            </a:extLst>
          </p:cNvPr>
          <p:cNvPicPr>
            <a:picLocks noChangeAspect="1"/>
          </p:cNvPicPr>
          <p:nvPr/>
        </p:nvPicPr>
        <p:blipFill>
          <a:blip r:embed="rId4"/>
          <a:stretch>
            <a:fillRect/>
          </a:stretch>
        </p:blipFill>
        <p:spPr>
          <a:xfrm>
            <a:off x="2130137" y="3155950"/>
            <a:ext cx="4572000" cy="3200400"/>
          </a:xfrm>
          <a:prstGeom prst="rect">
            <a:avLst/>
          </a:prstGeom>
        </p:spPr>
      </p:pic>
      <p:sp>
        <p:nvSpPr>
          <p:cNvPr id="12" name="TextBox 11">
            <a:extLst>
              <a:ext uri="{FF2B5EF4-FFF2-40B4-BE49-F238E27FC236}">
                <a16:creationId xmlns:a16="http://schemas.microsoft.com/office/drawing/2014/main" id="{E7C66981-4B45-A944-BC9D-E5505831A7E6}"/>
              </a:ext>
            </a:extLst>
          </p:cNvPr>
          <p:cNvSpPr txBox="1"/>
          <p:nvPr/>
        </p:nvSpPr>
        <p:spPr>
          <a:xfrm>
            <a:off x="294409" y="1768929"/>
            <a:ext cx="3812582" cy="369332"/>
          </a:xfrm>
          <a:prstGeom prst="rect">
            <a:avLst/>
          </a:prstGeom>
          <a:noFill/>
        </p:spPr>
        <p:txBody>
          <a:bodyPr wrap="none" rtlCol="0">
            <a:spAutoFit/>
          </a:bodyPr>
          <a:lstStyle/>
          <a:p>
            <a:r>
              <a:rPr lang="en-US" i="1" dirty="0"/>
              <a:t>We call the missing piece,  Background</a:t>
            </a:r>
          </a:p>
        </p:txBody>
      </p:sp>
      <p:sp>
        <p:nvSpPr>
          <p:cNvPr id="13" name="Footer Placeholder 12">
            <a:extLst>
              <a:ext uri="{FF2B5EF4-FFF2-40B4-BE49-F238E27FC236}">
                <a16:creationId xmlns:a16="http://schemas.microsoft.com/office/drawing/2014/main" id="{AB60B506-9FF0-1D44-A52E-69F5D3DB5713}"/>
              </a:ext>
            </a:extLst>
          </p:cNvPr>
          <p:cNvSpPr>
            <a:spLocks noGrp="1"/>
          </p:cNvSpPr>
          <p:nvPr>
            <p:ph type="ftr" sz="quarter" idx="11"/>
          </p:nvPr>
        </p:nvSpPr>
        <p:spPr/>
        <p:txBody>
          <a:bodyPr/>
          <a:lstStyle/>
          <a:p>
            <a:r>
              <a:rPr lang="en-US"/>
              <a:t>Efield/Pitch</a:t>
            </a:r>
            <a:endParaRPr lang="en-US" dirty="0"/>
          </a:p>
        </p:txBody>
      </p:sp>
      <p:sp>
        <p:nvSpPr>
          <p:cNvPr id="15" name="Slide Number Placeholder 14">
            <a:extLst>
              <a:ext uri="{FF2B5EF4-FFF2-40B4-BE49-F238E27FC236}">
                <a16:creationId xmlns:a16="http://schemas.microsoft.com/office/drawing/2014/main" id="{565E8F8C-EA3D-6C48-947A-88A45957C014}"/>
              </a:ext>
            </a:extLst>
          </p:cNvPr>
          <p:cNvSpPr>
            <a:spLocks noGrp="1"/>
          </p:cNvSpPr>
          <p:nvPr>
            <p:ph type="sldNum" sz="quarter" idx="12"/>
          </p:nvPr>
        </p:nvSpPr>
        <p:spPr/>
        <p:txBody>
          <a:bodyPr/>
          <a:lstStyle/>
          <a:p>
            <a:fld id="{34A2ECAA-55DE-A546-88ED-23926A155F66}" type="slidenum">
              <a:rPr lang="en-US" smtClean="0"/>
              <a:t>32</a:t>
            </a:fld>
            <a:endParaRPr lang="en-US" dirty="0"/>
          </a:p>
        </p:txBody>
      </p:sp>
      <p:pic>
        <p:nvPicPr>
          <p:cNvPr id="16" name="Picture 15">
            <a:extLst>
              <a:ext uri="{FF2B5EF4-FFF2-40B4-BE49-F238E27FC236}">
                <a16:creationId xmlns:a16="http://schemas.microsoft.com/office/drawing/2014/main" id="{BF734AE9-8F58-384C-92B1-3E457BEBA8DA}"/>
              </a:ext>
            </a:extLst>
          </p:cNvPr>
          <p:cNvPicPr>
            <a:picLocks noChangeAspect="1"/>
          </p:cNvPicPr>
          <p:nvPr/>
        </p:nvPicPr>
        <p:blipFill>
          <a:blip r:embed="rId5"/>
          <a:stretch>
            <a:fillRect/>
          </a:stretch>
        </p:blipFill>
        <p:spPr>
          <a:xfrm>
            <a:off x="6553200" y="2632075"/>
            <a:ext cx="2108200" cy="317500"/>
          </a:xfrm>
          <a:prstGeom prst="rect">
            <a:avLst/>
          </a:prstGeom>
        </p:spPr>
      </p:pic>
      <p:sp>
        <p:nvSpPr>
          <p:cNvPr id="19" name="TextBox 18">
            <a:extLst>
              <a:ext uri="{FF2B5EF4-FFF2-40B4-BE49-F238E27FC236}">
                <a16:creationId xmlns:a16="http://schemas.microsoft.com/office/drawing/2014/main" id="{2BF9A784-5892-B541-828A-973A92F1A3E8}"/>
              </a:ext>
            </a:extLst>
          </p:cNvPr>
          <p:cNvSpPr txBox="1"/>
          <p:nvPr/>
        </p:nvSpPr>
        <p:spPr>
          <a:xfrm>
            <a:off x="3963820" y="5282119"/>
            <a:ext cx="1216359" cy="369332"/>
          </a:xfrm>
          <a:prstGeom prst="rect">
            <a:avLst/>
          </a:prstGeom>
          <a:noFill/>
        </p:spPr>
        <p:txBody>
          <a:bodyPr wrap="none" rtlCol="0">
            <a:spAutoFit/>
          </a:bodyPr>
          <a:lstStyle/>
          <a:p>
            <a:r>
              <a:rPr lang="en-US" dirty="0"/>
              <a:t>collimators</a:t>
            </a:r>
          </a:p>
        </p:txBody>
      </p:sp>
      <p:cxnSp>
        <p:nvCxnSpPr>
          <p:cNvPr id="21" name="Straight Arrow Connector 20">
            <a:extLst>
              <a:ext uri="{FF2B5EF4-FFF2-40B4-BE49-F238E27FC236}">
                <a16:creationId xmlns:a16="http://schemas.microsoft.com/office/drawing/2014/main" id="{3CD08D49-ACE8-914C-B1AC-4CFC828BEA0D}"/>
              </a:ext>
            </a:extLst>
          </p:cNvPr>
          <p:cNvCxnSpPr/>
          <p:nvPr/>
        </p:nvCxnSpPr>
        <p:spPr>
          <a:xfrm>
            <a:off x="5379396" y="5466945"/>
            <a:ext cx="389106"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4344D746-5D40-ED4A-B20E-AE78262A6351}"/>
              </a:ext>
            </a:extLst>
          </p:cNvPr>
          <p:cNvCxnSpPr>
            <a:cxnSpLocks/>
          </p:cNvCxnSpPr>
          <p:nvPr/>
        </p:nvCxnSpPr>
        <p:spPr>
          <a:xfrm flipH="1">
            <a:off x="3539346" y="5466785"/>
            <a:ext cx="450514" cy="324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78EECC0-D3C7-AA43-8D78-E2C94BF975DE}"/>
              </a:ext>
            </a:extLst>
          </p:cNvPr>
          <p:cNvSpPr txBox="1"/>
          <p:nvPr/>
        </p:nvSpPr>
        <p:spPr>
          <a:xfrm>
            <a:off x="571500" y="180975"/>
            <a:ext cx="4740016" cy="369332"/>
          </a:xfrm>
          <a:prstGeom prst="rect">
            <a:avLst/>
          </a:prstGeom>
          <a:noFill/>
        </p:spPr>
        <p:txBody>
          <a:bodyPr wrap="none" rtlCol="0">
            <a:spAutoFit/>
          </a:bodyPr>
          <a:lstStyle/>
          <a:p>
            <a:r>
              <a:rPr lang="en-US" i="1" dirty="0">
                <a:solidFill>
                  <a:schemeClr val="tx2">
                    <a:lumMod val="60000"/>
                    <a:lumOff val="40000"/>
                  </a:schemeClr>
                </a:solidFill>
              </a:rPr>
              <a:t>The piece missing from our frequency spectrum</a:t>
            </a:r>
          </a:p>
        </p:txBody>
      </p:sp>
      <p:cxnSp>
        <p:nvCxnSpPr>
          <p:cNvPr id="28" name="Straight Connector 27">
            <a:extLst>
              <a:ext uri="{FF2B5EF4-FFF2-40B4-BE49-F238E27FC236}">
                <a16:creationId xmlns:a16="http://schemas.microsoft.com/office/drawing/2014/main" id="{82141FF6-9986-4449-847F-265F58763E57}"/>
              </a:ext>
            </a:extLst>
          </p:cNvPr>
          <p:cNvCxnSpPr>
            <a:cxnSpLocks/>
          </p:cNvCxnSpPr>
          <p:nvPr/>
        </p:nvCxnSpPr>
        <p:spPr>
          <a:xfrm flipV="1">
            <a:off x="4624512" y="3357561"/>
            <a:ext cx="0" cy="248602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6EC4C57-67F5-CD43-801A-0C39DBC70338}"/>
              </a:ext>
            </a:extLst>
          </p:cNvPr>
          <p:cNvSpPr txBox="1"/>
          <p:nvPr/>
        </p:nvSpPr>
        <p:spPr>
          <a:xfrm>
            <a:off x="6953251" y="4457700"/>
            <a:ext cx="1600200" cy="646331"/>
          </a:xfrm>
          <a:prstGeom prst="rect">
            <a:avLst/>
          </a:prstGeom>
          <a:noFill/>
        </p:spPr>
        <p:txBody>
          <a:bodyPr wrap="square" rtlCol="0">
            <a:spAutoFit/>
          </a:bodyPr>
          <a:lstStyle/>
          <a:p>
            <a:r>
              <a:rPr lang="en-US" dirty="0"/>
              <a:t>Revolution frequency</a:t>
            </a:r>
          </a:p>
        </p:txBody>
      </p:sp>
      <p:cxnSp>
        <p:nvCxnSpPr>
          <p:cNvPr id="33" name="Straight Arrow Connector 32">
            <a:extLst>
              <a:ext uri="{FF2B5EF4-FFF2-40B4-BE49-F238E27FC236}">
                <a16:creationId xmlns:a16="http://schemas.microsoft.com/office/drawing/2014/main" id="{4CE6DF0E-32CC-2746-8C80-3D39B9048113}"/>
              </a:ext>
            </a:extLst>
          </p:cNvPr>
          <p:cNvCxnSpPr>
            <a:cxnSpLocks/>
          </p:cNvCxnSpPr>
          <p:nvPr/>
        </p:nvCxnSpPr>
        <p:spPr>
          <a:xfrm flipH="1">
            <a:off x="4683781" y="4750225"/>
            <a:ext cx="2183744" cy="8719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6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4E8C0-915A-B74B-BABE-ACE9BF9DFAF0}"/>
              </a:ext>
            </a:extLst>
          </p:cNvPr>
          <p:cNvSpPr>
            <a:spLocks noGrp="1"/>
          </p:cNvSpPr>
          <p:nvPr>
            <p:ph type="dt" sz="half" idx="10"/>
          </p:nvPr>
        </p:nvSpPr>
        <p:spPr/>
        <p:txBody>
          <a:bodyPr/>
          <a:lstStyle/>
          <a:p>
            <a:r>
              <a:rPr lang="en-US"/>
              <a:t>15 July 2020</a:t>
            </a:r>
          </a:p>
        </p:txBody>
      </p:sp>
      <p:sp>
        <p:nvSpPr>
          <p:cNvPr id="4" name="TextBox 3">
            <a:extLst>
              <a:ext uri="{FF2B5EF4-FFF2-40B4-BE49-F238E27FC236}">
                <a16:creationId xmlns:a16="http://schemas.microsoft.com/office/drawing/2014/main" id="{4DB99FBF-2B39-A741-A337-6C88D7758F11}"/>
              </a:ext>
            </a:extLst>
          </p:cNvPr>
          <p:cNvSpPr txBox="1"/>
          <p:nvPr/>
        </p:nvSpPr>
        <p:spPr>
          <a:xfrm>
            <a:off x="2441399" y="3063227"/>
            <a:ext cx="3529556" cy="2031325"/>
          </a:xfrm>
          <a:prstGeom prst="rect">
            <a:avLst/>
          </a:prstGeom>
          <a:noFill/>
        </p:spPr>
        <p:txBody>
          <a:bodyPr wrap="none" rtlCol="0">
            <a:spAutoFit/>
          </a:bodyPr>
          <a:lstStyle/>
          <a:p>
            <a:pPr marL="285750" indent="-285750">
              <a:buFont typeface="Arial" panose="020B0604020202020204" pitchFamily="34" charset="0"/>
              <a:buChar char="•"/>
            </a:pPr>
            <a:r>
              <a:rPr lang="en-US" dirty="0"/>
              <a:t>t</a:t>
            </a:r>
            <a:r>
              <a:rPr lang="en-US" baseline="-25000" dirty="0"/>
              <a:t>0 </a:t>
            </a:r>
            <a:r>
              <a:rPr lang="en-US" dirty="0"/>
              <a:t> (symmetry point)</a:t>
            </a:r>
          </a:p>
          <a:p>
            <a:pPr marL="285750" indent="-285750">
              <a:buFont typeface="Arial" panose="020B0604020202020204" pitchFamily="34" charset="0"/>
              <a:buChar char="•"/>
            </a:pPr>
            <a:r>
              <a:rPr lang="en-US" dirty="0"/>
              <a:t>Start time  (‘background’)</a:t>
            </a:r>
          </a:p>
          <a:p>
            <a:pPr marL="285750" indent="-285750">
              <a:buFont typeface="Arial" panose="020B0604020202020204" pitchFamily="34" charset="0"/>
              <a:buChar char="•"/>
            </a:pPr>
            <a:r>
              <a:rPr lang="en-US" dirty="0"/>
              <a:t>End time    (Muons decay)</a:t>
            </a:r>
          </a:p>
          <a:p>
            <a:pPr marL="285750" indent="-285750">
              <a:buFont typeface="Arial" panose="020B0604020202020204" pitchFamily="34" charset="0"/>
              <a:buChar char="•"/>
            </a:pPr>
            <a:r>
              <a:rPr lang="en-US" dirty="0"/>
              <a:t>Background fit (functional form)</a:t>
            </a:r>
          </a:p>
          <a:p>
            <a:pPr marL="285750" indent="-285750">
              <a:buFont typeface="Arial" panose="020B0604020202020204" pitchFamily="34" charset="0"/>
              <a:buChar char="•"/>
            </a:pPr>
            <a:r>
              <a:rPr lang="en-US" dirty="0"/>
              <a:t>Frequency bin width</a:t>
            </a:r>
          </a:p>
          <a:p>
            <a:pPr marL="285750" indent="-285750">
              <a:buFont typeface="Arial" panose="020B0604020202020204" pitchFamily="34" charset="0"/>
              <a:buChar char="•"/>
            </a:pPr>
            <a:endParaRPr lang="en-US" dirty="0"/>
          </a:p>
          <a:p>
            <a:endParaRPr lang="en-US" dirty="0"/>
          </a:p>
        </p:txBody>
      </p:sp>
      <p:sp>
        <p:nvSpPr>
          <p:cNvPr id="5" name="Footer Placeholder 4">
            <a:extLst>
              <a:ext uri="{FF2B5EF4-FFF2-40B4-BE49-F238E27FC236}">
                <a16:creationId xmlns:a16="http://schemas.microsoft.com/office/drawing/2014/main" id="{95D7F635-885D-F849-83A6-450EFDA5A6D3}"/>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89E84976-8769-264C-87F9-CE0D83720E5B}"/>
              </a:ext>
            </a:extLst>
          </p:cNvPr>
          <p:cNvSpPr>
            <a:spLocks noGrp="1"/>
          </p:cNvSpPr>
          <p:nvPr>
            <p:ph type="sldNum" sz="quarter" idx="12"/>
          </p:nvPr>
        </p:nvSpPr>
        <p:spPr/>
        <p:txBody>
          <a:bodyPr/>
          <a:lstStyle/>
          <a:p>
            <a:fld id="{34A2ECAA-55DE-A546-88ED-23926A155F66}" type="slidenum">
              <a:rPr lang="en-US" smtClean="0"/>
              <a:t>33</a:t>
            </a:fld>
            <a:endParaRPr lang="en-US" dirty="0"/>
          </a:p>
        </p:txBody>
      </p:sp>
      <p:sp>
        <p:nvSpPr>
          <p:cNvPr id="7" name="TextBox 6">
            <a:extLst>
              <a:ext uri="{FF2B5EF4-FFF2-40B4-BE49-F238E27FC236}">
                <a16:creationId xmlns:a16="http://schemas.microsoft.com/office/drawing/2014/main" id="{70044552-69F6-204E-B8ED-041A5F214612}"/>
              </a:ext>
            </a:extLst>
          </p:cNvPr>
          <p:cNvSpPr txBox="1"/>
          <p:nvPr/>
        </p:nvSpPr>
        <p:spPr>
          <a:xfrm>
            <a:off x="277427" y="601100"/>
            <a:ext cx="7723574" cy="1200329"/>
          </a:xfrm>
          <a:prstGeom prst="rect">
            <a:avLst/>
          </a:prstGeom>
          <a:noFill/>
        </p:spPr>
        <p:txBody>
          <a:bodyPr wrap="square" rtlCol="0">
            <a:spAutoFit/>
          </a:bodyPr>
          <a:lstStyle/>
          <a:p>
            <a:r>
              <a:rPr lang="en-US" dirty="0"/>
              <a:t>Fourier transform is linear function of              </a:t>
            </a:r>
          </a:p>
          <a:p>
            <a:endParaRPr lang="en-US" dirty="0"/>
          </a:p>
          <a:p>
            <a:r>
              <a:rPr lang="en-US" dirty="0"/>
              <a:t>Generalize from a single muon with a single revolution frequency to a  distribution with a range of frequencies. </a:t>
            </a:r>
          </a:p>
        </p:txBody>
      </p:sp>
      <p:pic>
        <p:nvPicPr>
          <p:cNvPr id="8" name="Picture 7">
            <a:extLst>
              <a:ext uri="{FF2B5EF4-FFF2-40B4-BE49-F238E27FC236}">
                <a16:creationId xmlns:a16="http://schemas.microsoft.com/office/drawing/2014/main" id="{5BA2D8C4-FF93-B44A-B477-DD7281F3E98E}"/>
              </a:ext>
            </a:extLst>
          </p:cNvPr>
          <p:cNvPicPr>
            <a:picLocks noChangeAspect="1"/>
          </p:cNvPicPr>
          <p:nvPr/>
        </p:nvPicPr>
        <p:blipFill>
          <a:blip r:embed="rId2"/>
          <a:stretch>
            <a:fillRect/>
          </a:stretch>
        </p:blipFill>
        <p:spPr>
          <a:xfrm>
            <a:off x="3945827" y="643005"/>
            <a:ext cx="520700" cy="317500"/>
          </a:xfrm>
          <a:prstGeom prst="rect">
            <a:avLst/>
          </a:prstGeom>
        </p:spPr>
      </p:pic>
      <p:sp>
        <p:nvSpPr>
          <p:cNvPr id="9" name="TextBox 8">
            <a:extLst>
              <a:ext uri="{FF2B5EF4-FFF2-40B4-BE49-F238E27FC236}">
                <a16:creationId xmlns:a16="http://schemas.microsoft.com/office/drawing/2014/main" id="{8986CD55-49ED-664C-BAEB-12FA22003C7B}"/>
              </a:ext>
            </a:extLst>
          </p:cNvPr>
          <p:cNvSpPr txBox="1"/>
          <p:nvPr/>
        </p:nvSpPr>
        <p:spPr>
          <a:xfrm>
            <a:off x="1517515" y="1916349"/>
            <a:ext cx="6931065" cy="369332"/>
          </a:xfrm>
          <a:prstGeom prst="rect">
            <a:avLst/>
          </a:prstGeom>
          <a:noFill/>
        </p:spPr>
        <p:txBody>
          <a:bodyPr wrap="none" rtlCol="0">
            <a:spAutoFit/>
          </a:bodyPr>
          <a:lstStyle/>
          <a:p>
            <a:r>
              <a:rPr lang="en-US" dirty="0"/>
              <a:t>Then the cosine transform of              gives us the frequency distribution </a:t>
            </a:r>
          </a:p>
        </p:txBody>
      </p:sp>
      <p:pic>
        <p:nvPicPr>
          <p:cNvPr id="10" name="Picture 9">
            <a:extLst>
              <a:ext uri="{FF2B5EF4-FFF2-40B4-BE49-F238E27FC236}">
                <a16:creationId xmlns:a16="http://schemas.microsoft.com/office/drawing/2014/main" id="{0324BC3E-7F9F-A94A-838D-11F6F86C9D5C}"/>
              </a:ext>
            </a:extLst>
          </p:cNvPr>
          <p:cNvPicPr>
            <a:picLocks noChangeAspect="1"/>
          </p:cNvPicPr>
          <p:nvPr/>
        </p:nvPicPr>
        <p:blipFill>
          <a:blip r:embed="rId2"/>
          <a:stretch>
            <a:fillRect/>
          </a:stretch>
        </p:blipFill>
        <p:spPr>
          <a:xfrm>
            <a:off x="4417125" y="1956479"/>
            <a:ext cx="520700" cy="317500"/>
          </a:xfrm>
          <a:prstGeom prst="rect">
            <a:avLst/>
          </a:prstGeom>
        </p:spPr>
      </p:pic>
      <p:sp>
        <p:nvSpPr>
          <p:cNvPr id="11" name="TextBox 10">
            <a:extLst>
              <a:ext uri="{FF2B5EF4-FFF2-40B4-BE49-F238E27FC236}">
                <a16:creationId xmlns:a16="http://schemas.microsoft.com/office/drawing/2014/main" id="{062E8AB7-7FEA-CF44-84D6-86D438D7ABCA}"/>
              </a:ext>
            </a:extLst>
          </p:cNvPr>
          <p:cNvSpPr txBox="1"/>
          <p:nvPr/>
        </p:nvSpPr>
        <p:spPr>
          <a:xfrm>
            <a:off x="1781175" y="2552700"/>
            <a:ext cx="2307042" cy="369332"/>
          </a:xfrm>
          <a:prstGeom prst="rect">
            <a:avLst/>
          </a:prstGeom>
          <a:noFill/>
        </p:spPr>
        <p:txBody>
          <a:bodyPr wrap="none" rtlCol="0">
            <a:spAutoFit/>
          </a:bodyPr>
          <a:lstStyle/>
          <a:p>
            <a:r>
              <a:rPr lang="en-US" dirty="0"/>
              <a:t>We need to determine</a:t>
            </a:r>
          </a:p>
        </p:txBody>
      </p:sp>
    </p:spTree>
    <p:extLst>
      <p:ext uri="{BB962C8B-B14F-4D97-AF65-F5344CB8AC3E}">
        <p14:creationId xmlns:p14="http://schemas.microsoft.com/office/powerpoint/2010/main" val="1147229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788F0-D722-5549-B8FA-E1DD0E276F8A}"/>
              </a:ext>
            </a:extLst>
          </p:cNvPr>
          <p:cNvSpPr>
            <a:spLocks noGrp="1"/>
          </p:cNvSpPr>
          <p:nvPr>
            <p:ph type="dt" sz="half" idx="10"/>
          </p:nvPr>
        </p:nvSpPr>
        <p:spPr/>
        <p:txBody>
          <a:bodyPr/>
          <a:lstStyle/>
          <a:p>
            <a:r>
              <a:rPr lang="en-US"/>
              <a:t>15 July 2020</a:t>
            </a:r>
          </a:p>
        </p:txBody>
      </p:sp>
      <p:pic>
        <p:nvPicPr>
          <p:cNvPr id="4" name="Picture 3">
            <a:extLst>
              <a:ext uri="{FF2B5EF4-FFF2-40B4-BE49-F238E27FC236}">
                <a16:creationId xmlns:a16="http://schemas.microsoft.com/office/drawing/2014/main" id="{66BCF0A7-D30D-474A-BADA-A13742717CB1}"/>
              </a:ext>
            </a:extLst>
          </p:cNvPr>
          <p:cNvPicPr>
            <a:picLocks noChangeAspect="1"/>
          </p:cNvPicPr>
          <p:nvPr/>
        </p:nvPicPr>
        <p:blipFill>
          <a:blip r:embed="rId2"/>
          <a:stretch>
            <a:fillRect/>
          </a:stretch>
        </p:blipFill>
        <p:spPr>
          <a:xfrm>
            <a:off x="1195244" y="480301"/>
            <a:ext cx="3289300" cy="2171700"/>
          </a:xfrm>
          <a:prstGeom prst="rect">
            <a:avLst/>
          </a:prstGeom>
        </p:spPr>
      </p:pic>
      <p:pic>
        <p:nvPicPr>
          <p:cNvPr id="5" name="Picture 4">
            <a:extLst>
              <a:ext uri="{FF2B5EF4-FFF2-40B4-BE49-F238E27FC236}">
                <a16:creationId xmlns:a16="http://schemas.microsoft.com/office/drawing/2014/main" id="{CC1BB9DD-B43B-4941-9FEE-3F6BCF17367F}"/>
              </a:ext>
            </a:extLst>
          </p:cNvPr>
          <p:cNvPicPr>
            <a:picLocks noChangeAspect="1"/>
          </p:cNvPicPr>
          <p:nvPr/>
        </p:nvPicPr>
        <p:blipFill>
          <a:blip r:embed="rId3"/>
          <a:stretch>
            <a:fillRect/>
          </a:stretch>
        </p:blipFill>
        <p:spPr>
          <a:xfrm>
            <a:off x="4809259" y="501650"/>
            <a:ext cx="3289300" cy="2171700"/>
          </a:xfrm>
          <a:prstGeom prst="rect">
            <a:avLst/>
          </a:prstGeom>
        </p:spPr>
      </p:pic>
      <p:pic>
        <p:nvPicPr>
          <p:cNvPr id="6" name="Picture 5">
            <a:extLst>
              <a:ext uri="{FF2B5EF4-FFF2-40B4-BE49-F238E27FC236}">
                <a16:creationId xmlns:a16="http://schemas.microsoft.com/office/drawing/2014/main" id="{822F345B-160E-974D-82A4-19C464847712}"/>
              </a:ext>
            </a:extLst>
          </p:cNvPr>
          <p:cNvPicPr>
            <a:picLocks noChangeAspect="1"/>
          </p:cNvPicPr>
          <p:nvPr/>
        </p:nvPicPr>
        <p:blipFill>
          <a:blip r:embed="rId4"/>
          <a:stretch>
            <a:fillRect/>
          </a:stretch>
        </p:blipFill>
        <p:spPr>
          <a:xfrm>
            <a:off x="2654300" y="3876650"/>
            <a:ext cx="3631414" cy="2384400"/>
          </a:xfrm>
          <a:prstGeom prst="rect">
            <a:avLst/>
          </a:prstGeom>
        </p:spPr>
      </p:pic>
      <p:pic>
        <p:nvPicPr>
          <p:cNvPr id="7" name="Picture 6">
            <a:extLst>
              <a:ext uri="{FF2B5EF4-FFF2-40B4-BE49-F238E27FC236}">
                <a16:creationId xmlns:a16="http://schemas.microsoft.com/office/drawing/2014/main" id="{92C7CD71-FE28-1241-8471-91E0C0ED7DA6}"/>
              </a:ext>
            </a:extLst>
          </p:cNvPr>
          <p:cNvPicPr>
            <a:picLocks noChangeAspect="1"/>
          </p:cNvPicPr>
          <p:nvPr/>
        </p:nvPicPr>
        <p:blipFill>
          <a:blip r:embed="rId5"/>
          <a:stretch>
            <a:fillRect/>
          </a:stretch>
        </p:blipFill>
        <p:spPr>
          <a:xfrm>
            <a:off x="941347" y="3362300"/>
            <a:ext cx="7735824" cy="514350"/>
          </a:xfrm>
          <a:prstGeom prst="rect">
            <a:avLst/>
          </a:prstGeom>
        </p:spPr>
      </p:pic>
      <p:sp>
        <p:nvSpPr>
          <p:cNvPr id="11" name="Footer Placeholder 10">
            <a:extLst>
              <a:ext uri="{FF2B5EF4-FFF2-40B4-BE49-F238E27FC236}">
                <a16:creationId xmlns:a16="http://schemas.microsoft.com/office/drawing/2014/main" id="{44D34738-DAC9-C745-8D85-B54764E01703}"/>
              </a:ext>
            </a:extLst>
          </p:cNvPr>
          <p:cNvSpPr>
            <a:spLocks noGrp="1"/>
          </p:cNvSpPr>
          <p:nvPr>
            <p:ph type="ftr" sz="quarter" idx="11"/>
          </p:nvPr>
        </p:nvSpPr>
        <p:spPr/>
        <p:txBody>
          <a:bodyPr/>
          <a:lstStyle/>
          <a:p>
            <a:r>
              <a:rPr lang="en-US"/>
              <a:t>Efield/Pitch</a:t>
            </a:r>
            <a:endParaRPr lang="en-US" dirty="0"/>
          </a:p>
        </p:txBody>
      </p:sp>
      <p:sp>
        <p:nvSpPr>
          <p:cNvPr id="12" name="Slide Number Placeholder 11">
            <a:extLst>
              <a:ext uri="{FF2B5EF4-FFF2-40B4-BE49-F238E27FC236}">
                <a16:creationId xmlns:a16="http://schemas.microsoft.com/office/drawing/2014/main" id="{8598EB9F-1514-5A48-9F21-3445F9ED9F20}"/>
              </a:ext>
            </a:extLst>
          </p:cNvPr>
          <p:cNvSpPr>
            <a:spLocks noGrp="1"/>
          </p:cNvSpPr>
          <p:nvPr>
            <p:ph type="sldNum" sz="quarter" idx="12"/>
          </p:nvPr>
        </p:nvSpPr>
        <p:spPr/>
        <p:txBody>
          <a:bodyPr/>
          <a:lstStyle/>
          <a:p>
            <a:fld id="{34A2ECAA-55DE-A546-88ED-23926A155F66}" type="slidenum">
              <a:rPr lang="en-US" smtClean="0"/>
              <a:t>34</a:t>
            </a:fld>
            <a:endParaRPr lang="en-US" dirty="0"/>
          </a:p>
        </p:txBody>
      </p:sp>
      <p:sp>
        <p:nvSpPr>
          <p:cNvPr id="13" name="TextBox 12">
            <a:extLst>
              <a:ext uri="{FF2B5EF4-FFF2-40B4-BE49-F238E27FC236}">
                <a16:creationId xmlns:a16="http://schemas.microsoft.com/office/drawing/2014/main" id="{E86B7B29-EA56-C444-9983-C4A3D6968B66}"/>
              </a:ext>
            </a:extLst>
          </p:cNvPr>
          <p:cNvSpPr txBox="1"/>
          <p:nvPr/>
        </p:nvSpPr>
        <p:spPr>
          <a:xfrm>
            <a:off x="3643451" y="103044"/>
            <a:ext cx="2347609" cy="369332"/>
          </a:xfrm>
          <a:prstGeom prst="rect">
            <a:avLst/>
          </a:prstGeom>
          <a:noFill/>
        </p:spPr>
        <p:txBody>
          <a:bodyPr wrap="square" rtlCol="0">
            <a:spAutoFit/>
          </a:bodyPr>
          <a:lstStyle/>
          <a:p>
            <a:r>
              <a:rPr lang="en-US" dirty="0"/>
              <a:t>Raw </a:t>
            </a:r>
            <a:r>
              <a:rPr lang="en-US" dirty="0" err="1"/>
              <a:t>calo</a:t>
            </a:r>
            <a:r>
              <a:rPr lang="en-US" dirty="0"/>
              <a:t> hits vs time</a:t>
            </a:r>
          </a:p>
        </p:txBody>
      </p:sp>
      <p:sp>
        <p:nvSpPr>
          <p:cNvPr id="15" name="TextBox 14">
            <a:extLst>
              <a:ext uri="{FF2B5EF4-FFF2-40B4-BE49-F238E27FC236}">
                <a16:creationId xmlns:a16="http://schemas.microsoft.com/office/drawing/2014/main" id="{07C6EA7E-4926-0C44-8C35-6C5A7B0539A1}"/>
              </a:ext>
            </a:extLst>
          </p:cNvPr>
          <p:cNvSpPr txBox="1"/>
          <p:nvPr/>
        </p:nvSpPr>
        <p:spPr>
          <a:xfrm>
            <a:off x="673737" y="3069218"/>
            <a:ext cx="1917063" cy="369332"/>
          </a:xfrm>
          <a:prstGeom prst="rect">
            <a:avLst/>
          </a:prstGeom>
          <a:noFill/>
        </p:spPr>
        <p:txBody>
          <a:bodyPr wrap="none" rtlCol="0">
            <a:spAutoFit/>
          </a:bodyPr>
          <a:lstStyle/>
          <a:p>
            <a:r>
              <a:rPr lang="en-US" dirty="0"/>
              <a:t>Nine parameter fit</a:t>
            </a:r>
          </a:p>
        </p:txBody>
      </p:sp>
      <p:sp>
        <p:nvSpPr>
          <p:cNvPr id="16" name="TextBox 15">
            <a:extLst>
              <a:ext uri="{FF2B5EF4-FFF2-40B4-BE49-F238E27FC236}">
                <a16:creationId xmlns:a16="http://schemas.microsoft.com/office/drawing/2014/main" id="{1355CAB6-E58F-CB44-A6A4-13833BAD1532}"/>
              </a:ext>
            </a:extLst>
          </p:cNvPr>
          <p:cNvSpPr txBox="1"/>
          <p:nvPr/>
        </p:nvSpPr>
        <p:spPr>
          <a:xfrm>
            <a:off x="546735" y="2661130"/>
            <a:ext cx="3319370" cy="369332"/>
          </a:xfrm>
          <a:prstGeom prst="rect">
            <a:avLst/>
          </a:prstGeom>
          <a:noFill/>
        </p:spPr>
        <p:txBody>
          <a:bodyPr wrap="none" rtlCol="0">
            <a:spAutoFit/>
          </a:bodyPr>
          <a:lstStyle/>
          <a:p>
            <a:r>
              <a:rPr lang="en-US" dirty="0"/>
              <a:t>Remove all irrelevant frequencies</a:t>
            </a:r>
          </a:p>
        </p:txBody>
      </p:sp>
    </p:spTree>
    <p:extLst>
      <p:ext uri="{BB962C8B-B14F-4D97-AF65-F5344CB8AC3E}">
        <p14:creationId xmlns:p14="http://schemas.microsoft.com/office/powerpoint/2010/main" val="233766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788F0-D722-5549-B8FA-E1DD0E276F8A}"/>
              </a:ext>
            </a:extLst>
          </p:cNvPr>
          <p:cNvSpPr>
            <a:spLocks noGrp="1"/>
          </p:cNvSpPr>
          <p:nvPr>
            <p:ph type="dt" sz="half" idx="10"/>
          </p:nvPr>
        </p:nvSpPr>
        <p:spPr/>
        <p:txBody>
          <a:bodyPr/>
          <a:lstStyle/>
          <a:p>
            <a:r>
              <a:rPr lang="en-US"/>
              <a:t>15 July 2020</a:t>
            </a:r>
          </a:p>
        </p:txBody>
      </p:sp>
      <p:pic>
        <p:nvPicPr>
          <p:cNvPr id="8" name="Picture 7">
            <a:extLst>
              <a:ext uri="{FF2B5EF4-FFF2-40B4-BE49-F238E27FC236}">
                <a16:creationId xmlns:a16="http://schemas.microsoft.com/office/drawing/2014/main" id="{4BB459AD-B8E5-8B49-83ED-BA1E3B649A40}"/>
              </a:ext>
            </a:extLst>
          </p:cNvPr>
          <p:cNvPicPr>
            <a:picLocks noChangeAspect="1"/>
          </p:cNvPicPr>
          <p:nvPr/>
        </p:nvPicPr>
        <p:blipFill>
          <a:blip r:embed="rId2"/>
          <a:stretch>
            <a:fillRect/>
          </a:stretch>
        </p:blipFill>
        <p:spPr>
          <a:xfrm>
            <a:off x="614611" y="1510190"/>
            <a:ext cx="3441700" cy="2146300"/>
          </a:xfrm>
          <a:prstGeom prst="rect">
            <a:avLst/>
          </a:prstGeom>
        </p:spPr>
      </p:pic>
      <p:pic>
        <p:nvPicPr>
          <p:cNvPr id="10" name="Picture 9">
            <a:extLst>
              <a:ext uri="{FF2B5EF4-FFF2-40B4-BE49-F238E27FC236}">
                <a16:creationId xmlns:a16="http://schemas.microsoft.com/office/drawing/2014/main" id="{981DAD3B-C751-624B-B0EE-88B4AD519995}"/>
              </a:ext>
            </a:extLst>
          </p:cNvPr>
          <p:cNvPicPr>
            <a:picLocks noChangeAspect="1"/>
          </p:cNvPicPr>
          <p:nvPr/>
        </p:nvPicPr>
        <p:blipFill>
          <a:blip r:embed="rId3"/>
          <a:stretch>
            <a:fillRect/>
          </a:stretch>
        </p:blipFill>
        <p:spPr>
          <a:xfrm>
            <a:off x="4387850" y="1510190"/>
            <a:ext cx="3263900" cy="2057400"/>
          </a:xfrm>
          <a:prstGeom prst="rect">
            <a:avLst/>
          </a:prstGeom>
        </p:spPr>
      </p:pic>
      <p:sp>
        <p:nvSpPr>
          <p:cNvPr id="11" name="Footer Placeholder 10">
            <a:extLst>
              <a:ext uri="{FF2B5EF4-FFF2-40B4-BE49-F238E27FC236}">
                <a16:creationId xmlns:a16="http://schemas.microsoft.com/office/drawing/2014/main" id="{44D34738-DAC9-C745-8D85-B54764E01703}"/>
              </a:ext>
            </a:extLst>
          </p:cNvPr>
          <p:cNvSpPr>
            <a:spLocks noGrp="1"/>
          </p:cNvSpPr>
          <p:nvPr>
            <p:ph type="ftr" sz="quarter" idx="11"/>
          </p:nvPr>
        </p:nvSpPr>
        <p:spPr/>
        <p:txBody>
          <a:bodyPr/>
          <a:lstStyle/>
          <a:p>
            <a:r>
              <a:rPr lang="en-US"/>
              <a:t>Efield/Pitch</a:t>
            </a:r>
            <a:endParaRPr lang="en-US" dirty="0"/>
          </a:p>
        </p:txBody>
      </p:sp>
      <p:sp>
        <p:nvSpPr>
          <p:cNvPr id="12" name="Slide Number Placeholder 11">
            <a:extLst>
              <a:ext uri="{FF2B5EF4-FFF2-40B4-BE49-F238E27FC236}">
                <a16:creationId xmlns:a16="http://schemas.microsoft.com/office/drawing/2014/main" id="{8598EB9F-1514-5A48-9F21-3445F9ED9F20}"/>
              </a:ext>
            </a:extLst>
          </p:cNvPr>
          <p:cNvSpPr>
            <a:spLocks noGrp="1"/>
          </p:cNvSpPr>
          <p:nvPr>
            <p:ph type="sldNum" sz="quarter" idx="12"/>
          </p:nvPr>
        </p:nvSpPr>
        <p:spPr/>
        <p:txBody>
          <a:bodyPr/>
          <a:lstStyle/>
          <a:p>
            <a:fld id="{34A2ECAA-55DE-A546-88ED-23926A155F66}" type="slidenum">
              <a:rPr lang="en-US" smtClean="0"/>
              <a:t>35</a:t>
            </a:fld>
            <a:endParaRPr lang="en-US" dirty="0"/>
          </a:p>
        </p:txBody>
      </p:sp>
      <p:sp>
        <p:nvSpPr>
          <p:cNvPr id="3" name="TextBox 2">
            <a:extLst>
              <a:ext uri="{FF2B5EF4-FFF2-40B4-BE49-F238E27FC236}">
                <a16:creationId xmlns:a16="http://schemas.microsoft.com/office/drawing/2014/main" id="{DAECBD10-5F93-9143-A73B-7E68FE43D3FB}"/>
              </a:ext>
            </a:extLst>
          </p:cNvPr>
          <p:cNvSpPr txBox="1"/>
          <p:nvPr/>
        </p:nvSpPr>
        <p:spPr>
          <a:xfrm>
            <a:off x="1186774" y="291830"/>
            <a:ext cx="5026376" cy="369332"/>
          </a:xfrm>
          <a:prstGeom prst="rect">
            <a:avLst/>
          </a:prstGeom>
          <a:noFill/>
        </p:spPr>
        <p:txBody>
          <a:bodyPr wrap="none" rtlCol="0">
            <a:spAutoFit/>
          </a:bodyPr>
          <a:lstStyle/>
          <a:p>
            <a:r>
              <a:rPr lang="en-US" dirty="0"/>
              <a:t>Divide raw hits vs time by               of 9 parameter fit</a:t>
            </a:r>
          </a:p>
        </p:txBody>
      </p:sp>
      <p:pic>
        <p:nvPicPr>
          <p:cNvPr id="9" name="Picture 8">
            <a:extLst>
              <a:ext uri="{FF2B5EF4-FFF2-40B4-BE49-F238E27FC236}">
                <a16:creationId xmlns:a16="http://schemas.microsoft.com/office/drawing/2014/main" id="{E0281B99-7D6A-4D43-B48B-1B24811D58C4}"/>
              </a:ext>
            </a:extLst>
          </p:cNvPr>
          <p:cNvPicPr>
            <a:picLocks noChangeAspect="1"/>
          </p:cNvPicPr>
          <p:nvPr/>
        </p:nvPicPr>
        <p:blipFill>
          <a:blip r:embed="rId4"/>
          <a:stretch>
            <a:fillRect/>
          </a:stretch>
        </p:blipFill>
        <p:spPr>
          <a:xfrm>
            <a:off x="3764211" y="317746"/>
            <a:ext cx="584200" cy="317500"/>
          </a:xfrm>
          <a:prstGeom prst="rect">
            <a:avLst/>
          </a:prstGeom>
        </p:spPr>
      </p:pic>
      <p:cxnSp>
        <p:nvCxnSpPr>
          <p:cNvPr id="15" name="Straight Arrow Connector 14">
            <a:extLst>
              <a:ext uri="{FF2B5EF4-FFF2-40B4-BE49-F238E27FC236}">
                <a16:creationId xmlns:a16="http://schemas.microsoft.com/office/drawing/2014/main" id="{70F5DB2C-59E6-544F-8266-B7387466FCE2}"/>
              </a:ext>
            </a:extLst>
          </p:cNvPr>
          <p:cNvCxnSpPr/>
          <p:nvPr/>
        </p:nvCxnSpPr>
        <p:spPr>
          <a:xfrm>
            <a:off x="1492250" y="1031132"/>
            <a:ext cx="140659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A1F585A-5E9D-594F-9406-DD8ABA3785C1}"/>
              </a:ext>
            </a:extLst>
          </p:cNvPr>
          <p:cNvSpPr txBox="1"/>
          <p:nvPr/>
        </p:nvSpPr>
        <p:spPr>
          <a:xfrm>
            <a:off x="3200401" y="846466"/>
            <a:ext cx="2025747" cy="369332"/>
          </a:xfrm>
          <a:prstGeom prst="rect">
            <a:avLst/>
          </a:prstGeom>
          <a:noFill/>
        </p:spPr>
        <p:txBody>
          <a:bodyPr wrap="none" rtlCol="0">
            <a:spAutoFit/>
          </a:bodyPr>
          <a:lstStyle/>
          <a:p>
            <a:r>
              <a:rPr lang="en-US" i="1" dirty="0"/>
              <a:t>Fast Rotation signal</a:t>
            </a:r>
          </a:p>
        </p:txBody>
      </p:sp>
      <p:pic>
        <p:nvPicPr>
          <p:cNvPr id="17" name="Picture 16">
            <a:extLst>
              <a:ext uri="{FF2B5EF4-FFF2-40B4-BE49-F238E27FC236}">
                <a16:creationId xmlns:a16="http://schemas.microsoft.com/office/drawing/2014/main" id="{50D44919-16CE-F345-A060-6D20A0701AB8}"/>
              </a:ext>
            </a:extLst>
          </p:cNvPr>
          <p:cNvPicPr>
            <a:picLocks noChangeAspect="1"/>
          </p:cNvPicPr>
          <p:nvPr/>
        </p:nvPicPr>
        <p:blipFill>
          <a:blip r:embed="rId5"/>
          <a:stretch>
            <a:fillRect/>
          </a:stretch>
        </p:blipFill>
        <p:spPr>
          <a:xfrm>
            <a:off x="2590800" y="3656490"/>
            <a:ext cx="4127500" cy="2565400"/>
          </a:xfrm>
          <a:prstGeom prst="rect">
            <a:avLst/>
          </a:prstGeom>
        </p:spPr>
      </p:pic>
      <p:cxnSp>
        <p:nvCxnSpPr>
          <p:cNvPr id="19" name="Straight Connector 18">
            <a:extLst>
              <a:ext uri="{FF2B5EF4-FFF2-40B4-BE49-F238E27FC236}">
                <a16:creationId xmlns:a16="http://schemas.microsoft.com/office/drawing/2014/main" id="{FD06A03E-9E6A-C946-9C3A-3CD4064DA812}"/>
              </a:ext>
            </a:extLst>
          </p:cNvPr>
          <p:cNvCxnSpPr>
            <a:cxnSpLocks/>
          </p:cNvCxnSpPr>
          <p:nvPr/>
        </p:nvCxnSpPr>
        <p:spPr>
          <a:xfrm flipV="1">
            <a:off x="4572000" y="4095345"/>
            <a:ext cx="0" cy="1731523"/>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2ADA467-5D93-104C-B4FA-68498B51D88C}"/>
              </a:ext>
            </a:extLst>
          </p:cNvPr>
          <p:cNvSpPr txBox="1"/>
          <p:nvPr/>
        </p:nvSpPr>
        <p:spPr>
          <a:xfrm>
            <a:off x="4572000" y="4095345"/>
            <a:ext cx="1096198" cy="369332"/>
          </a:xfrm>
          <a:prstGeom prst="rect">
            <a:avLst/>
          </a:prstGeom>
          <a:noFill/>
        </p:spPr>
        <p:txBody>
          <a:bodyPr wrap="none" rtlCol="0">
            <a:spAutoFit/>
          </a:bodyPr>
          <a:lstStyle/>
          <a:p>
            <a:r>
              <a:rPr lang="en-US" dirty="0"/>
              <a:t>start time</a:t>
            </a:r>
          </a:p>
        </p:txBody>
      </p:sp>
      <p:pic>
        <p:nvPicPr>
          <p:cNvPr id="22" name="Picture 21">
            <a:extLst>
              <a:ext uri="{FF2B5EF4-FFF2-40B4-BE49-F238E27FC236}">
                <a16:creationId xmlns:a16="http://schemas.microsoft.com/office/drawing/2014/main" id="{5DFAA576-284F-D642-AEC4-DAF0B8B97A8C}"/>
              </a:ext>
            </a:extLst>
          </p:cNvPr>
          <p:cNvPicPr>
            <a:picLocks noChangeAspect="1"/>
          </p:cNvPicPr>
          <p:nvPr/>
        </p:nvPicPr>
        <p:blipFill>
          <a:blip r:embed="rId6"/>
          <a:stretch>
            <a:fillRect/>
          </a:stretch>
        </p:blipFill>
        <p:spPr>
          <a:xfrm>
            <a:off x="5668198" y="4138014"/>
            <a:ext cx="215900" cy="254000"/>
          </a:xfrm>
          <a:prstGeom prst="rect">
            <a:avLst/>
          </a:prstGeom>
        </p:spPr>
      </p:pic>
    </p:spTree>
    <p:extLst>
      <p:ext uri="{BB962C8B-B14F-4D97-AF65-F5344CB8AC3E}">
        <p14:creationId xmlns:p14="http://schemas.microsoft.com/office/powerpoint/2010/main" val="1342450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1A197-043E-FC4F-84B8-DAD28DF32D21}"/>
              </a:ext>
            </a:extLst>
          </p:cNvPr>
          <p:cNvSpPr>
            <a:spLocks noGrp="1"/>
          </p:cNvSpPr>
          <p:nvPr>
            <p:ph type="dt" sz="half" idx="10"/>
          </p:nvPr>
        </p:nvSpPr>
        <p:spPr/>
        <p:txBody>
          <a:bodyPr/>
          <a:lstStyle/>
          <a:p>
            <a:r>
              <a:rPr lang="en-US"/>
              <a:t>15 July 2020</a:t>
            </a:r>
          </a:p>
        </p:txBody>
      </p:sp>
      <p:pic>
        <p:nvPicPr>
          <p:cNvPr id="4" name="Picture 3">
            <a:extLst>
              <a:ext uri="{FF2B5EF4-FFF2-40B4-BE49-F238E27FC236}">
                <a16:creationId xmlns:a16="http://schemas.microsoft.com/office/drawing/2014/main" id="{8A5509C9-1231-294B-A12E-F223207C4417}"/>
              </a:ext>
            </a:extLst>
          </p:cNvPr>
          <p:cNvPicPr>
            <a:picLocks noChangeAspect="1"/>
          </p:cNvPicPr>
          <p:nvPr/>
        </p:nvPicPr>
        <p:blipFill>
          <a:blip r:embed="rId2"/>
          <a:stretch>
            <a:fillRect/>
          </a:stretch>
        </p:blipFill>
        <p:spPr>
          <a:xfrm>
            <a:off x="936836" y="1958940"/>
            <a:ext cx="7037692" cy="2428624"/>
          </a:xfrm>
          <a:prstGeom prst="rect">
            <a:avLst/>
          </a:prstGeom>
        </p:spPr>
      </p:pic>
      <p:sp>
        <p:nvSpPr>
          <p:cNvPr id="7" name="Footer Placeholder 6">
            <a:extLst>
              <a:ext uri="{FF2B5EF4-FFF2-40B4-BE49-F238E27FC236}">
                <a16:creationId xmlns:a16="http://schemas.microsoft.com/office/drawing/2014/main" id="{76F9B499-EE56-7249-9174-A04FC73EE23A}"/>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DAA8E05F-9DBB-204F-8ACD-DCCA4E2A14CD}"/>
              </a:ext>
            </a:extLst>
          </p:cNvPr>
          <p:cNvSpPr>
            <a:spLocks noGrp="1"/>
          </p:cNvSpPr>
          <p:nvPr>
            <p:ph type="sldNum" sz="quarter" idx="12"/>
          </p:nvPr>
        </p:nvSpPr>
        <p:spPr/>
        <p:txBody>
          <a:bodyPr/>
          <a:lstStyle/>
          <a:p>
            <a:fld id="{34A2ECAA-55DE-A546-88ED-23926A155F66}" type="slidenum">
              <a:rPr lang="en-US" smtClean="0"/>
              <a:t>36</a:t>
            </a:fld>
            <a:endParaRPr lang="en-US" dirty="0"/>
          </a:p>
        </p:txBody>
      </p:sp>
      <p:pic>
        <p:nvPicPr>
          <p:cNvPr id="9" name="Picture 8">
            <a:extLst>
              <a:ext uri="{FF2B5EF4-FFF2-40B4-BE49-F238E27FC236}">
                <a16:creationId xmlns:a16="http://schemas.microsoft.com/office/drawing/2014/main" id="{49948FAB-C7FC-C24E-A395-CE4BC0F81811}"/>
              </a:ext>
            </a:extLst>
          </p:cNvPr>
          <p:cNvPicPr>
            <a:picLocks noChangeAspect="1"/>
          </p:cNvPicPr>
          <p:nvPr/>
        </p:nvPicPr>
        <p:blipFill>
          <a:blip r:embed="rId3"/>
          <a:stretch>
            <a:fillRect/>
          </a:stretch>
        </p:blipFill>
        <p:spPr>
          <a:xfrm>
            <a:off x="2725428" y="62942"/>
            <a:ext cx="4216400" cy="800100"/>
          </a:xfrm>
          <a:prstGeom prst="rect">
            <a:avLst/>
          </a:prstGeom>
        </p:spPr>
      </p:pic>
      <p:sp>
        <p:nvSpPr>
          <p:cNvPr id="10" name="TextBox 9">
            <a:extLst>
              <a:ext uri="{FF2B5EF4-FFF2-40B4-BE49-F238E27FC236}">
                <a16:creationId xmlns:a16="http://schemas.microsoft.com/office/drawing/2014/main" id="{35ED758B-21F5-864F-ABF7-CECE9305F04E}"/>
              </a:ext>
            </a:extLst>
          </p:cNvPr>
          <p:cNvSpPr txBox="1"/>
          <p:nvPr/>
        </p:nvSpPr>
        <p:spPr>
          <a:xfrm>
            <a:off x="5356073" y="4553712"/>
            <a:ext cx="1585755" cy="369332"/>
          </a:xfrm>
          <a:prstGeom prst="rect">
            <a:avLst/>
          </a:prstGeom>
          <a:noFill/>
        </p:spPr>
        <p:txBody>
          <a:bodyPr wrap="none" rtlCol="0">
            <a:spAutoFit/>
          </a:bodyPr>
          <a:lstStyle/>
          <a:p>
            <a:r>
              <a:rPr lang="en-US" dirty="0"/>
              <a:t>Start time scan</a:t>
            </a:r>
          </a:p>
        </p:txBody>
      </p:sp>
      <p:sp>
        <p:nvSpPr>
          <p:cNvPr id="11" name="TextBox 10">
            <a:extLst>
              <a:ext uri="{FF2B5EF4-FFF2-40B4-BE49-F238E27FC236}">
                <a16:creationId xmlns:a16="http://schemas.microsoft.com/office/drawing/2014/main" id="{140E4279-D054-B949-8077-0A93F0F50CF1}"/>
              </a:ext>
            </a:extLst>
          </p:cNvPr>
          <p:cNvSpPr txBox="1"/>
          <p:nvPr/>
        </p:nvSpPr>
        <p:spPr>
          <a:xfrm>
            <a:off x="1590675" y="4772025"/>
            <a:ext cx="1295035" cy="369332"/>
          </a:xfrm>
          <a:prstGeom prst="rect">
            <a:avLst/>
          </a:prstGeom>
          <a:noFill/>
        </p:spPr>
        <p:txBody>
          <a:bodyPr wrap="none" rtlCol="0">
            <a:spAutoFit/>
          </a:bodyPr>
          <a:lstStyle/>
          <a:p>
            <a:r>
              <a:rPr lang="en-US" dirty="0"/>
              <a:t>Background</a:t>
            </a:r>
          </a:p>
        </p:txBody>
      </p:sp>
      <p:cxnSp>
        <p:nvCxnSpPr>
          <p:cNvPr id="13" name="Straight Arrow Connector 12">
            <a:extLst>
              <a:ext uri="{FF2B5EF4-FFF2-40B4-BE49-F238E27FC236}">
                <a16:creationId xmlns:a16="http://schemas.microsoft.com/office/drawing/2014/main" id="{15A6B5D0-CDA5-244A-8352-D47CAB34F4F1}"/>
              </a:ext>
            </a:extLst>
          </p:cNvPr>
          <p:cNvCxnSpPr/>
          <p:nvPr/>
        </p:nvCxnSpPr>
        <p:spPr>
          <a:xfrm flipV="1">
            <a:off x="2514600" y="3971925"/>
            <a:ext cx="0" cy="685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970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722B5-21DC-6143-A181-B6CFD8E1FC69}"/>
              </a:ext>
            </a:extLst>
          </p:cNvPr>
          <p:cNvSpPr>
            <a:spLocks noGrp="1"/>
          </p:cNvSpPr>
          <p:nvPr>
            <p:ph type="dt" sz="half" idx="10"/>
          </p:nvPr>
        </p:nvSpPr>
        <p:spPr/>
        <p:txBody>
          <a:bodyPr/>
          <a:lstStyle/>
          <a:p>
            <a:r>
              <a:rPr lang="en-US"/>
              <a:t>15 July 2020</a:t>
            </a:r>
          </a:p>
        </p:txBody>
      </p:sp>
      <p:pic>
        <p:nvPicPr>
          <p:cNvPr id="4" name="Picture 3">
            <a:extLst>
              <a:ext uri="{FF2B5EF4-FFF2-40B4-BE49-F238E27FC236}">
                <a16:creationId xmlns:a16="http://schemas.microsoft.com/office/drawing/2014/main" id="{8528D126-EB95-D140-ACFF-6B80EB4248C4}"/>
              </a:ext>
            </a:extLst>
          </p:cNvPr>
          <p:cNvPicPr>
            <a:picLocks noChangeAspect="1"/>
          </p:cNvPicPr>
          <p:nvPr/>
        </p:nvPicPr>
        <p:blipFill>
          <a:blip r:embed="rId3"/>
          <a:stretch>
            <a:fillRect/>
          </a:stretch>
        </p:blipFill>
        <p:spPr>
          <a:xfrm>
            <a:off x="1187450" y="2247900"/>
            <a:ext cx="6769100" cy="2362200"/>
          </a:xfrm>
          <a:prstGeom prst="rect">
            <a:avLst/>
          </a:prstGeom>
        </p:spPr>
      </p:pic>
      <p:sp>
        <p:nvSpPr>
          <p:cNvPr id="5" name="TextBox 4">
            <a:extLst>
              <a:ext uri="{FF2B5EF4-FFF2-40B4-BE49-F238E27FC236}">
                <a16:creationId xmlns:a16="http://schemas.microsoft.com/office/drawing/2014/main" id="{90B7D738-F6ED-CC45-A036-A0844EF24B97}"/>
              </a:ext>
            </a:extLst>
          </p:cNvPr>
          <p:cNvSpPr txBox="1"/>
          <p:nvPr/>
        </p:nvSpPr>
        <p:spPr>
          <a:xfrm>
            <a:off x="2556164" y="4935682"/>
            <a:ext cx="513282" cy="369332"/>
          </a:xfrm>
          <a:prstGeom prst="rect">
            <a:avLst/>
          </a:prstGeom>
          <a:noFill/>
        </p:spPr>
        <p:txBody>
          <a:bodyPr wrap="none" rtlCol="0">
            <a:spAutoFit/>
          </a:bodyPr>
          <a:lstStyle/>
          <a:p>
            <a:r>
              <a:rPr lang="en-US" dirty="0"/>
              <a:t>5us</a:t>
            </a:r>
          </a:p>
        </p:txBody>
      </p:sp>
      <p:sp>
        <p:nvSpPr>
          <p:cNvPr id="6" name="TextBox 5">
            <a:extLst>
              <a:ext uri="{FF2B5EF4-FFF2-40B4-BE49-F238E27FC236}">
                <a16:creationId xmlns:a16="http://schemas.microsoft.com/office/drawing/2014/main" id="{768A255A-1BA0-AC44-B311-E1A199851FD0}"/>
              </a:ext>
            </a:extLst>
          </p:cNvPr>
          <p:cNvSpPr txBox="1"/>
          <p:nvPr/>
        </p:nvSpPr>
        <p:spPr>
          <a:xfrm>
            <a:off x="5902036" y="4894118"/>
            <a:ext cx="630301" cy="369332"/>
          </a:xfrm>
          <a:prstGeom prst="rect">
            <a:avLst/>
          </a:prstGeom>
          <a:noFill/>
        </p:spPr>
        <p:txBody>
          <a:bodyPr wrap="none" rtlCol="0">
            <a:spAutoFit/>
          </a:bodyPr>
          <a:lstStyle/>
          <a:p>
            <a:r>
              <a:rPr lang="en-US" dirty="0"/>
              <a:t>10us</a:t>
            </a:r>
          </a:p>
        </p:txBody>
      </p:sp>
      <p:sp>
        <p:nvSpPr>
          <p:cNvPr id="7" name="Footer Placeholder 6">
            <a:extLst>
              <a:ext uri="{FF2B5EF4-FFF2-40B4-BE49-F238E27FC236}">
                <a16:creationId xmlns:a16="http://schemas.microsoft.com/office/drawing/2014/main" id="{39EC3FAF-0802-434F-B406-D68D179CA20F}"/>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FA39DCE0-3E55-9843-95CE-47096386E815}"/>
              </a:ext>
            </a:extLst>
          </p:cNvPr>
          <p:cNvSpPr>
            <a:spLocks noGrp="1"/>
          </p:cNvSpPr>
          <p:nvPr>
            <p:ph type="sldNum" sz="quarter" idx="12"/>
          </p:nvPr>
        </p:nvSpPr>
        <p:spPr/>
        <p:txBody>
          <a:bodyPr/>
          <a:lstStyle/>
          <a:p>
            <a:fld id="{34A2ECAA-55DE-A546-88ED-23926A155F66}" type="slidenum">
              <a:rPr lang="en-US" smtClean="0"/>
              <a:t>37</a:t>
            </a:fld>
            <a:endParaRPr lang="en-US" dirty="0"/>
          </a:p>
        </p:txBody>
      </p:sp>
      <p:pic>
        <p:nvPicPr>
          <p:cNvPr id="10" name="Picture 9">
            <a:extLst>
              <a:ext uri="{FF2B5EF4-FFF2-40B4-BE49-F238E27FC236}">
                <a16:creationId xmlns:a16="http://schemas.microsoft.com/office/drawing/2014/main" id="{DB38E50B-F840-A443-8862-B5DAD8DF4CD3}"/>
              </a:ext>
            </a:extLst>
          </p:cNvPr>
          <p:cNvPicPr>
            <a:picLocks noChangeAspect="1"/>
          </p:cNvPicPr>
          <p:nvPr/>
        </p:nvPicPr>
        <p:blipFill>
          <a:blip r:embed="rId4"/>
          <a:stretch>
            <a:fillRect/>
          </a:stretch>
        </p:blipFill>
        <p:spPr>
          <a:xfrm>
            <a:off x="2556164" y="752886"/>
            <a:ext cx="4216400" cy="800100"/>
          </a:xfrm>
          <a:prstGeom prst="rect">
            <a:avLst/>
          </a:prstGeom>
        </p:spPr>
      </p:pic>
      <p:sp>
        <p:nvSpPr>
          <p:cNvPr id="11" name="TextBox 10">
            <a:extLst>
              <a:ext uri="{FF2B5EF4-FFF2-40B4-BE49-F238E27FC236}">
                <a16:creationId xmlns:a16="http://schemas.microsoft.com/office/drawing/2014/main" id="{E038922F-D26D-6946-ACB4-9E0E8D347150}"/>
              </a:ext>
            </a:extLst>
          </p:cNvPr>
          <p:cNvSpPr txBox="1"/>
          <p:nvPr/>
        </p:nvSpPr>
        <p:spPr>
          <a:xfrm>
            <a:off x="1719072" y="5518334"/>
            <a:ext cx="6736011" cy="369332"/>
          </a:xfrm>
          <a:prstGeom prst="rect">
            <a:avLst/>
          </a:prstGeom>
          <a:noFill/>
        </p:spPr>
        <p:txBody>
          <a:bodyPr wrap="none" rtlCol="0">
            <a:spAutoFit/>
          </a:bodyPr>
          <a:lstStyle/>
          <a:p>
            <a:r>
              <a:rPr lang="en-US" dirty="0"/>
              <a:t>Data missing from the fast rotation signal distorts frequency spectrum</a:t>
            </a:r>
          </a:p>
        </p:txBody>
      </p:sp>
      <p:sp>
        <p:nvSpPr>
          <p:cNvPr id="12" name="TextBox 11">
            <a:extLst>
              <a:ext uri="{FF2B5EF4-FFF2-40B4-BE49-F238E27FC236}">
                <a16:creationId xmlns:a16="http://schemas.microsoft.com/office/drawing/2014/main" id="{1CC2B7FC-2E49-AD4D-A61A-4B54DAB766D3}"/>
              </a:ext>
            </a:extLst>
          </p:cNvPr>
          <p:cNvSpPr txBox="1"/>
          <p:nvPr/>
        </p:nvSpPr>
        <p:spPr>
          <a:xfrm>
            <a:off x="815975" y="333878"/>
            <a:ext cx="2708755" cy="369332"/>
          </a:xfrm>
          <a:prstGeom prst="rect">
            <a:avLst/>
          </a:prstGeom>
          <a:noFill/>
        </p:spPr>
        <p:txBody>
          <a:bodyPr wrap="none" rtlCol="0">
            <a:spAutoFit/>
          </a:bodyPr>
          <a:lstStyle/>
          <a:p>
            <a:r>
              <a:rPr lang="en-US" dirty="0"/>
              <a:t>Dependence on start time</a:t>
            </a:r>
          </a:p>
        </p:txBody>
      </p:sp>
    </p:spTree>
    <p:extLst>
      <p:ext uri="{BB962C8B-B14F-4D97-AF65-F5344CB8AC3E}">
        <p14:creationId xmlns:p14="http://schemas.microsoft.com/office/powerpoint/2010/main" val="758822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5" name="Picture 4"/>
          <p:cNvPicPr>
            <a:picLocks noChangeAspect="1"/>
          </p:cNvPicPr>
          <p:nvPr/>
        </p:nvPicPr>
        <p:blipFill>
          <a:blip r:embed="rId2"/>
          <a:stretch>
            <a:fillRect/>
          </a:stretch>
        </p:blipFill>
        <p:spPr>
          <a:xfrm>
            <a:off x="0" y="342900"/>
            <a:ext cx="9144000" cy="6170437"/>
          </a:xfrm>
          <a:prstGeom prst="rect">
            <a:avLst/>
          </a:prstGeom>
        </p:spPr>
      </p:pic>
      <p:sp>
        <p:nvSpPr>
          <p:cNvPr id="6" name="TextBox 5"/>
          <p:cNvSpPr txBox="1"/>
          <p:nvPr/>
        </p:nvSpPr>
        <p:spPr>
          <a:xfrm>
            <a:off x="7916781" y="6187073"/>
            <a:ext cx="1227219" cy="338554"/>
          </a:xfrm>
          <a:prstGeom prst="rect">
            <a:avLst/>
          </a:prstGeom>
          <a:noFill/>
        </p:spPr>
        <p:txBody>
          <a:bodyPr wrap="none" rtlCol="0">
            <a:spAutoFit/>
          </a:bodyPr>
          <a:lstStyle/>
          <a:p>
            <a:r>
              <a:rPr lang="en-US" sz="1600" dirty="0"/>
              <a:t>A. </a:t>
            </a:r>
            <a:r>
              <a:rPr lang="en-US" sz="1600" dirty="0" err="1"/>
              <a:t>Chapelain</a:t>
            </a:r>
            <a:endParaRPr lang="en-US" sz="1600" dirty="0"/>
          </a:p>
        </p:txBody>
      </p:sp>
      <p:sp>
        <p:nvSpPr>
          <p:cNvPr id="7" name="Footer Placeholder 6">
            <a:extLst>
              <a:ext uri="{FF2B5EF4-FFF2-40B4-BE49-F238E27FC236}">
                <a16:creationId xmlns:a16="http://schemas.microsoft.com/office/drawing/2014/main" id="{88809CFD-6781-2243-AD5E-11D8607B3F16}"/>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2D42C9C5-5CAD-894B-85E7-7693C06915CD}"/>
              </a:ext>
            </a:extLst>
          </p:cNvPr>
          <p:cNvSpPr>
            <a:spLocks noGrp="1"/>
          </p:cNvSpPr>
          <p:nvPr>
            <p:ph type="sldNum" sz="quarter" idx="12"/>
          </p:nvPr>
        </p:nvSpPr>
        <p:spPr/>
        <p:txBody>
          <a:bodyPr/>
          <a:lstStyle/>
          <a:p>
            <a:fld id="{34A2ECAA-55DE-A546-88ED-23926A155F66}" type="slidenum">
              <a:rPr lang="en-US" smtClean="0"/>
              <a:t>38</a:t>
            </a:fld>
            <a:endParaRPr lang="en-US" dirty="0"/>
          </a:p>
        </p:txBody>
      </p:sp>
    </p:spTree>
    <p:extLst>
      <p:ext uri="{BB962C8B-B14F-4D97-AF65-F5344CB8AC3E}">
        <p14:creationId xmlns:p14="http://schemas.microsoft.com/office/powerpoint/2010/main" val="1168635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54AA1F-7364-B14C-8F6D-E485717348D9}"/>
              </a:ext>
            </a:extLst>
          </p:cNvPr>
          <p:cNvSpPr>
            <a:spLocks noGrp="1"/>
          </p:cNvSpPr>
          <p:nvPr>
            <p:ph type="dt" sz="half" idx="10"/>
          </p:nvPr>
        </p:nvSpPr>
        <p:spPr/>
        <p:txBody>
          <a:bodyPr/>
          <a:lstStyle/>
          <a:p>
            <a:r>
              <a:rPr lang="en-US"/>
              <a:t>15 July 2020</a:t>
            </a:r>
          </a:p>
        </p:txBody>
      </p:sp>
      <p:sp>
        <p:nvSpPr>
          <p:cNvPr id="4" name="TextBox 3">
            <a:extLst>
              <a:ext uri="{FF2B5EF4-FFF2-40B4-BE49-F238E27FC236}">
                <a16:creationId xmlns:a16="http://schemas.microsoft.com/office/drawing/2014/main" id="{64B53114-0F0B-AE40-AFF5-0038C3F16E8F}"/>
              </a:ext>
            </a:extLst>
          </p:cNvPr>
          <p:cNvSpPr txBox="1"/>
          <p:nvPr/>
        </p:nvSpPr>
        <p:spPr>
          <a:xfrm>
            <a:off x="742013" y="357180"/>
            <a:ext cx="2635080" cy="369332"/>
          </a:xfrm>
          <a:prstGeom prst="rect">
            <a:avLst/>
          </a:prstGeom>
          <a:noFill/>
        </p:spPr>
        <p:txBody>
          <a:bodyPr wrap="none" rtlCol="0">
            <a:spAutoFit/>
          </a:bodyPr>
          <a:lstStyle/>
          <a:p>
            <a:r>
              <a:rPr lang="en-US" dirty="0"/>
              <a:t>Dependence on start time</a:t>
            </a:r>
          </a:p>
        </p:txBody>
      </p:sp>
      <p:pic>
        <p:nvPicPr>
          <p:cNvPr id="5" name="Picture 4">
            <a:extLst>
              <a:ext uri="{FF2B5EF4-FFF2-40B4-BE49-F238E27FC236}">
                <a16:creationId xmlns:a16="http://schemas.microsoft.com/office/drawing/2014/main" id="{5F88AC4B-9933-1042-90F9-C84407951451}"/>
              </a:ext>
            </a:extLst>
          </p:cNvPr>
          <p:cNvPicPr>
            <a:picLocks noChangeAspect="1"/>
          </p:cNvPicPr>
          <p:nvPr/>
        </p:nvPicPr>
        <p:blipFill>
          <a:blip r:embed="rId2"/>
          <a:stretch>
            <a:fillRect/>
          </a:stretch>
        </p:blipFill>
        <p:spPr>
          <a:xfrm>
            <a:off x="1161288" y="807224"/>
            <a:ext cx="4224528" cy="3144926"/>
          </a:xfrm>
          <a:prstGeom prst="rect">
            <a:avLst/>
          </a:prstGeom>
        </p:spPr>
      </p:pic>
      <p:pic>
        <p:nvPicPr>
          <p:cNvPr id="6" name="Picture 5">
            <a:extLst>
              <a:ext uri="{FF2B5EF4-FFF2-40B4-BE49-F238E27FC236}">
                <a16:creationId xmlns:a16="http://schemas.microsoft.com/office/drawing/2014/main" id="{27FF28AC-EC7D-0B46-AB7D-0E2235792B3A}"/>
              </a:ext>
            </a:extLst>
          </p:cNvPr>
          <p:cNvPicPr>
            <a:picLocks noChangeAspect="1"/>
          </p:cNvPicPr>
          <p:nvPr/>
        </p:nvPicPr>
        <p:blipFill>
          <a:blip r:embed="rId3"/>
          <a:stretch>
            <a:fillRect/>
          </a:stretch>
        </p:blipFill>
        <p:spPr>
          <a:xfrm>
            <a:off x="3448049" y="4325471"/>
            <a:ext cx="2381109" cy="1816100"/>
          </a:xfrm>
          <a:prstGeom prst="rect">
            <a:avLst/>
          </a:prstGeom>
        </p:spPr>
      </p:pic>
      <p:pic>
        <p:nvPicPr>
          <p:cNvPr id="7" name="Picture 6">
            <a:extLst>
              <a:ext uri="{FF2B5EF4-FFF2-40B4-BE49-F238E27FC236}">
                <a16:creationId xmlns:a16="http://schemas.microsoft.com/office/drawing/2014/main" id="{4D436AE5-6286-E340-A2A7-83A40915A6D7}"/>
              </a:ext>
            </a:extLst>
          </p:cNvPr>
          <p:cNvPicPr>
            <a:picLocks noChangeAspect="1"/>
          </p:cNvPicPr>
          <p:nvPr/>
        </p:nvPicPr>
        <p:blipFill>
          <a:blip r:embed="rId4"/>
          <a:stretch>
            <a:fillRect/>
          </a:stretch>
        </p:blipFill>
        <p:spPr>
          <a:xfrm>
            <a:off x="6195235" y="4325470"/>
            <a:ext cx="2381108" cy="1864067"/>
          </a:xfrm>
          <a:prstGeom prst="rect">
            <a:avLst/>
          </a:prstGeom>
        </p:spPr>
      </p:pic>
      <p:pic>
        <p:nvPicPr>
          <p:cNvPr id="8" name="Picture 7">
            <a:extLst>
              <a:ext uri="{FF2B5EF4-FFF2-40B4-BE49-F238E27FC236}">
                <a16:creationId xmlns:a16="http://schemas.microsoft.com/office/drawing/2014/main" id="{521E7767-6276-3546-835F-1A9342CF1A7B}"/>
              </a:ext>
            </a:extLst>
          </p:cNvPr>
          <p:cNvPicPr>
            <a:picLocks noChangeAspect="1"/>
          </p:cNvPicPr>
          <p:nvPr/>
        </p:nvPicPr>
        <p:blipFill>
          <a:blip r:embed="rId5"/>
          <a:stretch>
            <a:fillRect/>
          </a:stretch>
        </p:blipFill>
        <p:spPr>
          <a:xfrm>
            <a:off x="742013" y="4234676"/>
            <a:ext cx="2222500" cy="1816100"/>
          </a:xfrm>
          <a:prstGeom prst="rect">
            <a:avLst/>
          </a:prstGeom>
        </p:spPr>
      </p:pic>
      <p:sp>
        <p:nvSpPr>
          <p:cNvPr id="9" name="Footer Placeholder 8">
            <a:extLst>
              <a:ext uri="{FF2B5EF4-FFF2-40B4-BE49-F238E27FC236}">
                <a16:creationId xmlns:a16="http://schemas.microsoft.com/office/drawing/2014/main" id="{63339A80-CF4D-F340-AB4B-A344811733F3}"/>
              </a:ext>
            </a:extLst>
          </p:cNvPr>
          <p:cNvSpPr>
            <a:spLocks noGrp="1"/>
          </p:cNvSpPr>
          <p:nvPr>
            <p:ph type="ftr" sz="quarter" idx="11"/>
          </p:nvPr>
        </p:nvSpPr>
        <p:spPr/>
        <p:txBody>
          <a:bodyPr/>
          <a:lstStyle/>
          <a:p>
            <a:r>
              <a:rPr lang="en-US"/>
              <a:t>Efield/Pitch</a:t>
            </a:r>
            <a:endParaRPr lang="en-US" dirty="0"/>
          </a:p>
        </p:txBody>
      </p:sp>
      <p:sp>
        <p:nvSpPr>
          <p:cNvPr id="10" name="Slide Number Placeholder 9">
            <a:extLst>
              <a:ext uri="{FF2B5EF4-FFF2-40B4-BE49-F238E27FC236}">
                <a16:creationId xmlns:a16="http://schemas.microsoft.com/office/drawing/2014/main" id="{35C2022A-BA6D-7B4B-B989-696E50EACAB4}"/>
              </a:ext>
            </a:extLst>
          </p:cNvPr>
          <p:cNvSpPr>
            <a:spLocks noGrp="1"/>
          </p:cNvSpPr>
          <p:nvPr>
            <p:ph type="sldNum" sz="quarter" idx="12"/>
          </p:nvPr>
        </p:nvSpPr>
        <p:spPr/>
        <p:txBody>
          <a:bodyPr/>
          <a:lstStyle/>
          <a:p>
            <a:fld id="{34A2ECAA-55DE-A546-88ED-23926A155F66}" type="slidenum">
              <a:rPr lang="en-US" smtClean="0"/>
              <a:t>39</a:t>
            </a:fld>
            <a:endParaRPr lang="en-US" dirty="0"/>
          </a:p>
        </p:txBody>
      </p:sp>
    </p:spTree>
    <p:extLst>
      <p:ext uri="{BB962C8B-B14F-4D97-AF65-F5344CB8AC3E}">
        <p14:creationId xmlns:p14="http://schemas.microsoft.com/office/powerpoint/2010/main" val="76400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3A363485-49D6-8344-830D-5D57CEBDA3BF}"/>
              </a:ext>
            </a:extLst>
          </p:cNvPr>
          <p:cNvPicPr>
            <a:picLocks noChangeAspect="1"/>
          </p:cNvPicPr>
          <p:nvPr/>
        </p:nvPicPr>
        <p:blipFill rotWithShape="1">
          <a:blip r:embed="rId2"/>
          <a:srcRect l="45557" r="37783"/>
          <a:stretch/>
        </p:blipFill>
        <p:spPr>
          <a:xfrm>
            <a:off x="5834743" y="1824561"/>
            <a:ext cx="2425376" cy="2044169"/>
          </a:xfrm>
          <a:prstGeom prst="rect">
            <a:avLst/>
          </a:prstGeom>
        </p:spPr>
      </p:pic>
      <p:sp>
        <p:nvSpPr>
          <p:cNvPr id="2" name="Date Placeholder 1">
            <a:extLst>
              <a:ext uri="{FF2B5EF4-FFF2-40B4-BE49-F238E27FC236}">
                <a16:creationId xmlns:a16="http://schemas.microsoft.com/office/drawing/2014/main" id="{7AB23D7E-9D4F-BB4A-8C56-7BEAC79B52DB}"/>
              </a:ext>
            </a:extLst>
          </p:cNvPr>
          <p:cNvSpPr>
            <a:spLocks noGrp="1"/>
          </p:cNvSpPr>
          <p:nvPr>
            <p:ph type="dt" sz="half" idx="10"/>
          </p:nvPr>
        </p:nvSpPr>
        <p:spPr/>
        <p:txBody>
          <a:bodyPr/>
          <a:lstStyle/>
          <a:p>
            <a:r>
              <a:rPr lang="en-US"/>
              <a:t>15 July 2020</a:t>
            </a:r>
          </a:p>
        </p:txBody>
      </p:sp>
      <p:sp>
        <p:nvSpPr>
          <p:cNvPr id="5" name="TextBox 4">
            <a:extLst>
              <a:ext uri="{FF2B5EF4-FFF2-40B4-BE49-F238E27FC236}">
                <a16:creationId xmlns:a16="http://schemas.microsoft.com/office/drawing/2014/main" id="{631B97DA-B297-8E4B-BFDE-6A21C363603E}"/>
              </a:ext>
            </a:extLst>
          </p:cNvPr>
          <p:cNvSpPr txBox="1"/>
          <p:nvPr/>
        </p:nvSpPr>
        <p:spPr>
          <a:xfrm>
            <a:off x="663530" y="274769"/>
            <a:ext cx="4696542" cy="369332"/>
          </a:xfrm>
          <a:prstGeom prst="rect">
            <a:avLst/>
          </a:prstGeom>
          <a:noFill/>
        </p:spPr>
        <p:txBody>
          <a:bodyPr wrap="none" rtlCol="0">
            <a:spAutoFit/>
          </a:bodyPr>
          <a:lstStyle/>
          <a:p>
            <a:r>
              <a:rPr lang="en-US" dirty="0"/>
              <a:t>Pitch is that component of velocity parallel to     </a:t>
            </a:r>
          </a:p>
        </p:txBody>
      </p:sp>
      <p:pic>
        <p:nvPicPr>
          <p:cNvPr id="6" name="Picture 5">
            <a:extLst>
              <a:ext uri="{FF2B5EF4-FFF2-40B4-BE49-F238E27FC236}">
                <a16:creationId xmlns:a16="http://schemas.microsoft.com/office/drawing/2014/main" id="{B4118CC8-9748-A141-A92B-D80E5BF4E22C}"/>
              </a:ext>
            </a:extLst>
          </p:cNvPr>
          <p:cNvPicPr>
            <a:picLocks noChangeAspect="1"/>
          </p:cNvPicPr>
          <p:nvPr/>
        </p:nvPicPr>
        <p:blipFill>
          <a:blip r:embed="rId3"/>
          <a:stretch>
            <a:fillRect/>
          </a:stretch>
        </p:blipFill>
        <p:spPr>
          <a:xfrm>
            <a:off x="5102897" y="335615"/>
            <a:ext cx="228600" cy="215900"/>
          </a:xfrm>
          <a:prstGeom prst="rect">
            <a:avLst/>
          </a:prstGeom>
        </p:spPr>
      </p:pic>
      <p:pic>
        <p:nvPicPr>
          <p:cNvPr id="7" name="Picture 6">
            <a:extLst>
              <a:ext uri="{FF2B5EF4-FFF2-40B4-BE49-F238E27FC236}">
                <a16:creationId xmlns:a16="http://schemas.microsoft.com/office/drawing/2014/main" id="{13ED9422-E51F-A84F-99EC-B96B6BF2776D}"/>
              </a:ext>
            </a:extLst>
          </p:cNvPr>
          <p:cNvPicPr>
            <a:picLocks noChangeAspect="1"/>
          </p:cNvPicPr>
          <p:nvPr/>
        </p:nvPicPr>
        <p:blipFill>
          <a:blip r:embed="rId4"/>
          <a:stretch>
            <a:fillRect/>
          </a:stretch>
        </p:blipFill>
        <p:spPr>
          <a:xfrm>
            <a:off x="925791" y="825149"/>
            <a:ext cx="2549237" cy="477982"/>
          </a:xfrm>
          <a:prstGeom prst="rect">
            <a:avLst/>
          </a:prstGeom>
        </p:spPr>
      </p:pic>
      <p:pic>
        <p:nvPicPr>
          <p:cNvPr id="9" name="Picture 8">
            <a:extLst>
              <a:ext uri="{FF2B5EF4-FFF2-40B4-BE49-F238E27FC236}">
                <a16:creationId xmlns:a16="http://schemas.microsoft.com/office/drawing/2014/main" id="{62C80100-84F1-9C45-9071-9385C00DB4F6}"/>
              </a:ext>
            </a:extLst>
          </p:cNvPr>
          <p:cNvPicPr>
            <a:picLocks noChangeAspect="1"/>
          </p:cNvPicPr>
          <p:nvPr/>
        </p:nvPicPr>
        <p:blipFill>
          <a:blip r:embed="rId5"/>
          <a:stretch>
            <a:fillRect/>
          </a:stretch>
        </p:blipFill>
        <p:spPr>
          <a:xfrm>
            <a:off x="1113667" y="1938966"/>
            <a:ext cx="3458333" cy="477981"/>
          </a:xfrm>
          <a:prstGeom prst="rect">
            <a:avLst/>
          </a:prstGeom>
        </p:spPr>
      </p:pic>
      <p:sp>
        <p:nvSpPr>
          <p:cNvPr id="11" name="TextBox 10">
            <a:extLst>
              <a:ext uri="{FF2B5EF4-FFF2-40B4-BE49-F238E27FC236}">
                <a16:creationId xmlns:a16="http://schemas.microsoft.com/office/drawing/2014/main" id="{F77331B5-4DC9-7744-9743-B310EA4D6C01}"/>
              </a:ext>
            </a:extLst>
          </p:cNvPr>
          <p:cNvSpPr txBox="1"/>
          <p:nvPr/>
        </p:nvSpPr>
        <p:spPr>
          <a:xfrm>
            <a:off x="457200" y="1506601"/>
            <a:ext cx="5112040" cy="369332"/>
          </a:xfrm>
          <a:prstGeom prst="rect">
            <a:avLst/>
          </a:prstGeom>
          <a:noFill/>
        </p:spPr>
        <p:txBody>
          <a:bodyPr wrap="none" rtlCol="0">
            <a:spAutoFit/>
          </a:bodyPr>
          <a:lstStyle/>
          <a:p>
            <a:r>
              <a:rPr lang="en-US" dirty="0"/>
              <a:t>How much is the frequency shifted due to the pitch?</a:t>
            </a:r>
          </a:p>
        </p:txBody>
      </p:sp>
      <p:pic>
        <p:nvPicPr>
          <p:cNvPr id="15" name="Picture 14">
            <a:extLst>
              <a:ext uri="{FF2B5EF4-FFF2-40B4-BE49-F238E27FC236}">
                <a16:creationId xmlns:a16="http://schemas.microsoft.com/office/drawing/2014/main" id="{70D234F1-F835-C145-87D6-7D1D7CDCB03E}"/>
              </a:ext>
            </a:extLst>
          </p:cNvPr>
          <p:cNvPicPr>
            <a:picLocks noChangeAspect="1"/>
          </p:cNvPicPr>
          <p:nvPr/>
        </p:nvPicPr>
        <p:blipFill>
          <a:blip r:embed="rId6"/>
          <a:stretch>
            <a:fillRect/>
          </a:stretch>
        </p:blipFill>
        <p:spPr>
          <a:xfrm>
            <a:off x="1085550" y="2604650"/>
            <a:ext cx="3514566" cy="477981"/>
          </a:xfrm>
          <a:prstGeom prst="rect">
            <a:avLst/>
          </a:prstGeom>
        </p:spPr>
      </p:pic>
      <p:sp>
        <p:nvSpPr>
          <p:cNvPr id="27" name="TextBox 26">
            <a:extLst>
              <a:ext uri="{FF2B5EF4-FFF2-40B4-BE49-F238E27FC236}">
                <a16:creationId xmlns:a16="http://schemas.microsoft.com/office/drawing/2014/main" id="{3705789B-2B6B-C94B-A491-741608E69CAA}"/>
              </a:ext>
            </a:extLst>
          </p:cNvPr>
          <p:cNvSpPr txBox="1"/>
          <p:nvPr/>
        </p:nvSpPr>
        <p:spPr>
          <a:xfrm>
            <a:off x="7584890" y="1214301"/>
            <a:ext cx="304892" cy="369332"/>
          </a:xfrm>
          <a:prstGeom prst="rect">
            <a:avLst/>
          </a:prstGeom>
          <a:noFill/>
          <a:effectLst/>
        </p:spPr>
        <p:txBody>
          <a:bodyPr wrap="none" rtlCol="0">
            <a:spAutoFit/>
          </a:bodyPr>
          <a:lstStyle/>
          <a:p>
            <a:r>
              <a:rPr lang="en-US" dirty="0">
                <a:latin typeface="Symbol" pitchFamily="2" charset="2"/>
              </a:rPr>
              <a:t>f</a:t>
            </a:r>
          </a:p>
        </p:txBody>
      </p:sp>
      <p:sp>
        <p:nvSpPr>
          <p:cNvPr id="28" name="TextBox 27">
            <a:extLst>
              <a:ext uri="{FF2B5EF4-FFF2-40B4-BE49-F238E27FC236}">
                <a16:creationId xmlns:a16="http://schemas.microsoft.com/office/drawing/2014/main" id="{6F0B22F5-511D-894E-8568-DF5925DD7FD0}"/>
              </a:ext>
            </a:extLst>
          </p:cNvPr>
          <p:cNvSpPr txBox="1"/>
          <p:nvPr/>
        </p:nvSpPr>
        <p:spPr>
          <a:xfrm>
            <a:off x="8091912" y="1553722"/>
            <a:ext cx="276038" cy="369332"/>
          </a:xfrm>
          <a:prstGeom prst="rect">
            <a:avLst/>
          </a:prstGeom>
          <a:noFill/>
        </p:spPr>
        <p:txBody>
          <a:bodyPr wrap="none" rtlCol="0">
            <a:spAutoFit/>
          </a:bodyPr>
          <a:lstStyle/>
          <a:p>
            <a:r>
              <a:rPr lang="en-US" dirty="0"/>
              <a:t>z</a:t>
            </a:r>
          </a:p>
        </p:txBody>
      </p:sp>
      <p:sp>
        <p:nvSpPr>
          <p:cNvPr id="45" name="TextBox 44">
            <a:extLst>
              <a:ext uri="{FF2B5EF4-FFF2-40B4-BE49-F238E27FC236}">
                <a16:creationId xmlns:a16="http://schemas.microsoft.com/office/drawing/2014/main" id="{B8E2D62C-23C6-A240-B54C-687171097659}"/>
              </a:ext>
            </a:extLst>
          </p:cNvPr>
          <p:cNvSpPr txBox="1"/>
          <p:nvPr/>
        </p:nvSpPr>
        <p:spPr>
          <a:xfrm>
            <a:off x="8340422" y="127976"/>
            <a:ext cx="389850" cy="369332"/>
          </a:xfrm>
          <a:prstGeom prst="rect">
            <a:avLst/>
          </a:prstGeom>
          <a:noFill/>
        </p:spPr>
        <p:txBody>
          <a:bodyPr wrap="square" rtlCol="0">
            <a:spAutoFit/>
          </a:bodyPr>
          <a:lstStyle/>
          <a:p>
            <a:r>
              <a:rPr lang="en-US" dirty="0" err="1"/>
              <a:t>B</a:t>
            </a:r>
            <a:r>
              <a:rPr lang="en-US" baseline="-25000" dirty="0" err="1"/>
              <a:t>z</a:t>
            </a:r>
            <a:endParaRPr lang="en-US" baseline="-25000" dirty="0"/>
          </a:p>
        </p:txBody>
      </p:sp>
      <p:cxnSp>
        <p:nvCxnSpPr>
          <p:cNvPr id="47" name="Straight Arrow Connector 46">
            <a:extLst>
              <a:ext uri="{FF2B5EF4-FFF2-40B4-BE49-F238E27FC236}">
                <a16:creationId xmlns:a16="http://schemas.microsoft.com/office/drawing/2014/main" id="{BBDC47CC-B952-5E41-BF5C-54B0CD76A672}"/>
              </a:ext>
            </a:extLst>
          </p:cNvPr>
          <p:cNvCxnSpPr>
            <a:cxnSpLocks/>
          </p:cNvCxnSpPr>
          <p:nvPr/>
        </p:nvCxnSpPr>
        <p:spPr>
          <a:xfrm flipH="1" flipV="1">
            <a:off x="8324791" y="253710"/>
            <a:ext cx="15631"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1D84BC2F-EC68-A742-ACED-74381700E4C3}"/>
              </a:ext>
            </a:extLst>
          </p:cNvPr>
          <p:cNvCxnSpPr>
            <a:cxnSpLocks/>
          </p:cNvCxnSpPr>
          <p:nvPr/>
        </p:nvCxnSpPr>
        <p:spPr>
          <a:xfrm flipH="1" flipV="1">
            <a:off x="6549024" y="1977720"/>
            <a:ext cx="240707"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308B69D-4091-2041-B5B3-3AD239F61B7E}"/>
              </a:ext>
            </a:extLst>
          </p:cNvPr>
          <p:cNvCxnSpPr>
            <a:cxnSpLocks/>
          </p:cNvCxnSpPr>
          <p:nvPr/>
        </p:nvCxnSpPr>
        <p:spPr>
          <a:xfrm>
            <a:off x="6805337" y="2445810"/>
            <a:ext cx="306111" cy="21259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C8BF84BC-68E1-464B-8A91-4D4C8E14B65E}"/>
              </a:ext>
            </a:extLst>
          </p:cNvPr>
          <p:cNvCxnSpPr>
            <a:cxnSpLocks/>
          </p:cNvCxnSpPr>
          <p:nvPr/>
        </p:nvCxnSpPr>
        <p:spPr>
          <a:xfrm>
            <a:off x="8340422" y="717461"/>
            <a:ext cx="351034" cy="2429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522D3B1F-42E0-4940-BBDA-15FD37D0E1F3}"/>
              </a:ext>
            </a:extLst>
          </p:cNvPr>
          <p:cNvCxnSpPr>
            <a:cxnSpLocks/>
          </p:cNvCxnSpPr>
          <p:nvPr/>
        </p:nvCxnSpPr>
        <p:spPr>
          <a:xfrm flipH="1">
            <a:off x="7845400" y="723652"/>
            <a:ext cx="495022" cy="257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7E42F3DF-A81D-9544-876B-E5FDE3E455BF}"/>
              </a:ext>
            </a:extLst>
          </p:cNvPr>
          <p:cNvSpPr txBox="1"/>
          <p:nvPr/>
        </p:nvSpPr>
        <p:spPr>
          <a:xfrm>
            <a:off x="7969078" y="653460"/>
            <a:ext cx="304892" cy="369332"/>
          </a:xfrm>
          <a:prstGeom prst="rect">
            <a:avLst/>
          </a:prstGeom>
          <a:noFill/>
        </p:spPr>
        <p:txBody>
          <a:bodyPr wrap="none" rtlCol="0">
            <a:spAutoFit/>
          </a:bodyPr>
          <a:lstStyle/>
          <a:p>
            <a:r>
              <a:rPr lang="en-US" dirty="0">
                <a:latin typeface="Symbol" pitchFamily="2" charset="2"/>
              </a:rPr>
              <a:t>f</a:t>
            </a:r>
          </a:p>
        </p:txBody>
      </p:sp>
      <p:sp>
        <p:nvSpPr>
          <p:cNvPr id="72" name="TextBox 71">
            <a:extLst>
              <a:ext uri="{FF2B5EF4-FFF2-40B4-BE49-F238E27FC236}">
                <a16:creationId xmlns:a16="http://schemas.microsoft.com/office/drawing/2014/main" id="{7DAC28C7-0696-6643-B17D-140CE6EF213B}"/>
              </a:ext>
            </a:extLst>
          </p:cNvPr>
          <p:cNvSpPr txBox="1"/>
          <p:nvPr/>
        </p:nvSpPr>
        <p:spPr>
          <a:xfrm>
            <a:off x="8446604" y="820958"/>
            <a:ext cx="311304" cy="369332"/>
          </a:xfrm>
          <a:prstGeom prst="rect">
            <a:avLst/>
          </a:prstGeom>
          <a:noFill/>
        </p:spPr>
        <p:txBody>
          <a:bodyPr wrap="none" rtlCol="0">
            <a:spAutoFit/>
          </a:bodyPr>
          <a:lstStyle/>
          <a:p>
            <a:r>
              <a:rPr lang="en-US" dirty="0">
                <a:latin typeface="Symbol" pitchFamily="2" charset="2"/>
              </a:rPr>
              <a:t>r</a:t>
            </a:r>
          </a:p>
        </p:txBody>
      </p:sp>
      <p:cxnSp>
        <p:nvCxnSpPr>
          <p:cNvPr id="73" name="Straight Arrow Connector 72">
            <a:extLst>
              <a:ext uri="{FF2B5EF4-FFF2-40B4-BE49-F238E27FC236}">
                <a16:creationId xmlns:a16="http://schemas.microsoft.com/office/drawing/2014/main" id="{EA9AE4A5-E361-3E4C-9D85-88203A682809}"/>
              </a:ext>
            </a:extLst>
          </p:cNvPr>
          <p:cNvCxnSpPr>
            <a:cxnSpLocks/>
          </p:cNvCxnSpPr>
          <p:nvPr/>
        </p:nvCxnSpPr>
        <p:spPr>
          <a:xfrm flipH="1">
            <a:off x="6505124" y="2426690"/>
            <a:ext cx="292398" cy="37901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75" name="Picture 74">
            <a:extLst>
              <a:ext uri="{FF2B5EF4-FFF2-40B4-BE49-F238E27FC236}">
                <a16:creationId xmlns:a16="http://schemas.microsoft.com/office/drawing/2014/main" id="{98552821-DEFD-6045-9DFD-763B149F3A64}"/>
              </a:ext>
            </a:extLst>
          </p:cNvPr>
          <p:cNvPicPr>
            <a:picLocks noChangeAspect="1"/>
          </p:cNvPicPr>
          <p:nvPr/>
        </p:nvPicPr>
        <p:blipFill>
          <a:blip r:embed="rId7"/>
          <a:stretch>
            <a:fillRect/>
          </a:stretch>
        </p:blipFill>
        <p:spPr>
          <a:xfrm>
            <a:off x="6695058" y="1810047"/>
            <a:ext cx="218229" cy="243903"/>
          </a:xfrm>
          <a:prstGeom prst="rect">
            <a:avLst/>
          </a:prstGeom>
        </p:spPr>
      </p:pic>
      <p:pic>
        <p:nvPicPr>
          <p:cNvPr id="76" name="Picture 75">
            <a:extLst>
              <a:ext uri="{FF2B5EF4-FFF2-40B4-BE49-F238E27FC236}">
                <a16:creationId xmlns:a16="http://schemas.microsoft.com/office/drawing/2014/main" id="{96DB3132-0C92-BC46-8388-EAF4F7FA960A}"/>
              </a:ext>
            </a:extLst>
          </p:cNvPr>
          <p:cNvPicPr>
            <a:picLocks noChangeAspect="1"/>
          </p:cNvPicPr>
          <p:nvPr/>
        </p:nvPicPr>
        <p:blipFill>
          <a:blip r:embed="rId8"/>
          <a:stretch>
            <a:fillRect/>
          </a:stretch>
        </p:blipFill>
        <p:spPr>
          <a:xfrm>
            <a:off x="6254224" y="2501125"/>
            <a:ext cx="203200" cy="355600"/>
          </a:xfrm>
          <a:prstGeom prst="rect">
            <a:avLst/>
          </a:prstGeom>
        </p:spPr>
      </p:pic>
      <p:pic>
        <p:nvPicPr>
          <p:cNvPr id="77" name="Picture 76">
            <a:extLst>
              <a:ext uri="{FF2B5EF4-FFF2-40B4-BE49-F238E27FC236}">
                <a16:creationId xmlns:a16="http://schemas.microsoft.com/office/drawing/2014/main" id="{1D6E6C05-2F07-E740-8060-2361A92E1C62}"/>
              </a:ext>
            </a:extLst>
          </p:cNvPr>
          <p:cNvPicPr>
            <a:picLocks noChangeAspect="1"/>
          </p:cNvPicPr>
          <p:nvPr/>
        </p:nvPicPr>
        <p:blipFill>
          <a:blip r:embed="rId9"/>
          <a:stretch>
            <a:fillRect/>
          </a:stretch>
        </p:blipFill>
        <p:spPr>
          <a:xfrm>
            <a:off x="6992561" y="2671101"/>
            <a:ext cx="177800" cy="292100"/>
          </a:xfrm>
          <a:prstGeom prst="rect">
            <a:avLst/>
          </a:prstGeom>
        </p:spPr>
      </p:pic>
      <p:sp>
        <p:nvSpPr>
          <p:cNvPr id="78" name="Oval 77">
            <a:extLst>
              <a:ext uri="{FF2B5EF4-FFF2-40B4-BE49-F238E27FC236}">
                <a16:creationId xmlns:a16="http://schemas.microsoft.com/office/drawing/2014/main" id="{302BF089-AF51-674F-8BA2-2913C80E1162}"/>
              </a:ext>
            </a:extLst>
          </p:cNvPr>
          <p:cNvSpPr/>
          <p:nvPr/>
        </p:nvSpPr>
        <p:spPr>
          <a:xfrm>
            <a:off x="6574280" y="2203505"/>
            <a:ext cx="494245" cy="461172"/>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ooter Placeholder 80">
            <a:extLst>
              <a:ext uri="{FF2B5EF4-FFF2-40B4-BE49-F238E27FC236}">
                <a16:creationId xmlns:a16="http://schemas.microsoft.com/office/drawing/2014/main" id="{AF627219-6115-8A4E-B004-3560B5AEC482}"/>
              </a:ext>
            </a:extLst>
          </p:cNvPr>
          <p:cNvSpPr>
            <a:spLocks noGrp="1"/>
          </p:cNvSpPr>
          <p:nvPr>
            <p:ph type="ftr" sz="quarter" idx="11"/>
          </p:nvPr>
        </p:nvSpPr>
        <p:spPr/>
        <p:txBody>
          <a:bodyPr/>
          <a:lstStyle/>
          <a:p>
            <a:r>
              <a:rPr lang="en-US"/>
              <a:t>Efield/Pitch</a:t>
            </a:r>
            <a:endParaRPr lang="en-US" dirty="0"/>
          </a:p>
        </p:txBody>
      </p:sp>
      <p:sp>
        <p:nvSpPr>
          <p:cNvPr id="82" name="Slide Number Placeholder 81">
            <a:extLst>
              <a:ext uri="{FF2B5EF4-FFF2-40B4-BE49-F238E27FC236}">
                <a16:creationId xmlns:a16="http://schemas.microsoft.com/office/drawing/2014/main" id="{6FB7497A-A832-6147-8DCB-3B1CB496B3F1}"/>
              </a:ext>
            </a:extLst>
          </p:cNvPr>
          <p:cNvSpPr>
            <a:spLocks noGrp="1"/>
          </p:cNvSpPr>
          <p:nvPr>
            <p:ph type="sldNum" sz="quarter" idx="12"/>
          </p:nvPr>
        </p:nvSpPr>
        <p:spPr/>
        <p:txBody>
          <a:bodyPr/>
          <a:lstStyle/>
          <a:p>
            <a:fld id="{34A2ECAA-55DE-A546-88ED-23926A155F66}" type="slidenum">
              <a:rPr lang="en-US" smtClean="0"/>
              <a:t>4</a:t>
            </a:fld>
            <a:endParaRPr lang="en-US" dirty="0"/>
          </a:p>
        </p:txBody>
      </p:sp>
      <p:cxnSp>
        <p:nvCxnSpPr>
          <p:cNvPr id="84" name="Straight Arrow Connector 83">
            <a:extLst>
              <a:ext uri="{FF2B5EF4-FFF2-40B4-BE49-F238E27FC236}">
                <a16:creationId xmlns:a16="http://schemas.microsoft.com/office/drawing/2014/main" id="{6B81FA3E-C224-C340-85E0-22718A058E63}"/>
              </a:ext>
            </a:extLst>
          </p:cNvPr>
          <p:cNvCxnSpPr/>
          <p:nvPr/>
        </p:nvCxnSpPr>
        <p:spPr>
          <a:xfrm flipV="1">
            <a:off x="8117306" y="1539127"/>
            <a:ext cx="0" cy="675409"/>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C2653879-1B11-5640-9C80-BC25A0C8DD76}"/>
              </a:ext>
            </a:extLst>
          </p:cNvPr>
          <p:cNvCxnSpPr>
            <a:cxnSpLocks/>
          </p:cNvCxnSpPr>
          <p:nvPr/>
        </p:nvCxnSpPr>
        <p:spPr>
          <a:xfrm flipH="1" flipV="1">
            <a:off x="7337299" y="2214537"/>
            <a:ext cx="780007" cy="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pic>
        <p:nvPicPr>
          <p:cNvPr id="87" name="Picture 86">
            <a:extLst>
              <a:ext uri="{FF2B5EF4-FFF2-40B4-BE49-F238E27FC236}">
                <a16:creationId xmlns:a16="http://schemas.microsoft.com/office/drawing/2014/main" id="{75BFB945-B803-5E4E-8D01-B3D5611DEDDE}"/>
              </a:ext>
            </a:extLst>
          </p:cNvPr>
          <p:cNvPicPr>
            <a:picLocks noChangeAspect="1"/>
          </p:cNvPicPr>
          <p:nvPr/>
        </p:nvPicPr>
        <p:blipFill>
          <a:blip r:embed="rId10"/>
          <a:stretch>
            <a:fillRect/>
          </a:stretch>
        </p:blipFill>
        <p:spPr>
          <a:xfrm>
            <a:off x="7817687" y="2018067"/>
            <a:ext cx="137160" cy="210312"/>
          </a:xfrm>
          <a:prstGeom prst="rect">
            <a:avLst/>
          </a:prstGeom>
          <a:effectLst/>
        </p:spPr>
      </p:pic>
      <p:sp>
        <p:nvSpPr>
          <p:cNvPr id="88" name="TextBox 87">
            <a:extLst>
              <a:ext uri="{FF2B5EF4-FFF2-40B4-BE49-F238E27FC236}">
                <a16:creationId xmlns:a16="http://schemas.microsoft.com/office/drawing/2014/main" id="{7C6764EF-FDEB-104C-8920-F022CF12F720}"/>
              </a:ext>
            </a:extLst>
          </p:cNvPr>
          <p:cNvSpPr txBox="1"/>
          <p:nvPr/>
        </p:nvSpPr>
        <p:spPr>
          <a:xfrm>
            <a:off x="7721978" y="2181928"/>
            <a:ext cx="304892" cy="369332"/>
          </a:xfrm>
          <a:prstGeom prst="rect">
            <a:avLst/>
          </a:prstGeom>
          <a:noFill/>
          <a:effectLst/>
        </p:spPr>
        <p:txBody>
          <a:bodyPr wrap="none" rtlCol="0">
            <a:spAutoFit/>
          </a:bodyPr>
          <a:lstStyle/>
          <a:p>
            <a:r>
              <a:rPr lang="en-US" dirty="0">
                <a:latin typeface="Symbol" pitchFamily="2" charset="2"/>
              </a:rPr>
              <a:t>f</a:t>
            </a:r>
          </a:p>
        </p:txBody>
      </p:sp>
      <p:sp>
        <p:nvSpPr>
          <p:cNvPr id="89" name="Arc 88">
            <a:extLst>
              <a:ext uri="{FF2B5EF4-FFF2-40B4-BE49-F238E27FC236}">
                <a16:creationId xmlns:a16="http://schemas.microsoft.com/office/drawing/2014/main" id="{3F6FCB05-572D-1841-B4E9-6EA67D6B353F}"/>
              </a:ext>
            </a:extLst>
          </p:cNvPr>
          <p:cNvSpPr/>
          <p:nvPr/>
        </p:nvSpPr>
        <p:spPr>
          <a:xfrm flipH="1">
            <a:off x="7625979" y="1939365"/>
            <a:ext cx="224373" cy="477982"/>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88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P spid="28" grpId="0"/>
      <p:bldP spid="45" grpId="0"/>
      <p:bldP spid="71" grpId="0"/>
      <p:bldP spid="72" grpId="0"/>
      <p:bldP spid="78" grpId="0" animBg="1"/>
      <p:bldP spid="88" grpId="0"/>
      <p:bldP spid="8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5B7FA-B3AC-5B47-A6E4-A6703E416C77}"/>
              </a:ext>
            </a:extLst>
          </p:cNvPr>
          <p:cNvSpPr>
            <a:spLocks noGrp="1"/>
          </p:cNvSpPr>
          <p:nvPr>
            <p:ph type="dt" sz="half" idx="10"/>
          </p:nvPr>
        </p:nvSpPr>
        <p:spPr/>
        <p:txBody>
          <a:bodyPr/>
          <a:lstStyle/>
          <a:p>
            <a:r>
              <a:rPr lang="en-US"/>
              <a:t>15 July 2020</a:t>
            </a:r>
          </a:p>
        </p:txBody>
      </p:sp>
      <p:pic>
        <p:nvPicPr>
          <p:cNvPr id="4" name="Picture 3">
            <a:extLst>
              <a:ext uri="{FF2B5EF4-FFF2-40B4-BE49-F238E27FC236}">
                <a16:creationId xmlns:a16="http://schemas.microsoft.com/office/drawing/2014/main" id="{074D1E20-D373-8E4C-B937-6A45D96EAE01}"/>
              </a:ext>
            </a:extLst>
          </p:cNvPr>
          <p:cNvPicPr>
            <a:picLocks noChangeAspect="1"/>
          </p:cNvPicPr>
          <p:nvPr/>
        </p:nvPicPr>
        <p:blipFill>
          <a:blip r:embed="rId2"/>
          <a:stretch>
            <a:fillRect/>
          </a:stretch>
        </p:blipFill>
        <p:spPr>
          <a:xfrm>
            <a:off x="6233675" y="4062258"/>
            <a:ext cx="2622967" cy="2030206"/>
          </a:xfrm>
          <a:prstGeom prst="rect">
            <a:avLst/>
          </a:prstGeom>
        </p:spPr>
      </p:pic>
      <p:pic>
        <p:nvPicPr>
          <p:cNvPr id="5" name="Picture 4">
            <a:extLst>
              <a:ext uri="{FF2B5EF4-FFF2-40B4-BE49-F238E27FC236}">
                <a16:creationId xmlns:a16="http://schemas.microsoft.com/office/drawing/2014/main" id="{51F90F2A-EE47-6245-AEE1-F456D5BE1D21}"/>
              </a:ext>
            </a:extLst>
          </p:cNvPr>
          <p:cNvPicPr>
            <a:picLocks noChangeAspect="1"/>
          </p:cNvPicPr>
          <p:nvPr/>
        </p:nvPicPr>
        <p:blipFill>
          <a:blip r:embed="rId3"/>
          <a:stretch>
            <a:fillRect/>
          </a:stretch>
        </p:blipFill>
        <p:spPr>
          <a:xfrm>
            <a:off x="680715" y="4062258"/>
            <a:ext cx="2247900" cy="1739900"/>
          </a:xfrm>
          <a:prstGeom prst="rect">
            <a:avLst/>
          </a:prstGeom>
        </p:spPr>
      </p:pic>
      <p:pic>
        <p:nvPicPr>
          <p:cNvPr id="6" name="Picture 5">
            <a:extLst>
              <a:ext uri="{FF2B5EF4-FFF2-40B4-BE49-F238E27FC236}">
                <a16:creationId xmlns:a16="http://schemas.microsoft.com/office/drawing/2014/main" id="{C7D7E3EA-AA4A-1A48-BF96-B3A27C8D014C}"/>
              </a:ext>
            </a:extLst>
          </p:cNvPr>
          <p:cNvPicPr>
            <a:picLocks noChangeAspect="1"/>
          </p:cNvPicPr>
          <p:nvPr/>
        </p:nvPicPr>
        <p:blipFill>
          <a:blip r:embed="rId4"/>
          <a:stretch>
            <a:fillRect/>
          </a:stretch>
        </p:blipFill>
        <p:spPr>
          <a:xfrm>
            <a:off x="3413721" y="4062258"/>
            <a:ext cx="2260600" cy="1816100"/>
          </a:xfrm>
          <a:prstGeom prst="rect">
            <a:avLst/>
          </a:prstGeom>
        </p:spPr>
      </p:pic>
      <p:pic>
        <p:nvPicPr>
          <p:cNvPr id="7" name="Picture 6">
            <a:extLst>
              <a:ext uri="{FF2B5EF4-FFF2-40B4-BE49-F238E27FC236}">
                <a16:creationId xmlns:a16="http://schemas.microsoft.com/office/drawing/2014/main" id="{31258C5B-1A00-5144-BA0D-2B4564BA90B7}"/>
              </a:ext>
            </a:extLst>
          </p:cNvPr>
          <p:cNvPicPr>
            <a:picLocks noChangeAspect="1"/>
          </p:cNvPicPr>
          <p:nvPr/>
        </p:nvPicPr>
        <p:blipFill>
          <a:blip r:embed="rId5"/>
          <a:stretch>
            <a:fillRect/>
          </a:stretch>
        </p:blipFill>
        <p:spPr>
          <a:xfrm>
            <a:off x="1671315" y="580149"/>
            <a:ext cx="4348485" cy="3413055"/>
          </a:xfrm>
          <a:prstGeom prst="rect">
            <a:avLst/>
          </a:prstGeom>
        </p:spPr>
      </p:pic>
      <p:sp>
        <p:nvSpPr>
          <p:cNvPr id="8" name="Footer Placeholder 7">
            <a:extLst>
              <a:ext uri="{FF2B5EF4-FFF2-40B4-BE49-F238E27FC236}">
                <a16:creationId xmlns:a16="http://schemas.microsoft.com/office/drawing/2014/main" id="{8BE84C66-2A51-ED47-A8C0-375B32975FC8}"/>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706996E8-1002-514C-88B9-56BF1826D633}"/>
              </a:ext>
            </a:extLst>
          </p:cNvPr>
          <p:cNvSpPr>
            <a:spLocks noGrp="1"/>
          </p:cNvSpPr>
          <p:nvPr>
            <p:ph type="sldNum" sz="quarter" idx="12"/>
          </p:nvPr>
        </p:nvSpPr>
        <p:spPr/>
        <p:txBody>
          <a:bodyPr/>
          <a:lstStyle/>
          <a:p>
            <a:fld id="{34A2ECAA-55DE-A546-88ED-23926A155F66}" type="slidenum">
              <a:rPr lang="en-US" smtClean="0"/>
              <a:t>40</a:t>
            </a:fld>
            <a:endParaRPr lang="en-US" dirty="0"/>
          </a:p>
        </p:txBody>
      </p:sp>
      <p:sp>
        <p:nvSpPr>
          <p:cNvPr id="10" name="TextBox 9">
            <a:extLst>
              <a:ext uri="{FF2B5EF4-FFF2-40B4-BE49-F238E27FC236}">
                <a16:creationId xmlns:a16="http://schemas.microsoft.com/office/drawing/2014/main" id="{C15F713D-8FE2-9D45-ABE3-4D9E680868CC}"/>
              </a:ext>
            </a:extLst>
          </p:cNvPr>
          <p:cNvSpPr txBox="1"/>
          <p:nvPr/>
        </p:nvSpPr>
        <p:spPr>
          <a:xfrm>
            <a:off x="680715" y="210817"/>
            <a:ext cx="2561920" cy="369332"/>
          </a:xfrm>
          <a:prstGeom prst="rect">
            <a:avLst/>
          </a:prstGeom>
          <a:noFill/>
        </p:spPr>
        <p:txBody>
          <a:bodyPr wrap="none" rtlCol="0">
            <a:spAutoFit/>
          </a:bodyPr>
          <a:lstStyle/>
          <a:p>
            <a:r>
              <a:rPr lang="en-US" dirty="0"/>
              <a:t>Dependence on End time</a:t>
            </a:r>
          </a:p>
        </p:txBody>
      </p:sp>
    </p:spTree>
    <p:extLst>
      <p:ext uri="{BB962C8B-B14F-4D97-AF65-F5344CB8AC3E}">
        <p14:creationId xmlns:p14="http://schemas.microsoft.com/office/powerpoint/2010/main" val="1533803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E2FD4-9542-4F44-9E59-D21959E99F39}"/>
              </a:ext>
            </a:extLst>
          </p:cNvPr>
          <p:cNvSpPr>
            <a:spLocks noGrp="1"/>
          </p:cNvSpPr>
          <p:nvPr>
            <p:ph type="dt" sz="half" idx="10"/>
          </p:nvPr>
        </p:nvSpPr>
        <p:spPr/>
        <p:txBody>
          <a:bodyPr/>
          <a:lstStyle/>
          <a:p>
            <a:r>
              <a:rPr lang="en-US"/>
              <a:t>15 July 2020</a:t>
            </a:r>
          </a:p>
        </p:txBody>
      </p:sp>
      <p:pic>
        <p:nvPicPr>
          <p:cNvPr id="4" name="Picture 3">
            <a:extLst>
              <a:ext uri="{FF2B5EF4-FFF2-40B4-BE49-F238E27FC236}">
                <a16:creationId xmlns:a16="http://schemas.microsoft.com/office/drawing/2014/main" id="{2AD51F76-F234-D347-B950-A98E8F5A4B25}"/>
              </a:ext>
            </a:extLst>
          </p:cNvPr>
          <p:cNvPicPr>
            <a:picLocks noChangeAspect="1"/>
          </p:cNvPicPr>
          <p:nvPr/>
        </p:nvPicPr>
        <p:blipFill>
          <a:blip r:embed="rId2"/>
          <a:stretch>
            <a:fillRect/>
          </a:stretch>
        </p:blipFill>
        <p:spPr>
          <a:xfrm>
            <a:off x="2235200" y="1103456"/>
            <a:ext cx="3683000" cy="2692400"/>
          </a:xfrm>
          <a:prstGeom prst="rect">
            <a:avLst/>
          </a:prstGeom>
        </p:spPr>
      </p:pic>
      <p:pic>
        <p:nvPicPr>
          <p:cNvPr id="5" name="Picture 4">
            <a:extLst>
              <a:ext uri="{FF2B5EF4-FFF2-40B4-BE49-F238E27FC236}">
                <a16:creationId xmlns:a16="http://schemas.microsoft.com/office/drawing/2014/main" id="{41B34594-6B78-A347-BEB2-57E07F42089C}"/>
              </a:ext>
            </a:extLst>
          </p:cNvPr>
          <p:cNvPicPr>
            <a:picLocks noChangeAspect="1"/>
          </p:cNvPicPr>
          <p:nvPr/>
        </p:nvPicPr>
        <p:blipFill>
          <a:blip r:embed="rId3"/>
          <a:stretch>
            <a:fillRect/>
          </a:stretch>
        </p:blipFill>
        <p:spPr>
          <a:xfrm>
            <a:off x="2946400" y="4242954"/>
            <a:ext cx="2971800" cy="1219200"/>
          </a:xfrm>
          <a:prstGeom prst="rect">
            <a:avLst/>
          </a:prstGeom>
        </p:spPr>
      </p:pic>
      <p:sp>
        <p:nvSpPr>
          <p:cNvPr id="6" name="Footer Placeholder 5">
            <a:extLst>
              <a:ext uri="{FF2B5EF4-FFF2-40B4-BE49-F238E27FC236}">
                <a16:creationId xmlns:a16="http://schemas.microsoft.com/office/drawing/2014/main" id="{3B8B4820-E086-D941-8606-2F20705ACC86}"/>
              </a:ext>
            </a:extLst>
          </p:cNvPr>
          <p:cNvSpPr>
            <a:spLocks noGrp="1"/>
          </p:cNvSpPr>
          <p:nvPr>
            <p:ph type="ftr" sz="quarter" idx="11"/>
          </p:nvPr>
        </p:nvSpPr>
        <p:spPr/>
        <p:txBody>
          <a:bodyPr/>
          <a:lstStyle/>
          <a:p>
            <a:r>
              <a:rPr lang="en-US"/>
              <a:t>Efield/Pitch</a:t>
            </a:r>
            <a:endParaRPr lang="en-US" dirty="0"/>
          </a:p>
        </p:txBody>
      </p:sp>
      <p:sp>
        <p:nvSpPr>
          <p:cNvPr id="7" name="Slide Number Placeholder 6">
            <a:extLst>
              <a:ext uri="{FF2B5EF4-FFF2-40B4-BE49-F238E27FC236}">
                <a16:creationId xmlns:a16="http://schemas.microsoft.com/office/drawing/2014/main" id="{09BB9160-98F9-D645-A746-2EFEEB172A01}"/>
              </a:ext>
            </a:extLst>
          </p:cNvPr>
          <p:cNvSpPr>
            <a:spLocks noGrp="1"/>
          </p:cNvSpPr>
          <p:nvPr>
            <p:ph type="sldNum" sz="quarter" idx="12"/>
          </p:nvPr>
        </p:nvSpPr>
        <p:spPr/>
        <p:txBody>
          <a:bodyPr/>
          <a:lstStyle/>
          <a:p>
            <a:fld id="{34A2ECAA-55DE-A546-88ED-23926A155F66}" type="slidenum">
              <a:rPr lang="en-US" smtClean="0"/>
              <a:t>41</a:t>
            </a:fld>
            <a:endParaRPr lang="en-US" dirty="0"/>
          </a:p>
        </p:txBody>
      </p:sp>
      <p:sp>
        <p:nvSpPr>
          <p:cNvPr id="8" name="TextBox 7">
            <a:extLst>
              <a:ext uri="{FF2B5EF4-FFF2-40B4-BE49-F238E27FC236}">
                <a16:creationId xmlns:a16="http://schemas.microsoft.com/office/drawing/2014/main" id="{E4868C07-BD63-0949-BDC0-99D022E13331}"/>
              </a:ext>
            </a:extLst>
          </p:cNvPr>
          <p:cNvSpPr txBox="1"/>
          <p:nvPr/>
        </p:nvSpPr>
        <p:spPr>
          <a:xfrm>
            <a:off x="1047750" y="656358"/>
            <a:ext cx="1774845" cy="369332"/>
          </a:xfrm>
          <a:prstGeom prst="rect">
            <a:avLst/>
          </a:prstGeom>
          <a:noFill/>
        </p:spPr>
        <p:txBody>
          <a:bodyPr wrap="none" rtlCol="0">
            <a:spAutoFit/>
          </a:bodyPr>
          <a:lstStyle/>
          <a:p>
            <a:r>
              <a:rPr lang="en-US" dirty="0"/>
              <a:t>Run dependence</a:t>
            </a:r>
          </a:p>
        </p:txBody>
      </p:sp>
    </p:spTree>
    <p:extLst>
      <p:ext uri="{BB962C8B-B14F-4D97-AF65-F5344CB8AC3E}">
        <p14:creationId xmlns:p14="http://schemas.microsoft.com/office/powerpoint/2010/main" val="3749256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D29DA-AD0E-DA4D-864B-04289F4FFC47}"/>
              </a:ext>
            </a:extLst>
          </p:cNvPr>
          <p:cNvSpPr>
            <a:spLocks noGrp="1"/>
          </p:cNvSpPr>
          <p:nvPr>
            <p:ph type="dt" sz="half" idx="10"/>
          </p:nvPr>
        </p:nvSpPr>
        <p:spPr/>
        <p:txBody>
          <a:bodyPr/>
          <a:lstStyle/>
          <a:p>
            <a:r>
              <a:rPr lang="en-US"/>
              <a:t>15 July 2020</a:t>
            </a:r>
          </a:p>
        </p:txBody>
      </p:sp>
      <p:pic>
        <p:nvPicPr>
          <p:cNvPr id="4" name="Picture 3">
            <a:extLst>
              <a:ext uri="{FF2B5EF4-FFF2-40B4-BE49-F238E27FC236}">
                <a16:creationId xmlns:a16="http://schemas.microsoft.com/office/drawing/2014/main" id="{8D1C38BD-37B7-AA4C-B782-54CEB7EF20D2}"/>
              </a:ext>
            </a:extLst>
          </p:cNvPr>
          <p:cNvPicPr>
            <a:picLocks noChangeAspect="1"/>
          </p:cNvPicPr>
          <p:nvPr/>
        </p:nvPicPr>
        <p:blipFill>
          <a:blip r:embed="rId2"/>
          <a:stretch>
            <a:fillRect/>
          </a:stretch>
        </p:blipFill>
        <p:spPr>
          <a:xfrm>
            <a:off x="309242" y="467590"/>
            <a:ext cx="4262758" cy="2704523"/>
          </a:xfrm>
          <a:prstGeom prst="rect">
            <a:avLst/>
          </a:prstGeom>
        </p:spPr>
      </p:pic>
      <p:sp>
        <p:nvSpPr>
          <p:cNvPr id="5" name="TextBox 4">
            <a:extLst>
              <a:ext uri="{FF2B5EF4-FFF2-40B4-BE49-F238E27FC236}">
                <a16:creationId xmlns:a16="http://schemas.microsoft.com/office/drawing/2014/main" id="{69436D4C-02D7-0F44-9173-8BFA95037A02}"/>
              </a:ext>
            </a:extLst>
          </p:cNvPr>
          <p:cNvSpPr txBox="1"/>
          <p:nvPr/>
        </p:nvSpPr>
        <p:spPr>
          <a:xfrm>
            <a:off x="3134999" y="658247"/>
            <a:ext cx="1640193" cy="369332"/>
          </a:xfrm>
          <a:prstGeom prst="rect">
            <a:avLst/>
          </a:prstGeom>
          <a:noFill/>
        </p:spPr>
        <p:txBody>
          <a:bodyPr wrap="none" rtlCol="0">
            <a:spAutoFit/>
          </a:bodyPr>
          <a:lstStyle/>
          <a:p>
            <a:r>
              <a:rPr lang="en-US" dirty="0"/>
              <a:t>24 calorimeters</a:t>
            </a:r>
          </a:p>
        </p:txBody>
      </p:sp>
      <p:pic>
        <p:nvPicPr>
          <p:cNvPr id="6" name="Picture 5">
            <a:extLst>
              <a:ext uri="{FF2B5EF4-FFF2-40B4-BE49-F238E27FC236}">
                <a16:creationId xmlns:a16="http://schemas.microsoft.com/office/drawing/2014/main" id="{1EBC08D3-63D8-D448-AC94-B56EC205A543}"/>
              </a:ext>
            </a:extLst>
          </p:cNvPr>
          <p:cNvPicPr>
            <a:picLocks noChangeAspect="1"/>
          </p:cNvPicPr>
          <p:nvPr/>
        </p:nvPicPr>
        <p:blipFill>
          <a:blip r:embed="rId3"/>
          <a:stretch>
            <a:fillRect/>
          </a:stretch>
        </p:blipFill>
        <p:spPr>
          <a:xfrm>
            <a:off x="289405" y="3566133"/>
            <a:ext cx="4273146" cy="2704523"/>
          </a:xfrm>
          <a:prstGeom prst="rect">
            <a:avLst/>
          </a:prstGeom>
        </p:spPr>
      </p:pic>
      <p:sp>
        <p:nvSpPr>
          <p:cNvPr id="7" name="TextBox 6">
            <a:extLst>
              <a:ext uri="{FF2B5EF4-FFF2-40B4-BE49-F238E27FC236}">
                <a16:creationId xmlns:a16="http://schemas.microsoft.com/office/drawing/2014/main" id="{8DEF2845-6E14-D742-81AC-1E369BA0D1C7}"/>
              </a:ext>
            </a:extLst>
          </p:cNvPr>
          <p:cNvSpPr txBox="1"/>
          <p:nvPr/>
        </p:nvSpPr>
        <p:spPr>
          <a:xfrm>
            <a:off x="3086100" y="6151418"/>
            <a:ext cx="1144865" cy="369332"/>
          </a:xfrm>
          <a:prstGeom prst="rect">
            <a:avLst/>
          </a:prstGeom>
          <a:noFill/>
        </p:spPr>
        <p:txBody>
          <a:bodyPr wrap="none" rtlCol="0">
            <a:spAutoFit/>
          </a:bodyPr>
          <a:lstStyle/>
          <a:p>
            <a:r>
              <a:rPr lang="en-US" dirty="0"/>
              <a:t>8 bunches</a:t>
            </a:r>
          </a:p>
        </p:txBody>
      </p:sp>
      <p:pic>
        <p:nvPicPr>
          <p:cNvPr id="8" name="Picture 7">
            <a:extLst>
              <a:ext uri="{FF2B5EF4-FFF2-40B4-BE49-F238E27FC236}">
                <a16:creationId xmlns:a16="http://schemas.microsoft.com/office/drawing/2014/main" id="{1F085DAB-F322-B442-A38B-E78ECB605C11}"/>
              </a:ext>
            </a:extLst>
          </p:cNvPr>
          <p:cNvPicPr>
            <a:picLocks noChangeAspect="1"/>
          </p:cNvPicPr>
          <p:nvPr/>
        </p:nvPicPr>
        <p:blipFill>
          <a:blip r:embed="rId4"/>
          <a:stretch>
            <a:fillRect/>
          </a:stretch>
        </p:blipFill>
        <p:spPr>
          <a:xfrm>
            <a:off x="4715717" y="3418609"/>
            <a:ext cx="4017735" cy="3097643"/>
          </a:xfrm>
          <a:prstGeom prst="rect">
            <a:avLst/>
          </a:prstGeom>
        </p:spPr>
      </p:pic>
      <p:pic>
        <p:nvPicPr>
          <p:cNvPr id="9" name="Picture 8">
            <a:extLst>
              <a:ext uri="{FF2B5EF4-FFF2-40B4-BE49-F238E27FC236}">
                <a16:creationId xmlns:a16="http://schemas.microsoft.com/office/drawing/2014/main" id="{4B34C13C-950B-6048-9EBA-B56A4C88471F}"/>
              </a:ext>
            </a:extLst>
          </p:cNvPr>
          <p:cNvPicPr>
            <a:picLocks noChangeAspect="1"/>
          </p:cNvPicPr>
          <p:nvPr/>
        </p:nvPicPr>
        <p:blipFill>
          <a:blip r:embed="rId5"/>
          <a:stretch>
            <a:fillRect/>
          </a:stretch>
        </p:blipFill>
        <p:spPr>
          <a:xfrm>
            <a:off x="4762370" y="136525"/>
            <a:ext cx="3924430" cy="2948994"/>
          </a:xfrm>
          <a:prstGeom prst="rect">
            <a:avLst/>
          </a:prstGeom>
        </p:spPr>
      </p:pic>
      <p:sp>
        <p:nvSpPr>
          <p:cNvPr id="10" name="Footer Placeholder 9">
            <a:extLst>
              <a:ext uri="{FF2B5EF4-FFF2-40B4-BE49-F238E27FC236}">
                <a16:creationId xmlns:a16="http://schemas.microsoft.com/office/drawing/2014/main" id="{ED1CB36C-D5B6-E747-95FD-230702182720}"/>
              </a:ext>
            </a:extLst>
          </p:cNvPr>
          <p:cNvSpPr>
            <a:spLocks noGrp="1"/>
          </p:cNvSpPr>
          <p:nvPr>
            <p:ph type="ftr" sz="quarter" idx="11"/>
          </p:nvPr>
        </p:nvSpPr>
        <p:spPr/>
        <p:txBody>
          <a:bodyPr/>
          <a:lstStyle/>
          <a:p>
            <a:r>
              <a:rPr lang="en-US"/>
              <a:t>Efield/Pitch</a:t>
            </a:r>
            <a:endParaRPr lang="en-US" dirty="0"/>
          </a:p>
        </p:txBody>
      </p:sp>
      <p:sp>
        <p:nvSpPr>
          <p:cNvPr id="11" name="Slide Number Placeholder 10">
            <a:extLst>
              <a:ext uri="{FF2B5EF4-FFF2-40B4-BE49-F238E27FC236}">
                <a16:creationId xmlns:a16="http://schemas.microsoft.com/office/drawing/2014/main" id="{405438A7-402D-B14E-8F2E-D5590F8D1EC0}"/>
              </a:ext>
            </a:extLst>
          </p:cNvPr>
          <p:cNvSpPr>
            <a:spLocks noGrp="1"/>
          </p:cNvSpPr>
          <p:nvPr>
            <p:ph type="sldNum" sz="quarter" idx="12"/>
          </p:nvPr>
        </p:nvSpPr>
        <p:spPr/>
        <p:txBody>
          <a:bodyPr/>
          <a:lstStyle/>
          <a:p>
            <a:fld id="{34A2ECAA-55DE-A546-88ED-23926A155F66}" type="slidenum">
              <a:rPr lang="en-US" smtClean="0"/>
              <a:t>42</a:t>
            </a:fld>
            <a:endParaRPr lang="en-US" dirty="0"/>
          </a:p>
        </p:txBody>
      </p:sp>
      <p:sp>
        <p:nvSpPr>
          <p:cNvPr id="12" name="TextBox 11">
            <a:extLst>
              <a:ext uri="{FF2B5EF4-FFF2-40B4-BE49-F238E27FC236}">
                <a16:creationId xmlns:a16="http://schemas.microsoft.com/office/drawing/2014/main" id="{7F724015-6DA4-C942-8604-704B46F403CB}"/>
              </a:ext>
            </a:extLst>
          </p:cNvPr>
          <p:cNvSpPr txBox="1"/>
          <p:nvPr/>
        </p:nvSpPr>
        <p:spPr>
          <a:xfrm>
            <a:off x="329184" y="45720"/>
            <a:ext cx="2516523" cy="369332"/>
          </a:xfrm>
          <a:prstGeom prst="rect">
            <a:avLst/>
          </a:prstGeom>
          <a:noFill/>
        </p:spPr>
        <p:txBody>
          <a:bodyPr wrap="none" rtlCol="0">
            <a:spAutoFit/>
          </a:bodyPr>
          <a:lstStyle/>
          <a:p>
            <a:r>
              <a:rPr lang="en-US" dirty="0"/>
              <a:t>Calorimeter dependence</a:t>
            </a:r>
          </a:p>
        </p:txBody>
      </p:sp>
      <p:sp>
        <p:nvSpPr>
          <p:cNvPr id="13" name="TextBox 12">
            <a:extLst>
              <a:ext uri="{FF2B5EF4-FFF2-40B4-BE49-F238E27FC236}">
                <a16:creationId xmlns:a16="http://schemas.microsoft.com/office/drawing/2014/main" id="{3FD23062-CCD8-1544-9920-C47EE98D00D3}"/>
              </a:ext>
            </a:extLst>
          </p:cNvPr>
          <p:cNvSpPr txBox="1"/>
          <p:nvPr/>
        </p:nvSpPr>
        <p:spPr>
          <a:xfrm>
            <a:off x="329184" y="3153954"/>
            <a:ext cx="1994457" cy="369332"/>
          </a:xfrm>
          <a:prstGeom prst="rect">
            <a:avLst/>
          </a:prstGeom>
          <a:noFill/>
        </p:spPr>
        <p:txBody>
          <a:bodyPr wrap="none" rtlCol="0">
            <a:spAutoFit/>
          </a:bodyPr>
          <a:lstStyle/>
          <a:p>
            <a:r>
              <a:rPr lang="en-US" dirty="0"/>
              <a:t>Bunch dependence</a:t>
            </a:r>
          </a:p>
        </p:txBody>
      </p:sp>
    </p:spTree>
    <p:extLst>
      <p:ext uri="{BB962C8B-B14F-4D97-AF65-F5344CB8AC3E}">
        <p14:creationId xmlns:p14="http://schemas.microsoft.com/office/powerpoint/2010/main" val="192238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75843E-D992-AB4C-82F3-ABBFCDFC6984}"/>
              </a:ext>
            </a:extLst>
          </p:cNvPr>
          <p:cNvSpPr>
            <a:spLocks noGrp="1"/>
          </p:cNvSpPr>
          <p:nvPr>
            <p:ph type="dt" sz="half" idx="10"/>
          </p:nvPr>
        </p:nvSpPr>
        <p:spPr/>
        <p:txBody>
          <a:bodyPr/>
          <a:lstStyle/>
          <a:p>
            <a:r>
              <a:rPr lang="en-US"/>
              <a:t>15 July 2020</a:t>
            </a:r>
          </a:p>
        </p:txBody>
      </p:sp>
      <p:pic>
        <p:nvPicPr>
          <p:cNvPr id="4" name="Picture 3">
            <a:extLst>
              <a:ext uri="{FF2B5EF4-FFF2-40B4-BE49-F238E27FC236}">
                <a16:creationId xmlns:a16="http://schemas.microsoft.com/office/drawing/2014/main" id="{993A0325-75B5-D04B-8210-7053D75A7AB7}"/>
              </a:ext>
            </a:extLst>
          </p:cNvPr>
          <p:cNvPicPr>
            <a:picLocks noChangeAspect="1"/>
          </p:cNvPicPr>
          <p:nvPr/>
        </p:nvPicPr>
        <p:blipFill>
          <a:blip r:embed="rId2"/>
          <a:stretch>
            <a:fillRect/>
          </a:stretch>
        </p:blipFill>
        <p:spPr>
          <a:xfrm>
            <a:off x="1768054" y="622211"/>
            <a:ext cx="4149362" cy="2959471"/>
          </a:xfrm>
          <a:prstGeom prst="rect">
            <a:avLst/>
          </a:prstGeom>
        </p:spPr>
      </p:pic>
      <p:pic>
        <p:nvPicPr>
          <p:cNvPr id="5" name="Picture 4">
            <a:extLst>
              <a:ext uri="{FF2B5EF4-FFF2-40B4-BE49-F238E27FC236}">
                <a16:creationId xmlns:a16="http://schemas.microsoft.com/office/drawing/2014/main" id="{E50E371F-A8AD-3B46-85F3-45BDE2DDDDE1}"/>
              </a:ext>
            </a:extLst>
          </p:cNvPr>
          <p:cNvPicPr>
            <a:picLocks noChangeAspect="1"/>
          </p:cNvPicPr>
          <p:nvPr/>
        </p:nvPicPr>
        <p:blipFill>
          <a:blip r:embed="rId3"/>
          <a:stretch>
            <a:fillRect/>
          </a:stretch>
        </p:blipFill>
        <p:spPr>
          <a:xfrm>
            <a:off x="6248400" y="4108544"/>
            <a:ext cx="2743200" cy="1956547"/>
          </a:xfrm>
          <a:prstGeom prst="rect">
            <a:avLst/>
          </a:prstGeom>
        </p:spPr>
      </p:pic>
      <p:pic>
        <p:nvPicPr>
          <p:cNvPr id="6" name="Picture 5">
            <a:extLst>
              <a:ext uri="{FF2B5EF4-FFF2-40B4-BE49-F238E27FC236}">
                <a16:creationId xmlns:a16="http://schemas.microsoft.com/office/drawing/2014/main" id="{4FA08B15-531F-9941-B8EC-BD41266B746D}"/>
              </a:ext>
            </a:extLst>
          </p:cNvPr>
          <p:cNvPicPr>
            <a:picLocks noChangeAspect="1"/>
          </p:cNvPicPr>
          <p:nvPr/>
        </p:nvPicPr>
        <p:blipFill>
          <a:blip r:embed="rId4"/>
          <a:stretch>
            <a:fillRect/>
          </a:stretch>
        </p:blipFill>
        <p:spPr>
          <a:xfrm>
            <a:off x="381000" y="4108545"/>
            <a:ext cx="2743200" cy="1956547"/>
          </a:xfrm>
          <a:prstGeom prst="rect">
            <a:avLst/>
          </a:prstGeom>
        </p:spPr>
      </p:pic>
      <p:pic>
        <p:nvPicPr>
          <p:cNvPr id="7" name="Picture 6">
            <a:extLst>
              <a:ext uri="{FF2B5EF4-FFF2-40B4-BE49-F238E27FC236}">
                <a16:creationId xmlns:a16="http://schemas.microsoft.com/office/drawing/2014/main" id="{F26C44DD-F0A8-7C4E-B6F9-D110478F8E71}"/>
              </a:ext>
            </a:extLst>
          </p:cNvPr>
          <p:cNvPicPr>
            <a:picLocks noChangeAspect="1"/>
          </p:cNvPicPr>
          <p:nvPr/>
        </p:nvPicPr>
        <p:blipFill>
          <a:blip r:embed="rId5"/>
          <a:stretch>
            <a:fillRect/>
          </a:stretch>
        </p:blipFill>
        <p:spPr>
          <a:xfrm>
            <a:off x="3328777" y="4108545"/>
            <a:ext cx="2743200" cy="1956547"/>
          </a:xfrm>
          <a:prstGeom prst="rect">
            <a:avLst/>
          </a:prstGeom>
        </p:spPr>
      </p:pic>
      <p:sp>
        <p:nvSpPr>
          <p:cNvPr id="8" name="TextBox 7">
            <a:extLst>
              <a:ext uri="{FF2B5EF4-FFF2-40B4-BE49-F238E27FC236}">
                <a16:creationId xmlns:a16="http://schemas.microsoft.com/office/drawing/2014/main" id="{7AC21EE3-DB14-5A40-A989-01258FB9C364}"/>
              </a:ext>
            </a:extLst>
          </p:cNvPr>
          <p:cNvSpPr txBox="1"/>
          <p:nvPr/>
        </p:nvSpPr>
        <p:spPr>
          <a:xfrm>
            <a:off x="2164566" y="3421618"/>
            <a:ext cx="2167645" cy="369332"/>
          </a:xfrm>
          <a:prstGeom prst="rect">
            <a:avLst/>
          </a:prstGeom>
          <a:noFill/>
        </p:spPr>
        <p:txBody>
          <a:bodyPr wrap="none" rtlCol="0">
            <a:spAutoFit/>
          </a:bodyPr>
          <a:lstStyle/>
          <a:p>
            <a:r>
              <a:rPr lang="en-US" dirty="0"/>
              <a:t>200 MeV energy bins</a:t>
            </a:r>
          </a:p>
        </p:txBody>
      </p:sp>
      <p:sp>
        <p:nvSpPr>
          <p:cNvPr id="9" name="Footer Placeholder 8">
            <a:extLst>
              <a:ext uri="{FF2B5EF4-FFF2-40B4-BE49-F238E27FC236}">
                <a16:creationId xmlns:a16="http://schemas.microsoft.com/office/drawing/2014/main" id="{01F01ADE-F8F8-0044-B44A-34D5F45450A3}"/>
              </a:ext>
            </a:extLst>
          </p:cNvPr>
          <p:cNvSpPr>
            <a:spLocks noGrp="1"/>
          </p:cNvSpPr>
          <p:nvPr>
            <p:ph type="ftr" sz="quarter" idx="11"/>
          </p:nvPr>
        </p:nvSpPr>
        <p:spPr/>
        <p:txBody>
          <a:bodyPr/>
          <a:lstStyle/>
          <a:p>
            <a:r>
              <a:rPr lang="en-US"/>
              <a:t>Efield/Pitch</a:t>
            </a:r>
            <a:endParaRPr lang="en-US" dirty="0"/>
          </a:p>
        </p:txBody>
      </p:sp>
      <p:sp>
        <p:nvSpPr>
          <p:cNvPr id="10" name="Slide Number Placeholder 9">
            <a:extLst>
              <a:ext uri="{FF2B5EF4-FFF2-40B4-BE49-F238E27FC236}">
                <a16:creationId xmlns:a16="http://schemas.microsoft.com/office/drawing/2014/main" id="{2E48C0D5-68F5-2845-A8C6-9F3F633E55DF}"/>
              </a:ext>
            </a:extLst>
          </p:cNvPr>
          <p:cNvSpPr>
            <a:spLocks noGrp="1"/>
          </p:cNvSpPr>
          <p:nvPr>
            <p:ph type="sldNum" sz="quarter" idx="12"/>
          </p:nvPr>
        </p:nvSpPr>
        <p:spPr/>
        <p:txBody>
          <a:bodyPr/>
          <a:lstStyle/>
          <a:p>
            <a:fld id="{34A2ECAA-55DE-A546-88ED-23926A155F66}" type="slidenum">
              <a:rPr lang="en-US" smtClean="0"/>
              <a:t>43</a:t>
            </a:fld>
            <a:endParaRPr lang="en-US" dirty="0"/>
          </a:p>
        </p:txBody>
      </p:sp>
      <p:sp>
        <p:nvSpPr>
          <p:cNvPr id="11" name="TextBox 10">
            <a:extLst>
              <a:ext uri="{FF2B5EF4-FFF2-40B4-BE49-F238E27FC236}">
                <a16:creationId xmlns:a16="http://schemas.microsoft.com/office/drawing/2014/main" id="{164AD803-EB15-AB41-8B61-0D6B10536340}"/>
              </a:ext>
            </a:extLst>
          </p:cNvPr>
          <p:cNvSpPr txBox="1"/>
          <p:nvPr/>
        </p:nvSpPr>
        <p:spPr>
          <a:xfrm>
            <a:off x="847725" y="190500"/>
            <a:ext cx="3202672" cy="369332"/>
          </a:xfrm>
          <a:prstGeom prst="rect">
            <a:avLst/>
          </a:prstGeom>
          <a:noFill/>
        </p:spPr>
        <p:txBody>
          <a:bodyPr wrap="none" rtlCol="0">
            <a:spAutoFit/>
          </a:bodyPr>
          <a:lstStyle/>
          <a:p>
            <a:r>
              <a:rPr lang="en-US" dirty="0"/>
              <a:t>Dependence on positron energy</a:t>
            </a:r>
          </a:p>
        </p:txBody>
      </p:sp>
    </p:spTree>
    <p:extLst>
      <p:ext uri="{BB962C8B-B14F-4D97-AF65-F5344CB8AC3E}">
        <p14:creationId xmlns:p14="http://schemas.microsoft.com/office/powerpoint/2010/main" val="3660746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7" name="Picture 6"/>
          <p:cNvPicPr>
            <a:picLocks noChangeAspect="1"/>
          </p:cNvPicPr>
          <p:nvPr/>
        </p:nvPicPr>
        <p:blipFill>
          <a:blip r:embed="rId2"/>
          <a:stretch>
            <a:fillRect/>
          </a:stretch>
        </p:blipFill>
        <p:spPr>
          <a:xfrm>
            <a:off x="3813176" y="1995251"/>
            <a:ext cx="4834853" cy="3021783"/>
          </a:xfrm>
          <a:prstGeom prst="rect">
            <a:avLst/>
          </a:prstGeom>
        </p:spPr>
      </p:pic>
      <p:sp>
        <p:nvSpPr>
          <p:cNvPr id="8" name="Footer Placeholder 7">
            <a:extLst>
              <a:ext uri="{FF2B5EF4-FFF2-40B4-BE49-F238E27FC236}">
                <a16:creationId xmlns:a16="http://schemas.microsoft.com/office/drawing/2014/main" id="{C5FD00FC-205D-0F4C-A0C3-676C936003C9}"/>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6CD70212-3C5E-EB4C-B6A1-9910696834A7}"/>
              </a:ext>
            </a:extLst>
          </p:cNvPr>
          <p:cNvSpPr>
            <a:spLocks noGrp="1"/>
          </p:cNvSpPr>
          <p:nvPr>
            <p:ph type="sldNum" sz="quarter" idx="12"/>
          </p:nvPr>
        </p:nvSpPr>
        <p:spPr/>
        <p:txBody>
          <a:bodyPr/>
          <a:lstStyle/>
          <a:p>
            <a:fld id="{34A2ECAA-55DE-A546-88ED-23926A155F66}" type="slidenum">
              <a:rPr lang="en-US" smtClean="0"/>
              <a:t>44</a:t>
            </a:fld>
            <a:endParaRPr lang="en-US" dirty="0"/>
          </a:p>
        </p:txBody>
      </p:sp>
      <p:sp>
        <p:nvSpPr>
          <p:cNvPr id="3" name="TextBox 2">
            <a:extLst>
              <a:ext uri="{FF2B5EF4-FFF2-40B4-BE49-F238E27FC236}">
                <a16:creationId xmlns:a16="http://schemas.microsoft.com/office/drawing/2014/main" id="{461762C6-9A4C-274D-9791-BE34747C1D12}"/>
              </a:ext>
            </a:extLst>
          </p:cNvPr>
          <p:cNvSpPr txBox="1"/>
          <p:nvPr/>
        </p:nvSpPr>
        <p:spPr>
          <a:xfrm>
            <a:off x="777922" y="286603"/>
            <a:ext cx="3035254" cy="369332"/>
          </a:xfrm>
          <a:prstGeom prst="rect">
            <a:avLst/>
          </a:prstGeom>
          <a:noFill/>
        </p:spPr>
        <p:txBody>
          <a:bodyPr wrap="none" rtlCol="0">
            <a:spAutoFit/>
          </a:bodyPr>
          <a:lstStyle/>
          <a:p>
            <a:r>
              <a:rPr lang="en-US" dirty="0"/>
              <a:t>Momentum – time correlation</a:t>
            </a:r>
          </a:p>
        </p:txBody>
      </p:sp>
      <p:sp>
        <p:nvSpPr>
          <p:cNvPr id="4" name="TextBox 3">
            <a:extLst>
              <a:ext uri="{FF2B5EF4-FFF2-40B4-BE49-F238E27FC236}">
                <a16:creationId xmlns:a16="http://schemas.microsoft.com/office/drawing/2014/main" id="{D3DCBA91-933C-6A45-8059-F96AC2C49DC1}"/>
              </a:ext>
            </a:extLst>
          </p:cNvPr>
          <p:cNvSpPr txBox="1"/>
          <p:nvPr/>
        </p:nvSpPr>
        <p:spPr>
          <a:xfrm>
            <a:off x="1178713" y="732500"/>
            <a:ext cx="7107780" cy="923330"/>
          </a:xfrm>
          <a:prstGeom prst="rect">
            <a:avLst/>
          </a:prstGeom>
          <a:noFill/>
        </p:spPr>
        <p:txBody>
          <a:bodyPr wrap="none" rtlCol="0">
            <a:spAutoFit/>
          </a:bodyPr>
          <a:lstStyle/>
          <a:p>
            <a:pPr marL="285750" indent="-285750">
              <a:buFont typeface="Arial" panose="020B0604020202020204" pitchFamily="34" charset="0"/>
              <a:buChar char="•"/>
            </a:pPr>
            <a:r>
              <a:rPr lang="en-US" dirty="0"/>
              <a:t>The kicker field is not uniform across the the length of the muon pulse.</a:t>
            </a:r>
          </a:p>
          <a:p>
            <a:pPr marL="285750" indent="-285750">
              <a:buFont typeface="Arial" panose="020B0604020202020204" pitchFamily="34" charset="0"/>
              <a:buChar char="•"/>
            </a:pPr>
            <a:r>
              <a:rPr lang="en-US" dirty="0"/>
              <a:t>Momentum acceptance scales inversely with kicker field.</a:t>
            </a:r>
          </a:p>
          <a:p>
            <a:pPr marL="285750" indent="-285750">
              <a:buFont typeface="Arial" panose="020B0604020202020204" pitchFamily="34" charset="0"/>
              <a:buChar char="•"/>
            </a:pPr>
            <a:r>
              <a:rPr lang="en-US" dirty="0"/>
              <a:t>The result is a t=0 momentum-time correlation in the stored beam</a:t>
            </a:r>
          </a:p>
        </p:txBody>
      </p:sp>
      <p:sp>
        <p:nvSpPr>
          <p:cNvPr id="10" name="TextBox 9">
            <a:extLst>
              <a:ext uri="{FF2B5EF4-FFF2-40B4-BE49-F238E27FC236}">
                <a16:creationId xmlns:a16="http://schemas.microsoft.com/office/drawing/2014/main" id="{32B1B45F-2081-0E44-B962-F2B6DBA0D9AC}"/>
              </a:ext>
            </a:extLst>
          </p:cNvPr>
          <p:cNvSpPr txBox="1"/>
          <p:nvPr/>
        </p:nvSpPr>
        <p:spPr>
          <a:xfrm>
            <a:off x="1603612" y="2055253"/>
            <a:ext cx="1168397" cy="369332"/>
          </a:xfrm>
          <a:prstGeom prst="rect">
            <a:avLst/>
          </a:prstGeom>
          <a:noFill/>
        </p:spPr>
        <p:txBody>
          <a:bodyPr wrap="none" rtlCol="0">
            <a:spAutoFit/>
          </a:bodyPr>
          <a:lstStyle/>
          <a:p>
            <a:r>
              <a:rPr lang="en-US" i="1" dirty="0"/>
              <a:t>simulation</a:t>
            </a:r>
          </a:p>
        </p:txBody>
      </p:sp>
      <p:sp>
        <p:nvSpPr>
          <p:cNvPr id="11" name="TextBox 10">
            <a:extLst>
              <a:ext uri="{FF2B5EF4-FFF2-40B4-BE49-F238E27FC236}">
                <a16:creationId xmlns:a16="http://schemas.microsoft.com/office/drawing/2014/main" id="{E835FF79-A3FF-4A44-91B2-A559FC44D47C}"/>
              </a:ext>
            </a:extLst>
          </p:cNvPr>
          <p:cNvSpPr txBox="1"/>
          <p:nvPr/>
        </p:nvSpPr>
        <p:spPr>
          <a:xfrm>
            <a:off x="1524000" y="5506833"/>
            <a:ext cx="6417206" cy="646331"/>
          </a:xfrm>
          <a:prstGeom prst="rect">
            <a:avLst/>
          </a:prstGeom>
          <a:noFill/>
        </p:spPr>
        <p:txBody>
          <a:bodyPr wrap="none" rtlCol="0">
            <a:spAutoFit/>
          </a:bodyPr>
          <a:lstStyle/>
          <a:p>
            <a:r>
              <a:rPr lang="en-US" dirty="0" err="1"/>
              <a:t>Debunching</a:t>
            </a:r>
            <a:r>
              <a:rPr lang="en-US" dirty="0"/>
              <a:t> is no longer symmetric forward and backward in time.</a:t>
            </a:r>
          </a:p>
          <a:p>
            <a:r>
              <a:rPr lang="en-US" dirty="0"/>
              <a:t>  </a:t>
            </a:r>
            <a:r>
              <a:rPr lang="en-US" i="1" dirty="0"/>
              <a:t>- the fundamental prerequisite for the Fourier method</a:t>
            </a:r>
          </a:p>
        </p:txBody>
      </p:sp>
      <p:pic>
        <p:nvPicPr>
          <p:cNvPr id="12" name="Picture 11">
            <a:extLst>
              <a:ext uri="{FF2B5EF4-FFF2-40B4-BE49-F238E27FC236}">
                <a16:creationId xmlns:a16="http://schemas.microsoft.com/office/drawing/2014/main" id="{225C36DD-0C4C-4F46-AC59-8533368C6593}"/>
              </a:ext>
            </a:extLst>
          </p:cNvPr>
          <p:cNvPicPr>
            <a:picLocks noChangeAspect="1"/>
          </p:cNvPicPr>
          <p:nvPr/>
        </p:nvPicPr>
        <p:blipFill>
          <a:blip r:embed="rId3"/>
          <a:stretch>
            <a:fillRect/>
          </a:stretch>
        </p:blipFill>
        <p:spPr>
          <a:xfrm>
            <a:off x="195668" y="1792005"/>
            <a:ext cx="3360436" cy="1824236"/>
          </a:xfrm>
          <a:prstGeom prst="rect">
            <a:avLst/>
          </a:prstGeom>
        </p:spPr>
      </p:pic>
      <p:pic>
        <p:nvPicPr>
          <p:cNvPr id="15" name="Picture 14">
            <a:extLst>
              <a:ext uri="{FF2B5EF4-FFF2-40B4-BE49-F238E27FC236}">
                <a16:creationId xmlns:a16="http://schemas.microsoft.com/office/drawing/2014/main" id="{A18201BD-65F6-1D44-9FF9-1A88980D18AF}"/>
              </a:ext>
            </a:extLst>
          </p:cNvPr>
          <p:cNvPicPr>
            <a:picLocks noChangeAspect="1"/>
          </p:cNvPicPr>
          <p:nvPr/>
        </p:nvPicPr>
        <p:blipFill>
          <a:blip r:embed="rId4"/>
          <a:stretch>
            <a:fillRect/>
          </a:stretch>
        </p:blipFill>
        <p:spPr>
          <a:xfrm>
            <a:off x="300422" y="3459226"/>
            <a:ext cx="2998610" cy="2073889"/>
          </a:xfrm>
          <a:prstGeom prst="rect">
            <a:avLst/>
          </a:prstGeom>
        </p:spPr>
      </p:pic>
      <p:sp>
        <p:nvSpPr>
          <p:cNvPr id="16" name="TextBox 15">
            <a:extLst>
              <a:ext uri="{FF2B5EF4-FFF2-40B4-BE49-F238E27FC236}">
                <a16:creationId xmlns:a16="http://schemas.microsoft.com/office/drawing/2014/main" id="{0337C710-AFC8-D14A-8EE8-DA7DE6616940}"/>
              </a:ext>
            </a:extLst>
          </p:cNvPr>
          <p:cNvSpPr txBox="1"/>
          <p:nvPr/>
        </p:nvSpPr>
        <p:spPr>
          <a:xfrm>
            <a:off x="4379849" y="1995251"/>
            <a:ext cx="1168397" cy="369332"/>
          </a:xfrm>
          <a:prstGeom prst="rect">
            <a:avLst/>
          </a:prstGeom>
          <a:noFill/>
        </p:spPr>
        <p:txBody>
          <a:bodyPr wrap="none" rtlCol="0">
            <a:spAutoFit/>
          </a:bodyPr>
          <a:lstStyle/>
          <a:p>
            <a:r>
              <a:rPr lang="en-US" dirty="0"/>
              <a:t>simulation</a:t>
            </a:r>
          </a:p>
        </p:txBody>
      </p:sp>
    </p:spTree>
    <p:extLst>
      <p:ext uri="{BB962C8B-B14F-4D97-AF65-F5344CB8AC3E}">
        <p14:creationId xmlns:p14="http://schemas.microsoft.com/office/powerpoint/2010/main" val="439723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5" name="Picture 4"/>
          <p:cNvPicPr>
            <a:picLocks noChangeAspect="1"/>
          </p:cNvPicPr>
          <p:nvPr/>
        </p:nvPicPr>
        <p:blipFill rotWithShape="1">
          <a:blip r:embed="rId2"/>
          <a:srcRect t="9997"/>
          <a:stretch/>
        </p:blipFill>
        <p:spPr>
          <a:xfrm>
            <a:off x="534380" y="1094610"/>
            <a:ext cx="8234664" cy="5403615"/>
          </a:xfrm>
          <a:prstGeom prst="rect">
            <a:avLst/>
          </a:prstGeom>
        </p:spPr>
      </p:pic>
      <p:sp>
        <p:nvSpPr>
          <p:cNvPr id="6" name="TextBox 5"/>
          <p:cNvSpPr txBox="1"/>
          <p:nvPr/>
        </p:nvSpPr>
        <p:spPr>
          <a:xfrm>
            <a:off x="7763921" y="6025094"/>
            <a:ext cx="975347" cy="338554"/>
          </a:xfrm>
          <a:prstGeom prst="rect">
            <a:avLst/>
          </a:prstGeom>
          <a:noFill/>
        </p:spPr>
        <p:txBody>
          <a:bodyPr wrap="none" rtlCol="0">
            <a:spAutoFit/>
          </a:bodyPr>
          <a:lstStyle/>
          <a:p>
            <a:r>
              <a:rPr lang="en-US" sz="1600" dirty="0"/>
              <a:t>T. Barrett</a:t>
            </a:r>
          </a:p>
        </p:txBody>
      </p:sp>
      <p:sp>
        <p:nvSpPr>
          <p:cNvPr id="7" name="Footer Placeholder 6">
            <a:extLst>
              <a:ext uri="{FF2B5EF4-FFF2-40B4-BE49-F238E27FC236}">
                <a16:creationId xmlns:a16="http://schemas.microsoft.com/office/drawing/2014/main" id="{0AF361A3-80AE-1549-B3BB-D33B22BA9736}"/>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82F9CE5B-FB5E-224A-ADBB-6AE405B83B7D}"/>
              </a:ext>
            </a:extLst>
          </p:cNvPr>
          <p:cNvSpPr>
            <a:spLocks noGrp="1"/>
          </p:cNvSpPr>
          <p:nvPr>
            <p:ph type="sldNum" sz="quarter" idx="12"/>
          </p:nvPr>
        </p:nvSpPr>
        <p:spPr/>
        <p:txBody>
          <a:bodyPr/>
          <a:lstStyle/>
          <a:p>
            <a:fld id="{34A2ECAA-55DE-A546-88ED-23926A155F66}" type="slidenum">
              <a:rPr lang="en-US" smtClean="0"/>
              <a:t>45</a:t>
            </a:fld>
            <a:endParaRPr lang="en-US" dirty="0"/>
          </a:p>
        </p:txBody>
      </p:sp>
      <p:sp>
        <p:nvSpPr>
          <p:cNvPr id="12" name="TextBox 11">
            <a:extLst>
              <a:ext uri="{FF2B5EF4-FFF2-40B4-BE49-F238E27FC236}">
                <a16:creationId xmlns:a16="http://schemas.microsoft.com/office/drawing/2014/main" id="{93A4DCE6-BFA6-1447-929B-FFB38D99C324}"/>
              </a:ext>
            </a:extLst>
          </p:cNvPr>
          <p:cNvSpPr txBox="1"/>
          <p:nvPr/>
        </p:nvSpPr>
        <p:spPr>
          <a:xfrm>
            <a:off x="1206199" y="175109"/>
            <a:ext cx="7198124" cy="646331"/>
          </a:xfrm>
          <a:prstGeom prst="rect">
            <a:avLst/>
          </a:prstGeom>
          <a:noFill/>
        </p:spPr>
        <p:txBody>
          <a:bodyPr wrap="none" rtlCol="0">
            <a:spAutoFit/>
          </a:bodyPr>
          <a:lstStyle/>
          <a:p>
            <a:r>
              <a:rPr lang="en-US" dirty="0"/>
              <a:t>Fourier method reproduces true frequency distribution with no correlation</a:t>
            </a:r>
          </a:p>
          <a:p>
            <a:r>
              <a:rPr lang="en-US" dirty="0"/>
              <a:t>    at least with Toy MC</a:t>
            </a:r>
          </a:p>
        </p:txBody>
      </p:sp>
    </p:spTree>
    <p:extLst>
      <p:ext uri="{BB962C8B-B14F-4D97-AF65-F5344CB8AC3E}">
        <p14:creationId xmlns:p14="http://schemas.microsoft.com/office/powerpoint/2010/main" val="2461421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39F3317-BA61-5D42-A7F7-C963B65656EA}"/>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15B574BC-6E96-F04E-B2B8-E616B70EDCA2}"/>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17720305-8D50-E04F-808A-9C67805F9AF7}"/>
              </a:ext>
            </a:extLst>
          </p:cNvPr>
          <p:cNvSpPr>
            <a:spLocks noGrp="1"/>
          </p:cNvSpPr>
          <p:nvPr>
            <p:ph type="sldNum" sz="quarter" idx="12"/>
          </p:nvPr>
        </p:nvSpPr>
        <p:spPr/>
        <p:txBody>
          <a:bodyPr/>
          <a:lstStyle/>
          <a:p>
            <a:fld id="{34A2ECAA-55DE-A546-88ED-23926A155F66}" type="slidenum">
              <a:rPr lang="en-US" smtClean="0"/>
              <a:t>46</a:t>
            </a:fld>
            <a:endParaRPr lang="en-US"/>
          </a:p>
        </p:txBody>
      </p:sp>
      <p:pic>
        <p:nvPicPr>
          <p:cNvPr id="7" name="Picture 6">
            <a:extLst>
              <a:ext uri="{FF2B5EF4-FFF2-40B4-BE49-F238E27FC236}">
                <a16:creationId xmlns:a16="http://schemas.microsoft.com/office/drawing/2014/main" id="{3108BBAF-4E00-274D-81C5-C7BB9318BEA7}"/>
              </a:ext>
            </a:extLst>
          </p:cNvPr>
          <p:cNvPicPr>
            <a:picLocks noChangeAspect="1"/>
          </p:cNvPicPr>
          <p:nvPr/>
        </p:nvPicPr>
        <p:blipFill>
          <a:blip r:embed="rId2"/>
          <a:stretch>
            <a:fillRect/>
          </a:stretch>
        </p:blipFill>
        <p:spPr>
          <a:xfrm>
            <a:off x="403617" y="1000297"/>
            <a:ext cx="3831833" cy="2356314"/>
          </a:xfrm>
          <a:prstGeom prst="rect">
            <a:avLst/>
          </a:prstGeom>
        </p:spPr>
      </p:pic>
      <p:pic>
        <p:nvPicPr>
          <p:cNvPr id="8" name="Picture 7">
            <a:extLst>
              <a:ext uri="{FF2B5EF4-FFF2-40B4-BE49-F238E27FC236}">
                <a16:creationId xmlns:a16="http://schemas.microsoft.com/office/drawing/2014/main" id="{BFF854FB-45BD-8343-AF06-9BF5E914189B}"/>
              </a:ext>
            </a:extLst>
          </p:cNvPr>
          <p:cNvPicPr>
            <a:picLocks noChangeAspect="1"/>
          </p:cNvPicPr>
          <p:nvPr/>
        </p:nvPicPr>
        <p:blipFill>
          <a:blip r:embed="rId3"/>
          <a:stretch>
            <a:fillRect/>
          </a:stretch>
        </p:blipFill>
        <p:spPr>
          <a:xfrm>
            <a:off x="4405139" y="955010"/>
            <a:ext cx="3908912" cy="2401601"/>
          </a:xfrm>
          <a:prstGeom prst="rect">
            <a:avLst/>
          </a:prstGeom>
        </p:spPr>
      </p:pic>
      <p:sp>
        <p:nvSpPr>
          <p:cNvPr id="9" name="TextBox 8">
            <a:extLst>
              <a:ext uri="{FF2B5EF4-FFF2-40B4-BE49-F238E27FC236}">
                <a16:creationId xmlns:a16="http://schemas.microsoft.com/office/drawing/2014/main" id="{D9E56362-4832-7745-AD8C-91D1C4A9FBD2}"/>
              </a:ext>
            </a:extLst>
          </p:cNvPr>
          <p:cNvSpPr txBox="1"/>
          <p:nvPr/>
        </p:nvSpPr>
        <p:spPr>
          <a:xfrm>
            <a:off x="3290505" y="3082957"/>
            <a:ext cx="723275" cy="369332"/>
          </a:xfrm>
          <a:prstGeom prst="rect">
            <a:avLst/>
          </a:prstGeom>
          <a:noFill/>
        </p:spPr>
        <p:txBody>
          <a:bodyPr wrap="none" rtlCol="0">
            <a:spAutoFit/>
          </a:bodyPr>
          <a:lstStyle/>
          <a:p>
            <a:r>
              <a:rPr lang="en-US" dirty="0" err="1"/>
              <a:t>bmad</a:t>
            </a:r>
            <a:endParaRPr lang="en-US" dirty="0"/>
          </a:p>
        </p:txBody>
      </p:sp>
      <p:sp>
        <p:nvSpPr>
          <p:cNvPr id="11" name="Rectangle 10">
            <a:extLst>
              <a:ext uri="{FF2B5EF4-FFF2-40B4-BE49-F238E27FC236}">
                <a16:creationId xmlns:a16="http://schemas.microsoft.com/office/drawing/2014/main" id="{B0AB45D7-7104-4D47-8D31-3C838BCDCE28}"/>
              </a:ext>
            </a:extLst>
          </p:cNvPr>
          <p:cNvSpPr/>
          <p:nvPr/>
        </p:nvSpPr>
        <p:spPr>
          <a:xfrm>
            <a:off x="403617" y="5519772"/>
            <a:ext cx="317224" cy="4307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CA618C3-C288-6C44-8F75-F6117281D4E5}"/>
              </a:ext>
            </a:extLst>
          </p:cNvPr>
          <p:cNvSpPr txBox="1"/>
          <p:nvPr/>
        </p:nvSpPr>
        <p:spPr>
          <a:xfrm>
            <a:off x="2004049" y="3393123"/>
            <a:ext cx="1470274" cy="369332"/>
          </a:xfrm>
          <a:prstGeom prst="rect">
            <a:avLst/>
          </a:prstGeom>
          <a:noFill/>
        </p:spPr>
        <p:txBody>
          <a:bodyPr wrap="none" rtlCol="0">
            <a:spAutoFit/>
          </a:bodyPr>
          <a:lstStyle/>
          <a:p>
            <a:r>
              <a:rPr lang="en-US" dirty="0" err="1">
                <a:latin typeface="Symbol" pitchFamily="2" charset="2"/>
              </a:rPr>
              <a:t>D</a:t>
            </a:r>
            <a:r>
              <a:rPr lang="en-US" dirty="0" err="1"/>
              <a:t>C</a:t>
            </a:r>
            <a:r>
              <a:rPr lang="en-US" baseline="-25000" dirty="0" err="1"/>
              <a:t>e</a:t>
            </a:r>
            <a:r>
              <a:rPr lang="en-US" baseline="-25000" dirty="0"/>
              <a:t>  </a:t>
            </a:r>
            <a:r>
              <a:rPr lang="en-US" dirty="0"/>
              <a:t> = 67 ppb</a:t>
            </a:r>
          </a:p>
        </p:txBody>
      </p:sp>
      <p:sp>
        <p:nvSpPr>
          <p:cNvPr id="13" name="TextBox 12">
            <a:extLst>
              <a:ext uri="{FF2B5EF4-FFF2-40B4-BE49-F238E27FC236}">
                <a16:creationId xmlns:a16="http://schemas.microsoft.com/office/drawing/2014/main" id="{4655DD41-1F5E-F143-BDA0-EBD96D470ABC}"/>
              </a:ext>
            </a:extLst>
          </p:cNvPr>
          <p:cNvSpPr txBox="1"/>
          <p:nvPr/>
        </p:nvSpPr>
        <p:spPr>
          <a:xfrm>
            <a:off x="5868896" y="3452289"/>
            <a:ext cx="1470274" cy="369332"/>
          </a:xfrm>
          <a:prstGeom prst="rect">
            <a:avLst/>
          </a:prstGeom>
          <a:noFill/>
        </p:spPr>
        <p:txBody>
          <a:bodyPr wrap="none" rtlCol="0">
            <a:spAutoFit/>
          </a:bodyPr>
          <a:lstStyle/>
          <a:p>
            <a:r>
              <a:rPr lang="en-US" dirty="0" err="1">
                <a:latin typeface="Symbol" pitchFamily="2" charset="2"/>
              </a:rPr>
              <a:t>D</a:t>
            </a:r>
            <a:r>
              <a:rPr lang="en-US" dirty="0" err="1"/>
              <a:t>C</a:t>
            </a:r>
            <a:r>
              <a:rPr lang="en-US" baseline="-25000" dirty="0" err="1"/>
              <a:t>e</a:t>
            </a:r>
            <a:r>
              <a:rPr lang="en-US" baseline="-25000" dirty="0"/>
              <a:t>  </a:t>
            </a:r>
            <a:r>
              <a:rPr lang="en-US" dirty="0"/>
              <a:t> = 40 ppb</a:t>
            </a:r>
          </a:p>
        </p:txBody>
      </p:sp>
      <p:pic>
        <p:nvPicPr>
          <p:cNvPr id="14" name="Picture 13">
            <a:extLst>
              <a:ext uri="{FF2B5EF4-FFF2-40B4-BE49-F238E27FC236}">
                <a16:creationId xmlns:a16="http://schemas.microsoft.com/office/drawing/2014/main" id="{F7FF5FED-2835-D94C-A6B1-20C34E46B995}"/>
              </a:ext>
            </a:extLst>
          </p:cNvPr>
          <p:cNvPicPr>
            <a:picLocks noChangeAspect="1"/>
          </p:cNvPicPr>
          <p:nvPr/>
        </p:nvPicPr>
        <p:blipFill>
          <a:blip r:embed="rId4"/>
          <a:stretch>
            <a:fillRect/>
          </a:stretch>
        </p:blipFill>
        <p:spPr>
          <a:xfrm>
            <a:off x="577086" y="3830000"/>
            <a:ext cx="4027428" cy="2467184"/>
          </a:xfrm>
          <a:prstGeom prst="rect">
            <a:avLst/>
          </a:prstGeom>
        </p:spPr>
      </p:pic>
      <p:sp>
        <p:nvSpPr>
          <p:cNvPr id="15" name="TextBox 14">
            <a:extLst>
              <a:ext uri="{FF2B5EF4-FFF2-40B4-BE49-F238E27FC236}">
                <a16:creationId xmlns:a16="http://schemas.microsoft.com/office/drawing/2014/main" id="{71F793B8-9FBC-A04B-9C76-4FFAA69A89B4}"/>
              </a:ext>
            </a:extLst>
          </p:cNvPr>
          <p:cNvSpPr txBox="1"/>
          <p:nvPr/>
        </p:nvSpPr>
        <p:spPr>
          <a:xfrm>
            <a:off x="3565328" y="6151019"/>
            <a:ext cx="2150204" cy="338554"/>
          </a:xfrm>
          <a:prstGeom prst="rect">
            <a:avLst/>
          </a:prstGeom>
          <a:noFill/>
        </p:spPr>
        <p:txBody>
          <a:bodyPr wrap="none" rtlCol="0">
            <a:spAutoFit/>
          </a:bodyPr>
          <a:lstStyle/>
          <a:p>
            <a:r>
              <a:rPr lang="en-US" sz="1600" dirty="0"/>
              <a:t>Signature of correlation</a:t>
            </a:r>
          </a:p>
        </p:txBody>
      </p:sp>
      <p:cxnSp>
        <p:nvCxnSpPr>
          <p:cNvPr id="17" name="Straight Arrow Connector 16">
            <a:extLst>
              <a:ext uri="{FF2B5EF4-FFF2-40B4-BE49-F238E27FC236}">
                <a16:creationId xmlns:a16="http://schemas.microsoft.com/office/drawing/2014/main" id="{880A671E-134D-9944-923C-DDEED61389F7}"/>
              </a:ext>
            </a:extLst>
          </p:cNvPr>
          <p:cNvCxnSpPr>
            <a:cxnSpLocks/>
          </p:cNvCxnSpPr>
          <p:nvPr/>
        </p:nvCxnSpPr>
        <p:spPr>
          <a:xfrm flipV="1">
            <a:off x="3290505" y="5906392"/>
            <a:ext cx="507258" cy="861306"/>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323F4B6-FD68-2A4D-9082-4FA43052E5C7}"/>
              </a:ext>
            </a:extLst>
          </p:cNvPr>
          <p:cNvSpPr txBox="1"/>
          <p:nvPr/>
        </p:nvSpPr>
        <p:spPr>
          <a:xfrm>
            <a:off x="4777983" y="4488594"/>
            <a:ext cx="4176816" cy="1323439"/>
          </a:xfrm>
          <a:prstGeom prst="rect">
            <a:avLst/>
          </a:prstGeom>
          <a:noFill/>
        </p:spPr>
        <p:txBody>
          <a:bodyPr wrap="square" rtlCol="0">
            <a:spAutoFit/>
          </a:bodyPr>
          <a:lstStyle/>
          <a:p>
            <a:r>
              <a:rPr lang="en-US" sz="1600" i="1" dirty="0"/>
              <a:t>There is no such feature in the Run 1 data</a:t>
            </a:r>
          </a:p>
          <a:p>
            <a:r>
              <a:rPr lang="en-US" sz="1600" i="1" dirty="0"/>
              <a:t>We conclude that the error due to correlation is limited to 50 ppb</a:t>
            </a:r>
          </a:p>
          <a:p>
            <a:endParaRPr lang="en-US" sz="1600" i="1" dirty="0"/>
          </a:p>
          <a:p>
            <a:r>
              <a:rPr lang="en-US" sz="1600" i="1" dirty="0"/>
              <a:t>More than that and we would see it.</a:t>
            </a:r>
          </a:p>
        </p:txBody>
      </p:sp>
      <p:sp>
        <p:nvSpPr>
          <p:cNvPr id="21" name="TextBox 20">
            <a:extLst>
              <a:ext uri="{FF2B5EF4-FFF2-40B4-BE49-F238E27FC236}">
                <a16:creationId xmlns:a16="http://schemas.microsoft.com/office/drawing/2014/main" id="{1E7CC0E9-FC34-134F-ADF1-A5D4055A6E42}"/>
              </a:ext>
            </a:extLst>
          </p:cNvPr>
          <p:cNvSpPr txBox="1"/>
          <p:nvPr/>
        </p:nvSpPr>
        <p:spPr>
          <a:xfrm>
            <a:off x="562229" y="189530"/>
            <a:ext cx="6587685" cy="584775"/>
          </a:xfrm>
          <a:prstGeom prst="rect">
            <a:avLst/>
          </a:prstGeom>
          <a:noFill/>
        </p:spPr>
        <p:txBody>
          <a:bodyPr wrap="square" rtlCol="0">
            <a:spAutoFit/>
          </a:bodyPr>
          <a:lstStyle/>
          <a:p>
            <a:r>
              <a:rPr lang="en-US" sz="1600" dirty="0"/>
              <a:t>Initial distribution is generated with simulated correlation, and measured frequency and temporal distributions</a:t>
            </a:r>
          </a:p>
        </p:txBody>
      </p:sp>
      <p:sp>
        <p:nvSpPr>
          <p:cNvPr id="22" name="TextBox 21">
            <a:extLst>
              <a:ext uri="{FF2B5EF4-FFF2-40B4-BE49-F238E27FC236}">
                <a16:creationId xmlns:a16="http://schemas.microsoft.com/office/drawing/2014/main" id="{496AA5C5-5010-B44D-87E2-EA40FA340CC0}"/>
              </a:ext>
            </a:extLst>
          </p:cNvPr>
          <p:cNvSpPr txBox="1"/>
          <p:nvPr/>
        </p:nvSpPr>
        <p:spPr>
          <a:xfrm>
            <a:off x="1341646" y="6042974"/>
            <a:ext cx="592150" cy="369332"/>
          </a:xfrm>
          <a:prstGeom prst="rect">
            <a:avLst/>
          </a:prstGeom>
          <a:noFill/>
        </p:spPr>
        <p:txBody>
          <a:bodyPr wrap="none" rtlCol="0">
            <a:spAutoFit/>
          </a:bodyPr>
          <a:lstStyle/>
          <a:p>
            <a:r>
              <a:rPr lang="en-US" dirty="0" err="1"/>
              <a:t>cosy</a:t>
            </a:r>
            <a:endParaRPr lang="en-US" dirty="0"/>
          </a:p>
        </p:txBody>
      </p:sp>
      <p:cxnSp>
        <p:nvCxnSpPr>
          <p:cNvPr id="23" name="Straight Arrow Connector 22">
            <a:extLst>
              <a:ext uri="{FF2B5EF4-FFF2-40B4-BE49-F238E27FC236}">
                <a16:creationId xmlns:a16="http://schemas.microsoft.com/office/drawing/2014/main" id="{9DC7F519-1FF2-0746-A8AD-5ED75B82A7EE}"/>
              </a:ext>
            </a:extLst>
          </p:cNvPr>
          <p:cNvCxnSpPr>
            <a:cxnSpLocks/>
          </p:cNvCxnSpPr>
          <p:nvPr/>
        </p:nvCxnSpPr>
        <p:spPr>
          <a:xfrm flipH="1">
            <a:off x="4110639" y="4743450"/>
            <a:ext cx="2183984" cy="93418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4252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638265-DA38-D64D-9AC6-8438E611C57B}"/>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71A2AC90-425A-384A-9B54-02C3E1DD9094}"/>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99199FCD-5B38-4341-93D3-126DB26AAD5E}"/>
              </a:ext>
            </a:extLst>
          </p:cNvPr>
          <p:cNvSpPr>
            <a:spLocks noGrp="1"/>
          </p:cNvSpPr>
          <p:nvPr>
            <p:ph type="sldNum" sz="quarter" idx="12"/>
          </p:nvPr>
        </p:nvSpPr>
        <p:spPr/>
        <p:txBody>
          <a:bodyPr/>
          <a:lstStyle/>
          <a:p>
            <a:fld id="{34A2ECAA-55DE-A546-88ED-23926A155F66}" type="slidenum">
              <a:rPr lang="en-US" smtClean="0"/>
              <a:t>47</a:t>
            </a:fld>
            <a:endParaRPr lang="en-US"/>
          </a:p>
        </p:txBody>
      </p:sp>
      <p:pic>
        <p:nvPicPr>
          <p:cNvPr id="7" name="Picture 6">
            <a:extLst>
              <a:ext uri="{FF2B5EF4-FFF2-40B4-BE49-F238E27FC236}">
                <a16:creationId xmlns:a16="http://schemas.microsoft.com/office/drawing/2014/main" id="{A8CAF91A-8CFE-2747-9B5D-DEC50CF66004}"/>
              </a:ext>
            </a:extLst>
          </p:cNvPr>
          <p:cNvPicPr>
            <a:picLocks noChangeAspect="1"/>
          </p:cNvPicPr>
          <p:nvPr/>
        </p:nvPicPr>
        <p:blipFill>
          <a:blip r:embed="rId2"/>
          <a:stretch>
            <a:fillRect/>
          </a:stretch>
        </p:blipFill>
        <p:spPr>
          <a:xfrm>
            <a:off x="1524000" y="834919"/>
            <a:ext cx="3492500" cy="1955800"/>
          </a:xfrm>
          <a:prstGeom prst="rect">
            <a:avLst/>
          </a:prstGeom>
        </p:spPr>
      </p:pic>
      <p:pic>
        <p:nvPicPr>
          <p:cNvPr id="8" name="Picture 7">
            <a:extLst>
              <a:ext uri="{FF2B5EF4-FFF2-40B4-BE49-F238E27FC236}">
                <a16:creationId xmlns:a16="http://schemas.microsoft.com/office/drawing/2014/main" id="{C71B3DD6-B3F9-C142-BB85-CDD78CF0D0AD}"/>
              </a:ext>
            </a:extLst>
          </p:cNvPr>
          <p:cNvPicPr>
            <a:picLocks noChangeAspect="1"/>
          </p:cNvPicPr>
          <p:nvPr/>
        </p:nvPicPr>
        <p:blipFill>
          <a:blip r:embed="rId3"/>
          <a:stretch>
            <a:fillRect/>
          </a:stretch>
        </p:blipFill>
        <p:spPr>
          <a:xfrm>
            <a:off x="1104900" y="3073575"/>
            <a:ext cx="4330700" cy="889000"/>
          </a:xfrm>
          <a:prstGeom prst="rect">
            <a:avLst/>
          </a:prstGeom>
        </p:spPr>
      </p:pic>
      <p:pic>
        <p:nvPicPr>
          <p:cNvPr id="9" name="Picture 8">
            <a:extLst>
              <a:ext uri="{FF2B5EF4-FFF2-40B4-BE49-F238E27FC236}">
                <a16:creationId xmlns:a16="http://schemas.microsoft.com/office/drawing/2014/main" id="{4B5E1ED0-8F80-5247-BB4A-EAC0113B8185}"/>
              </a:ext>
            </a:extLst>
          </p:cNvPr>
          <p:cNvPicPr>
            <a:picLocks noChangeAspect="1"/>
          </p:cNvPicPr>
          <p:nvPr/>
        </p:nvPicPr>
        <p:blipFill>
          <a:blip r:embed="rId4"/>
          <a:stretch>
            <a:fillRect/>
          </a:stretch>
        </p:blipFill>
        <p:spPr>
          <a:xfrm>
            <a:off x="901700" y="5498925"/>
            <a:ext cx="5651500" cy="977900"/>
          </a:xfrm>
          <a:prstGeom prst="rect">
            <a:avLst/>
          </a:prstGeom>
        </p:spPr>
      </p:pic>
      <p:sp>
        <p:nvSpPr>
          <p:cNvPr id="10" name="TextBox 9">
            <a:extLst>
              <a:ext uri="{FF2B5EF4-FFF2-40B4-BE49-F238E27FC236}">
                <a16:creationId xmlns:a16="http://schemas.microsoft.com/office/drawing/2014/main" id="{8D6D2694-5E0C-A447-812A-956E857AF6A9}"/>
              </a:ext>
            </a:extLst>
          </p:cNvPr>
          <p:cNvSpPr txBox="1"/>
          <p:nvPr/>
        </p:nvSpPr>
        <p:spPr>
          <a:xfrm>
            <a:off x="4756150" y="2383112"/>
            <a:ext cx="1735090" cy="307777"/>
          </a:xfrm>
          <a:prstGeom prst="rect">
            <a:avLst/>
          </a:prstGeom>
          <a:noFill/>
        </p:spPr>
        <p:txBody>
          <a:bodyPr wrap="none" rtlCol="0">
            <a:spAutoFit/>
          </a:bodyPr>
          <a:lstStyle/>
          <a:p>
            <a:r>
              <a:rPr lang="en-US" sz="1400" dirty="0"/>
              <a:t>Correlated run to run</a:t>
            </a:r>
          </a:p>
        </p:txBody>
      </p:sp>
      <p:sp>
        <p:nvSpPr>
          <p:cNvPr id="11" name="TextBox 10">
            <a:extLst>
              <a:ext uri="{FF2B5EF4-FFF2-40B4-BE49-F238E27FC236}">
                <a16:creationId xmlns:a16="http://schemas.microsoft.com/office/drawing/2014/main" id="{239AF15D-6130-BB41-8C0C-8D85CC3DEA70}"/>
              </a:ext>
            </a:extLst>
          </p:cNvPr>
          <p:cNvSpPr txBox="1"/>
          <p:nvPr/>
        </p:nvSpPr>
        <p:spPr>
          <a:xfrm>
            <a:off x="5265123" y="3521425"/>
            <a:ext cx="1735090" cy="307777"/>
          </a:xfrm>
          <a:prstGeom prst="rect">
            <a:avLst/>
          </a:prstGeom>
          <a:noFill/>
        </p:spPr>
        <p:txBody>
          <a:bodyPr wrap="none" rtlCol="0">
            <a:spAutoFit/>
          </a:bodyPr>
          <a:lstStyle/>
          <a:p>
            <a:r>
              <a:rPr lang="en-US" sz="1400" dirty="0"/>
              <a:t>Correlated run to run</a:t>
            </a:r>
          </a:p>
        </p:txBody>
      </p:sp>
      <p:sp>
        <p:nvSpPr>
          <p:cNvPr id="12" name="TextBox 11">
            <a:extLst>
              <a:ext uri="{FF2B5EF4-FFF2-40B4-BE49-F238E27FC236}">
                <a16:creationId xmlns:a16="http://schemas.microsoft.com/office/drawing/2014/main" id="{FC813A11-39B5-E04A-B203-0A8B000FE06A}"/>
              </a:ext>
            </a:extLst>
          </p:cNvPr>
          <p:cNvSpPr txBox="1"/>
          <p:nvPr/>
        </p:nvSpPr>
        <p:spPr>
          <a:xfrm>
            <a:off x="1288308" y="378444"/>
            <a:ext cx="2330125" cy="369332"/>
          </a:xfrm>
          <a:prstGeom prst="rect">
            <a:avLst/>
          </a:prstGeom>
          <a:noFill/>
        </p:spPr>
        <p:txBody>
          <a:bodyPr wrap="none" rtlCol="0">
            <a:spAutoFit/>
          </a:bodyPr>
          <a:lstStyle/>
          <a:p>
            <a:r>
              <a:rPr lang="en-US" dirty="0"/>
              <a:t>Fourier method results</a:t>
            </a:r>
          </a:p>
        </p:txBody>
      </p:sp>
      <p:pic>
        <p:nvPicPr>
          <p:cNvPr id="13" name="Picture 12">
            <a:extLst>
              <a:ext uri="{FF2B5EF4-FFF2-40B4-BE49-F238E27FC236}">
                <a16:creationId xmlns:a16="http://schemas.microsoft.com/office/drawing/2014/main" id="{923C9771-DED2-914E-A93A-924383F2CBD1}"/>
              </a:ext>
            </a:extLst>
          </p:cNvPr>
          <p:cNvPicPr>
            <a:picLocks noChangeAspect="1"/>
          </p:cNvPicPr>
          <p:nvPr/>
        </p:nvPicPr>
        <p:blipFill>
          <a:blip r:embed="rId5"/>
          <a:stretch>
            <a:fillRect/>
          </a:stretch>
        </p:blipFill>
        <p:spPr>
          <a:xfrm>
            <a:off x="1288308" y="4083050"/>
            <a:ext cx="4343400" cy="1295400"/>
          </a:xfrm>
          <a:prstGeom prst="rect">
            <a:avLst/>
          </a:prstGeom>
        </p:spPr>
      </p:pic>
      <p:sp>
        <p:nvSpPr>
          <p:cNvPr id="14" name="TextBox 13">
            <a:extLst>
              <a:ext uri="{FF2B5EF4-FFF2-40B4-BE49-F238E27FC236}">
                <a16:creationId xmlns:a16="http://schemas.microsoft.com/office/drawing/2014/main" id="{7531B2C0-652B-584C-B350-169A8F9A3EBC}"/>
              </a:ext>
            </a:extLst>
          </p:cNvPr>
          <p:cNvSpPr txBox="1"/>
          <p:nvPr/>
        </p:nvSpPr>
        <p:spPr>
          <a:xfrm>
            <a:off x="6019800" y="4408213"/>
            <a:ext cx="3054362" cy="369332"/>
          </a:xfrm>
          <a:prstGeom prst="rect">
            <a:avLst/>
          </a:prstGeom>
          <a:noFill/>
        </p:spPr>
        <p:txBody>
          <a:bodyPr wrap="none" rtlCol="0">
            <a:spAutoFit/>
          </a:bodyPr>
          <a:lstStyle/>
          <a:p>
            <a:r>
              <a:rPr lang="en-US" i="1" dirty="0"/>
              <a:t>For detailed Run 1 analysis see</a:t>
            </a:r>
          </a:p>
        </p:txBody>
      </p:sp>
      <p:sp>
        <p:nvSpPr>
          <p:cNvPr id="15" name="TextBox 14">
            <a:extLst>
              <a:ext uri="{FF2B5EF4-FFF2-40B4-BE49-F238E27FC236}">
                <a16:creationId xmlns:a16="http://schemas.microsoft.com/office/drawing/2014/main" id="{74B03C80-689B-FB4C-9092-69FF7E3E5E1D}"/>
              </a:ext>
            </a:extLst>
          </p:cNvPr>
          <p:cNvSpPr txBox="1"/>
          <p:nvPr/>
        </p:nvSpPr>
        <p:spPr>
          <a:xfrm>
            <a:off x="6772652" y="4715745"/>
            <a:ext cx="1694695" cy="646331"/>
          </a:xfrm>
          <a:prstGeom prst="rect">
            <a:avLst/>
          </a:prstGeom>
          <a:noFill/>
        </p:spPr>
        <p:txBody>
          <a:bodyPr wrap="none" rtlCol="0">
            <a:spAutoFit/>
          </a:bodyPr>
          <a:lstStyle/>
          <a:p>
            <a:r>
              <a:rPr lang="en-US" dirty="0"/>
              <a:t>GM2-doc 21258</a:t>
            </a:r>
          </a:p>
          <a:p>
            <a:r>
              <a:rPr lang="en-US" dirty="0"/>
              <a:t>GM2-doc 21678</a:t>
            </a:r>
          </a:p>
        </p:txBody>
      </p:sp>
    </p:spTree>
    <p:extLst>
      <p:ext uri="{BB962C8B-B14F-4D97-AF65-F5344CB8AC3E}">
        <p14:creationId xmlns:p14="http://schemas.microsoft.com/office/powerpoint/2010/main" val="1724231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26A7BA-2409-314E-A0C1-6E02F9FFF35A}"/>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1920089D-4D04-264A-B61E-6F131F7091C7}"/>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A9C033FA-49E3-BE41-BEA1-486FD3B3BF3E}"/>
              </a:ext>
            </a:extLst>
          </p:cNvPr>
          <p:cNvSpPr>
            <a:spLocks noGrp="1"/>
          </p:cNvSpPr>
          <p:nvPr>
            <p:ph type="sldNum" sz="quarter" idx="12"/>
          </p:nvPr>
        </p:nvSpPr>
        <p:spPr/>
        <p:txBody>
          <a:bodyPr/>
          <a:lstStyle/>
          <a:p>
            <a:fld id="{34A2ECAA-55DE-A546-88ED-23926A155F66}" type="slidenum">
              <a:rPr lang="en-US" smtClean="0"/>
              <a:t>48</a:t>
            </a:fld>
            <a:endParaRPr lang="en-US"/>
          </a:p>
        </p:txBody>
      </p:sp>
      <p:sp>
        <p:nvSpPr>
          <p:cNvPr id="7" name="TextBox 6">
            <a:extLst>
              <a:ext uri="{FF2B5EF4-FFF2-40B4-BE49-F238E27FC236}">
                <a16:creationId xmlns:a16="http://schemas.microsoft.com/office/drawing/2014/main" id="{DD02CD7A-E7F1-2F47-B17F-59F3AA477C46}"/>
              </a:ext>
            </a:extLst>
          </p:cNvPr>
          <p:cNvSpPr txBox="1"/>
          <p:nvPr/>
        </p:nvSpPr>
        <p:spPr>
          <a:xfrm>
            <a:off x="1228725" y="790575"/>
            <a:ext cx="2114553" cy="461665"/>
          </a:xfrm>
          <a:prstGeom prst="rect">
            <a:avLst/>
          </a:prstGeom>
          <a:noFill/>
        </p:spPr>
        <p:txBody>
          <a:bodyPr wrap="none" rtlCol="0">
            <a:spAutoFit/>
          </a:bodyPr>
          <a:lstStyle/>
          <a:p>
            <a:r>
              <a:rPr lang="en-US" sz="2400" dirty="0" err="1"/>
              <a:t>Efield</a:t>
            </a:r>
            <a:r>
              <a:rPr lang="en-US" sz="2400" dirty="0"/>
              <a:t> summary</a:t>
            </a:r>
          </a:p>
        </p:txBody>
      </p:sp>
      <p:sp>
        <p:nvSpPr>
          <p:cNvPr id="8" name="TextBox 7">
            <a:extLst>
              <a:ext uri="{FF2B5EF4-FFF2-40B4-BE49-F238E27FC236}">
                <a16:creationId xmlns:a16="http://schemas.microsoft.com/office/drawing/2014/main" id="{4BF82863-B774-E045-B5B1-2E7ACD32B14D}"/>
              </a:ext>
            </a:extLst>
          </p:cNvPr>
          <p:cNvSpPr txBox="1"/>
          <p:nvPr/>
        </p:nvSpPr>
        <p:spPr>
          <a:xfrm>
            <a:off x="628650" y="1819275"/>
            <a:ext cx="7467599" cy="2862322"/>
          </a:xfrm>
          <a:prstGeom prst="rect">
            <a:avLst/>
          </a:prstGeom>
          <a:noFill/>
        </p:spPr>
        <p:txBody>
          <a:bodyPr wrap="square" rtlCol="0">
            <a:spAutoFit/>
          </a:bodyPr>
          <a:lstStyle/>
          <a:p>
            <a:r>
              <a:rPr lang="en-US" dirty="0"/>
              <a:t>Momentum-time correlation uncertainty dominates everything else</a:t>
            </a:r>
          </a:p>
          <a:p>
            <a:endParaRPr lang="en-US" dirty="0"/>
          </a:p>
          <a:p>
            <a:r>
              <a:rPr lang="en-US" dirty="0"/>
              <a:t>In the works</a:t>
            </a:r>
          </a:p>
          <a:p>
            <a:pPr marL="285750" indent="-285750">
              <a:buFont typeface="Arial" panose="020B0604020202020204" pitchFamily="34" charset="0"/>
              <a:buChar char="•"/>
            </a:pPr>
            <a:r>
              <a:rPr lang="en-US" dirty="0"/>
              <a:t>CERN/</a:t>
            </a:r>
            <a:r>
              <a:rPr lang="en-US" dirty="0">
                <a:latin typeface="Symbol" pitchFamily="2" charset="2"/>
              </a:rPr>
              <a:t>c</a:t>
            </a:r>
            <a:r>
              <a:rPr lang="en-US" baseline="30000" dirty="0">
                <a:latin typeface="Symbol" pitchFamily="2" charset="2"/>
              </a:rPr>
              <a:t>2</a:t>
            </a:r>
            <a:r>
              <a:rPr lang="en-US" baseline="-25000" dirty="0">
                <a:latin typeface="Symbol" pitchFamily="2" charset="2"/>
              </a:rPr>
              <a:t> </a:t>
            </a:r>
            <a:r>
              <a:rPr lang="en-US" baseline="-25000" dirty="0">
                <a:latin typeface="+mj-lt"/>
              </a:rPr>
              <a:t> </a:t>
            </a:r>
            <a:r>
              <a:rPr lang="en-US" dirty="0">
                <a:latin typeface="+mj-lt"/>
              </a:rPr>
              <a:t>method: Fit parameterized initial distribution to S(t).  Correlation can be included in parameterization. Rob C. is extending the method with special functions to reduce the number of parameters to fit</a:t>
            </a:r>
          </a:p>
          <a:p>
            <a:pPr marL="285750" indent="-285750">
              <a:buFont typeface="Arial" panose="020B0604020202020204" pitchFamily="34" charset="0"/>
              <a:buChar char="•"/>
            </a:pPr>
            <a:r>
              <a:rPr lang="en-US" dirty="0">
                <a:latin typeface="+mj-lt"/>
              </a:rPr>
              <a:t>The fast rotation signal is number vs time. Trackers measure </a:t>
            </a:r>
            <a:r>
              <a:rPr lang="en-US" i="1" dirty="0">
                <a:latin typeface="+mj-lt"/>
              </a:rPr>
              <a:t>radial position </a:t>
            </a:r>
            <a:r>
              <a:rPr lang="en-US" b="1" dirty="0">
                <a:latin typeface="+mj-lt"/>
              </a:rPr>
              <a:t>and</a:t>
            </a:r>
            <a:r>
              <a:rPr lang="en-US" dirty="0">
                <a:latin typeface="+mj-lt"/>
              </a:rPr>
              <a:t> number vs time, allowing possibility of reconstructing correlation. (James M.)</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28640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5BF4C90-498C-1549-BA26-BD0310114759}"/>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25EC7EFC-7900-FF42-89A7-43FC1D078681}"/>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F44FF86F-01CF-2342-9D90-398385D2875D}"/>
              </a:ext>
            </a:extLst>
          </p:cNvPr>
          <p:cNvSpPr>
            <a:spLocks noGrp="1"/>
          </p:cNvSpPr>
          <p:nvPr>
            <p:ph type="sldNum" sz="quarter" idx="12"/>
          </p:nvPr>
        </p:nvSpPr>
        <p:spPr/>
        <p:txBody>
          <a:bodyPr/>
          <a:lstStyle/>
          <a:p>
            <a:fld id="{34A2ECAA-55DE-A546-88ED-23926A155F66}" type="slidenum">
              <a:rPr lang="en-US" smtClean="0"/>
              <a:t>49</a:t>
            </a:fld>
            <a:endParaRPr lang="en-US"/>
          </a:p>
        </p:txBody>
      </p:sp>
      <p:pic>
        <p:nvPicPr>
          <p:cNvPr id="7" name="Picture 6">
            <a:extLst>
              <a:ext uri="{FF2B5EF4-FFF2-40B4-BE49-F238E27FC236}">
                <a16:creationId xmlns:a16="http://schemas.microsoft.com/office/drawing/2014/main" id="{CB061874-248D-3E40-8AD5-7ED373FF61AD}"/>
              </a:ext>
            </a:extLst>
          </p:cNvPr>
          <p:cNvPicPr>
            <a:picLocks noChangeAspect="1"/>
          </p:cNvPicPr>
          <p:nvPr/>
        </p:nvPicPr>
        <p:blipFill>
          <a:blip r:embed="rId2"/>
          <a:stretch>
            <a:fillRect/>
          </a:stretch>
        </p:blipFill>
        <p:spPr>
          <a:xfrm>
            <a:off x="800100" y="1644650"/>
            <a:ext cx="7543800" cy="3568700"/>
          </a:xfrm>
          <a:prstGeom prst="rect">
            <a:avLst/>
          </a:prstGeom>
        </p:spPr>
      </p:pic>
    </p:spTree>
    <p:extLst>
      <p:ext uri="{BB962C8B-B14F-4D97-AF65-F5344CB8AC3E}">
        <p14:creationId xmlns:p14="http://schemas.microsoft.com/office/powerpoint/2010/main" val="423267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C178A2-519B-7D45-B589-7266ABB58985}"/>
              </a:ext>
            </a:extLst>
          </p:cNvPr>
          <p:cNvPicPr>
            <a:picLocks noChangeAspect="1"/>
          </p:cNvPicPr>
          <p:nvPr/>
        </p:nvPicPr>
        <p:blipFill rotWithShape="1">
          <a:blip r:embed="rId2"/>
          <a:srcRect l="23179" r="37783"/>
          <a:stretch/>
        </p:blipFill>
        <p:spPr>
          <a:xfrm>
            <a:off x="1639689" y="736789"/>
            <a:ext cx="7383931" cy="2542444"/>
          </a:xfrm>
          <a:prstGeom prst="rect">
            <a:avLst/>
          </a:prstGeom>
        </p:spPr>
      </p:pic>
      <p:sp>
        <p:nvSpPr>
          <p:cNvPr id="4" name="Date Placeholder 3">
            <a:extLst>
              <a:ext uri="{FF2B5EF4-FFF2-40B4-BE49-F238E27FC236}">
                <a16:creationId xmlns:a16="http://schemas.microsoft.com/office/drawing/2014/main" id="{432D22D5-EDC8-8347-9631-DDF37AA11533}"/>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E7CAA377-54D2-1546-A84F-259A323D90D8}"/>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4B251F94-5BD3-C04F-856A-E32429A01202}"/>
              </a:ext>
            </a:extLst>
          </p:cNvPr>
          <p:cNvSpPr>
            <a:spLocks noGrp="1"/>
          </p:cNvSpPr>
          <p:nvPr>
            <p:ph type="sldNum" sz="quarter" idx="12"/>
          </p:nvPr>
        </p:nvSpPr>
        <p:spPr/>
        <p:txBody>
          <a:bodyPr/>
          <a:lstStyle/>
          <a:p>
            <a:fld id="{34A2ECAA-55DE-A546-88ED-23926A155F66}" type="slidenum">
              <a:rPr lang="en-US" smtClean="0"/>
              <a:t>5</a:t>
            </a:fld>
            <a:endParaRPr lang="en-US"/>
          </a:p>
        </p:txBody>
      </p:sp>
      <p:sp>
        <p:nvSpPr>
          <p:cNvPr id="7" name="TextBox 6">
            <a:extLst>
              <a:ext uri="{FF2B5EF4-FFF2-40B4-BE49-F238E27FC236}">
                <a16:creationId xmlns:a16="http://schemas.microsoft.com/office/drawing/2014/main" id="{64D0C06F-8C18-8948-8ADE-5A076D5395B8}"/>
              </a:ext>
            </a:extLst>
          </p:cNvPr>
          <p:cNvSpPr txBox="1"/>
          <p:nvPr/>
        </p:nvSpPr>
        <p:spPr>
          <a:xfrm>
            <a:off x="3241867" y="484550"/>
            <a:ext cx="1351652" cy="369332"/>
          </a:xfrm>
          <a:prstGeom prst="rect">
            <a:avLst/>
          </a:prstGeom>
          <a:noFill/>
        </p:spPr>
        <p:txBody>
          <a:bodyPr wrap="none" rtlCol="0">
            <a:spAutoFit/>
          </a:bodyPr>
          <a:lstStyle/>
          <a:p>
            <a:r>
              <a:rPr lang="en-US" dirty="0"/>
              <a:t>Pitch and </a:t>
            </a:r>
            <a:r>
              <a:rPr lang="en-US" dirty="0" err="1">
                <a:latin typeface="Symbol" charset="2"/>
                <a:cs typeface="Symbol" charset="2"/>
              </a:rPr>
              <a:t>w</a:t>
            </a:r>
            <a:r>
              <a:rPr lang="en-US" baseline="-25000" dirty="0" err="1">
                <a:cs typeface="Symbol" charset="2"/>
              </a:rPr>
              <a:t>a</a:t>
            </a:r>
            <a:endParaRPr lang="en-US" baseline="-25000" dirty="0">
              <a:cs typeface="Symbol" charset="2"/>
            </a:endParaRPr>
          </a:p>
        </p:txBody>
      </p:sp>
      <p:sp>
        <p:nvSpPr>
          <p:cNvPr id="8" name="TextBox 7">
            <a:extLst>
              <a:ext uri="{FF2B5EF4-FFF2-40B4-BE49-F238E27FC236}">
                <a16:creationId xmlns:a16="http://schemas.microsoft.com/office/drawing/2014/main" id="{626BACE5-CBB3-8348-AC9B-B0AB17311E84}"/>
              </a:ext>
            </a:extLst>
          </p:cNvPr>
          <p:cNvSpPr txBox="1"/>
          <p:nvPr/>
        </p:nvSpPr>
        <p:spPr>
          <a:xfrm>
            <a:off x="1569954" y="930057"/>
            <a:ext cx="184666" cy="369332"/>
          </a:xfrm>
          <a:prstGeom prst="rect">
            <a:avLst/>
          </a:prstGeom>
          <a:noFill/>
        </p:spPr>
        <p:txBody>
          <a:bodyPr wrap="none" rtlCol="0">
            <a:spAutoFit/>
          </a:bodyPr>
          <a:lstStyle/>
          <a:p>
            <a:endParaRPr lang="en-US" dirty="0"/>
          </a:p>
        </p:txBody>
      </p:sp>
      <p:cxnSp>
        <p:nvCxnSpPr>
          <p:cNvPr id="10" name="Straight Arrow Connector 9">
            <a:extLst>
              <a:ext uri="{FF2B5EF4-FFF2-40B4-BE49-F238E27FC236}">
                <a16:creationId xmlns:a16="http://schemas.microsoft.com/office/drawing/2014/main" id="{3749DAC0-D22E-EB4D-A8AD-FBB61CFCFEA7}"/>
              </a:ext>
            </a:extLst>
          </p:cNvPr>
          <p:cNvCxnSpPr/>
          <p:nvPr/>
        </p:nvCxnSpPr>
        <p:spPr>
          <a:xfrm flipH="1" flipV="1">
            <a:off x="2435102" y="1770234"/>
            <a:ext cx="15631"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1889115-344D-EE40-93D7-4702394BC6DB}"/>
              </a:ext>
            </a:extLst>
          </p:cNvPr>
          <p:cNvSpPr txBox="1"/>
          <p:nvPr/>
        </p:nvSpPr>
        <p:spPr>
          <a:xfrm>
            <a:off x="6957418" y="853882"/>
            <a:ext cx="370614" cy="369332"/>
          </a:xfrm>
          <a:prstGeom prst="rect">
            <a:avLst/>
          </a:prstGeom>
          <a:noFill/>
        </p:spPr>
        <p:txBody>
          <a:bodyPr wrap="none" rtlCol="0">
            <a:spAutoFit/>
          </a:bodyPr>
          <a:lstStyle/>
          <a:p>
            <a:r>
              <a:rPr lang="en-US" dirty="0" err="1"/>
              <a:t>B</a:t>
            </a:r>
            <a:r>
              <a:rPr lang="en-US" baseline="-25000" dirty="0" err="1"/>
              <a:t>z</a:t>
            </a:r>
            <a:endParaRPr lang="en-US" baseline="-25000" dirty="0"/>
          </a:p>
        </p:txBody>
      </p:sp>
      <p:cxnSp>
        <p:nvCxnSpPr>
          <p:cNvPr id="12" name="Straight Connector 11">
            <a:extLst>
              <a:ext uri="{FF2B5EF4-FFF2-40B4-BE49-F238E27FC236}">
                <a16:creationId xmlns:a16="http://schemas.microsoft.com/office/drawing/2014/main" id="{645F18B0-124E-FB44-AADF-4FF79C2022A3}"/>
              </a:ext>
            </a:extLst>
          </p:cNvPr>
          <p:cNvCxnSpPr/>
          <p:nvPr/>
        </p:nvCxnSpPr>
        <p:spPr>
          <a:xfrm flipH="1">
            <a:off x="1946158" y="2225482"/>
            <a:ext cx="681892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82FC6F9-0201-E947-830F-E34CCD64881A}"/>
              </a:ext>
            </a:extLst>
          </p:cNvPr>
          <p:cNvSpPr txBox="1"/>
          <p:nvPr/>
        </p:nvSpPr>
        <p:spPr>
          <a:xfrm>
            <a:off x="2016587" y="542794"/>
            <a:ext cx="367145" cy="369332"/>
          </a:xfrm>
          <a:prstGeom prst="rect">
            <a:avLst/>
          </a:prstGeom>
          <a:noFill/>
        </p:spPr>
        <p:txBody>
          <a:bodyPr wrap="none" rtlCol="0">
            <a:spAutoFit/>
          </a:bodyPr>
          <a:lstStyle/>
          <a:p>
            <a:r>
              <a:rPr lang="en-US" dirty="0"/>
              <a:t>y</a:t>
            </a:r>
            <a:r>
              <a:rPr lang="en-US" baseline="-25000" dirty="0"/>
              <a:t>0</a:t>
            </a:r>
          </a:p>
        </p:txBody>
      </p:sp>
      <p:sp>
        <p:nvSpPr>
          <p:cNvPr id="14" name="Oval 13">
            <a:extLst>
              <a:ext uri="{FF2B5EF4-FFF2-40B4-BE49-F238E27FC236}">
                <a16:creationId xmlns:a16="http://schemas.microsoft.com/office/drawing/2014/main" id="{4B202B50-6CC3-DC4B-AB53-64109E69EFE3}"/>
              </a:ext>
            </a:extLst>
          </p:cNvPr>
          <p:cNvSpPr/>
          <p:nvPr/>
        </p:nvSpPr>
        <p:spPr>
          <a:xfrm rot="14343770">
            <a:off x="6771556" y="1326442"/>
            <a:ext cx="403566" cy="59047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442137A8-5280-4549-9FC3-BCA4457F2C9F}"/>
              </a:ext>
            </a:extLst>
          </p:cNvPr>
          <p:cNvCxnSpPr/>
          <p:nvPr/>
        </p:nvCxnSpPr>
        <p:spPr>
          <a:xfrm flipH="1">
            <a:off x="5709504" y="2904025"/>
            <a:ext cx="217714" cy="160370"/>
          </a:xfrm>
          <a:prstGeom prst="straightConnector1">
            <a:avLst/>
          </a:pr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7C2DE33-6A50-F349-BAE0-0E073EA42F16}"/>
              </a:ext>
            </a:extLst>
          </p:cNvPr>
          <p:cNvCxnSpPr/>
          <p:nvPr/>
        </p:nvCxnSpPr>
        <p:spPr>
          <a:xfrm flipH="1" flipV="1">
            <a:off x="6941787" y="1196485"/>
            <a:ext cx="15631"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16" descr="psi_0.pdf">
            <a:extLst>
              <a:ext uri="{FF2B5EF4-FFF2-40B4-BE49-F238E27FC236}">
                <a16:creationId xmlns:a16="http://schemas.microsoft.com/office/drawing/2014/main" id="{3D10B408-4E01-A94C-ADAE-BA10863B5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581" y="1885309"/>
            <a:ext cx="324104" cy="293717"/>
          </a:xfrm>
          <a:prstGeom prst="rect">
            <a:avLst/>
          </a:prstGeom>
        </p:spPr>
      </p:pic>
      <p:cxnSp>
        <p:nvCxnSpPr>
          <p:cNvPr id="18" name="Straight Arrow Connector 17">
            <a:extLst>
              <a:ext uri="{FF2B5EF4-FFF2-40B4-BE49-F238E27FC236}">
                <a16:creationId xmlns:a16="http://schemas.microsoft.com/office/drawing/2014/main" id="{E1301F00-48AC-D345-B9E7-E8505B572636}"/>
              </a:ext>
            </a:extLst>
          </p:cNvPr>
          <p:cNvCxnSpPr>
            <a:cxnSpLocks/>
          </p:cNvCxnSpPr>
          <p:nvPr/>
        </p:nvCxnSpPr>
        <p:spPr>
          <a:xfrm flipH="1" flipV="1">
            <a:off x="6612102" y="1188243"/>
            <a:ext cx="329686" cy="419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7CC447C-6F9C-E34D-95B8-CC79BC5C75FF}"/>
              </a:ext>
            </a:extLst>
          </p:cNvPr>
          <p:cNvCxnSpPr>
            <a:endCxn id="14" idx="3"/>
          </p:cNvCxnSpPr>
          <p:nvPr/>
        </p:nvCxnSpPr>
        <p:spPr>
          <a:xfrm>
            <a:off x="6968878" y="1628329"/>
            <a:ext cx="256878" cy="84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20" name="Picture 19" descr="psi_=_psi_0_sin_.pdf">
            <a:extLst>
              <a:ext uri="{FF2B5EF4-FFF2-40B4-BE49-F238E27FC236}">
                <a16:creationId xmlns:a16="http://schemas.microsoft.com/office/drawing/2014/main" id="{5166A8CE-6584-8E4A-B7FF-DCD9BFB2B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878" y="2654768"/>
            <a:ext cx="1972969" cy="342611"/>
          </a:xfrm>
          <a:prstGeom prst="rect">
            <a:avLst/>
          </a:prstGeom>
        </p:spPr>
      </p:pic>
      <p:sp>
        <p:nvSpPr>
          <p:cNvPr id="21" name="TextBox 20">
            <a:extLst>
              <a:ext uri="{FF2B5EF4-FFF2-40B4-BE49-F238E27FC236}">
                <a16:creationId xmlns:a16="http://schemas.microsoft.com/office/drawing/2014/main" id="{68DDB4FB-95ED-4049-9444-B68EB7742345}"/>
              </a:ext>
            </a:extLst>
          </p:cNvPr>
          <p:cNvSpPr txBox="1"/>
          <p:nvPr/>
        </p:nvSpPr>
        <p:spPr>
          <a:xfrm>
            <a:off x="5382473" y="2585987"/>
            <a:ext cx="370614" cy="369332"/>
          </a:xfrm>
          <a:prstGeom prst="rect">
            <a:avLst/>
          </a:prstGeom>
          <a:noFill/>
        </p:spPr>
        <p:txBody>
          <a:bodyPr wrap="none" rtlCol="0">
            <a:spAutoFit/>
          </a:bodyPr>
          <a:lstStyle/>
          <a:p>
            <a:r>
              <a:rPr lang="en-US" dirty="0" err="1"/>
              <a:t>B</a:t>
            </a:r>
            <a:r>
              <a:rPr lang="en-US" baseline="-25000" dirty="0" err="1"/>
              <a:t>z</a:t>
            </a:r>
            <a:endParaRPr lang="en-US" baseline="-25000" dirty="0"/>
          </a:p>
        </p:txBody>
      </p:sp>
      <p:sp>
        <p:nvSpPr>
          <p:cNvPr id="22" name="Oval 21">
            <a:extLst>
              <a:ext uri="{FF2B5EF4-FFF2-40B4-BE49-F238E27FC236}">
                <a16:creationId xmlns:a16="http://schemas.microsoft.com/office/drawing/2014/main" id="{0ADB45F3-AAB7-6A48-BBE2-B320F01F2544}"/>
              </a:ext>
            </a:extLst>
          </p:cNvPr>
          <p:cNvSpPr/>
          <p:nvPr/>
        </p:nvSpPr>
        <p:spPr>
          <a:xfrm rot="15878692">
            <a:off x="5192454" y="2903762"/>
            <a:ext cx="427584" cy="59047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73AC243-4D54-FD42-A858-BC526C8A578B}"/>
              </a:ext>
            </a:extLst>
          </p:cNvPr>
          <p:cNvCxnSpPr/>
          <p:nvPr/>
        </p:nvCxnSpPr>
        <p:spPr>
          <a:xfrm flipH="1" flipV="1">
            <a:off x="5366842" y="2727695"/>
            <a:ext cx="15631"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5BAFCD6-E218-204E-8D46-B11B0320A184}"/>
              </a:ext>
            </a:extLst>
          </p:cNvPr>
          <p:cNvCxnSpPr>
            <a:cxnSpLocks/>
          </p:cNvCxnSpPr>
          <p:nvPr/>
        </p:nvCxnSpPr>
        <p:spPr>
          <a:xfrm flipH="1" flipV="1">
            <a:off x="5366842" y="2367245"/>
            <a:ext cx="1" cy="7716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3AC996C-A2D3-6B41-9654-118F43B41AB8}"/>
              </a:ext>
            </a:extLst>
          </p:cNvPr>
          <p:cNvCxnSpPr>
            <a:cxnSpLocks/>
          </p:cNvCxnSpPr>
          <p:nvPr/>
        </p:nvCxnSpPr>
        <p:spPr>
          <a:xfrm>
            <a:off x="5393407" y="3179179"/>
            <a:ext cx="227545" cy="1363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ABA2923E-3AA6-EC4D-837D-84050A8C30D4}"/>
              </a:ext>
            </a:extLst>
          </p:cNvPr>
          <p:cNvSpPr txBox="1"/>
          <p:nvPr/>
        </p:nvSpPr>
        <p:spPr>
          <a:xfrm>
            <a:off x="3299708" y="910440"/>
            <a:ext cx="389850" cy="369332"/>
          </a:xfrm>
          <a:prstGeom prst="rect">
            <a:avLst/>
          </a:prstGeom>
          <a:noFill/>
        </p:spPr>
        <p:txBody>
          <a:bodyPr wrap="none" rtlCol="0">
            <a:spAutoFit/>
          </a:bodyPr>
          <a:lstStyle/>
          <a:p>
            <a:r>
              <a:rPr lang="en-US" dirty="0"/>
              <a:t>B</a:t>
            </a:r>
            <a:r>
              <a:rPr lang="en-US" baseline="-25000" dirty="0"/>
              <a:t>y</a:t>
            </a:r>
          </a:p>
        </p:txBody>
      </p:sp>
      <p:sp>
        <p:nvSpPr>
          <p:cNvPr id="32" name="Oval 31">
            <a:extLst>
              <a:ext uri="{FF2B5EF4-FFF2-40B4-BE49-F238E27FC236}">
                <a16:creationId xmlns:a16="http://schemas.microsoft.com/office/drawing/2014/main" id="{EE0E2FF3-CE93-704A-A3C6-2B50A02F1BAD}"/>
              </a:ext>
            </a:extLst>
          </p:cNvPr>
          <p:cNvSpPr/>
          <p:nvPr/>
        </p:nvSpPr>
        <p:spPr>
          <a:xfrm rot="17460269">
            <a:off x="3365074" y="1344837"/>
            <a:ext cx="403566" cy="59047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0996071-6114-BC45-8A2C-4FF06D16017A}"/>
              </a:ext>
            </a:extLst>
          </p:cNvPr>
          <p:cNvCxnSpPr/>
          <p:nvPr/>
        </p:nvCxnSpPr>
        <p:spPr>
          <a:xfrm flipH="1" flipV="1">
            <a:off x="3594769" y="1188243"/>
            <a:ext cx="15631"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C8F82E80-9118-014C-86C0-C88624B43518}"/>
              </a:ext>
            </a:extLst>
          </p:cNvPr>
          <p:cNvCxnSpPr>
            <a:cxnSpLocks/>
          </p:cNvCxnSpPr>
          <p:nvPr/>
        </p:nvCxnSpPr>
        <p:spPr>
          <a:xfrm flipV="1">
            <a:off x="3602027" y="1180934"/>
            <a:ext cx="353689" cy="4620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81583CC-46DC-3349-9267-DB7A149BDFAF}"/>
              </a:ext>
            </a:extLst>
          </p:cNvPr>
          <p:cNvCxnSpPr>
            <a:cxnSpLocks/>
          </p:cNvCxnSpPr>
          <p:nvPr/>
        </p:nvCxnSpPr>
        <p:spPr>
          <a:xfrm flipH="1">
            <a:off x="3287970" y="1660459"/>
            <a:ext cx="317968" cy="49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a16="http://schemas.microsoft.com/office/drawing/2014/main" id="{082BECB6-6CEF-BB46-8500-ABDE34C8E330}"/>
              </a:ext>
            </a:extLst>
          </p:cNvPr>
          <p:cNvPicPr>
            <a:picLocks noChangeAspect="1"/>
          </p:cNvPicPr>
          <p:nvPr/>
        </p:nvPicPr>
        <p:blipFill>
          <a:blip r:embed="rId5"/>
          <a:stretch>
            <a:fillRect/>
          </a:stretch>
        </p:blipFill>
        <p:spPr>
          <a:xfrm>
            <a:off x="6431954" y="1283054"/>
            <a:ext cx="274320" cy="152400"/>
          </a:xfrm>
          <a:prstGeom prst="rect">
            <a:avLst/>
          </a:prstGeom>
        </p:spPr>
      </p:pic>
      <p:pic>
        <p:nvPicPr>
          <p:cNvPr id="39" name="Picture 38">
            <a:extLst>
              <a:ext uri="{FF2B5EF4-FFF2-40B4-BE49-F238E27FC236}">
                <a16:creationId xmlns:a16="http://schemas.microsoft.com/office/drawing/2014/main" id="{594D0347-2AB7-5F45-9FAE-B350212CBA60}"/>
              </a:ext>
            </a:extLst>
          </p:cNvPr>
          <p:cNvPicPr>
            <a:picLocks noChangeAspect="1"/>
          </p:cNvPicPr>
          <p:nvPr/>
        </p:nvPicPr>
        <p:blipFill>
          <a:blip r:embed="rId5"/>
          <a:stretch>
            <a:fillRect/>
          </a:stretch>
        </p:blipFill>
        <p:spPr>
          <a:xfrm>
            <a:off x="2564739" y="5956091"/>
            <a:ext cx="274320" cy="152400"/>
          </a:xfrm>
          <a:prstGeom prst="rect">
            <a:avLst/>
          </a:prstGeom>
        </p:spPr>
      </p:pic>
      <p:pic>
        <p:nvPicPr>
          <p:cNvPr id="40" name="Picture 39">
            <a:extLst>
              <a:ext uri="{FF2B5EF4-FFF2-40B4-BE49-F238E27FC236}">
                <a16:creationId xmlns:a16="http://schemas.microsoft.com/office/drawing/2014/main" id="{9923978C-A918-B942-BE76-0872EDB05863}"/>
              </a:ext>
            </a:extLst>
          </p:cNvPr>
          <p:cNvPicPr>
            <a:picLocks noChangeAspect="1"/>
          </p:cNvPicPr>
          <p:nvPr/>
        </p:nvPicPr>
        <p:blipFill>
          <a:blip r:embed="rId6"/>
          <a:stretch>
            <a:fillRect/>
          </a:stretch>
        </p:blipFill>
        <p:spPr>
          <a:xfrm>
            <a:off x="6981109" y="1684357"/>
            <a:ext cx="91440" cy="109728"/>
          </a:xfrm>
          <a:prstGeom prst="rect">
            <a:avLst/>
          </a:prstGeom>
        </p:spPr>
      </p:pic>
      <p:pic>
        <p:nvPicPr>
          <p:cNvPr id="41" name="Picture 40">
            <a:extLst>
              <a:ext uri="{FF2B5EF4-FFF2-40B4-BE49-F238E27FC236}">
                <a16:creationId xmlns:a16="http://schemas.microsoft.com/office/drawing/2014/main" id="{755F29DE-39B7-C447-8471-51C8937E4C85}"/>
              </a:ext>
            </a:extLst>
          </p:cNvPr>
          <p:cNvPicPr>
            <a:picLocks noChangeAspect="1"/>
          </p:cNvPicPr>
          <p:nvPr/>
        </p:nvPicPr>
        <p:blipFill>
          <a:blip r:embed="rId6"/>
          <a:stretch>
            <a:fillRect/>
          </a:stretch>
        </p:blipFill>
        <p:spPr>
          <a:xfrm>
            <a:off x="5405125" y="3225338"/>
            <a:ext cx="91440" cy="109728"/>
          </a:xfrm>
          <a:prstGeom prst="rect">
            <a:avLst/>
          </a:prstGeom>
        </p:spPr>
      </p:pic>
      <p:pic>
        <p:nvPicPr>
          <p:cNvPr id="44" name="Picture 43">
            <a:extLst>
              <a:ext uri="{FF2B5EF4-FFF2-40B4-BE49-F238E27FC236}">
                <a16:creationId xmlns:a16="http://schemas.microsoft.com/office/drawing/2014/main" id="{0D964578-F3E2-F149-977F-4415F57DC30D}"/>
              </a:ext>
            </a:extLst>
          </p:cNvPr>
          <p:cNvPicPr>
            <a:picLocks noChangeAspect="1"/>
          </p:cNvPicPr>
          <p:nvPr/>
        </p:nvPicPr>
        <p:blipFill>
          <a:blip r:embed="rId5"/>
          <a:stretch>
            <a:fillRect/>
          </a:stretch>
        </p:blipFill>
        <p:spPr>
          <a:xfrm>
            <a:off x="3921779" y="1270595"/>
            <a:ext cx="274320" cy="152400"/>
          </a:xfrm>
          <a:prstGeom prst="rect">
            <a:avLst/>
          </a:prstGeom>
        </p:spPr>
      </p:pic>
      <p:pic>
        <p:nvPicPr>
          <p:cNvPr id="46" name="Picture 45">
            <a:extLst>
              <a:ext uri="{FF2B5EF4-FFF2-40B4-BE49-F238E27FC236}">
                <a16:creationId xmlns:a16="http://schemas.microsoft.com/office/drawing/2014/main" id="{902BA6CC-CCC2-0E45-8E0B-7FD9659324BD}"/>
              </a:ext>
            </a:extLst>
          </p:cNvPr>
          <p:cNvPicPr>
            <a:picLocks noChangeAspect="1"/>
          </p:cNvPicPr>
          <p:nvPr/>
        </p:nvPicPr>
        <p:blipFill>
          <a:blip r:embed="rId6"/>
          <a:stretch>
            <a:fillRect/>
          </a:stretch>
        </p:blipFill>
        <p:spPr>
          <a:xfrm>
            <a:off x="3418451" y="1542005"/>
            <a:ext cx="91440" cy="109728"/>
          </a:xfrm>
          <a:prstGeom prst="rect">
            <a:avLst/>
          </a:prstGeom>
        </p:spPr>
      </p:pic>
      <p:sp>
        <p:nvSpPr>
          <p:cNvPr id="50" name="TextBox 49">
            <a:extLst>
              <a:ext uri="{FF2B5EF4-FFF2-40B4-BE49-F238E27FC236}">
                <a16:creationId xmlns:a16="http://schemas.microsoft.com/office/drawing/2014/main" id="{801B1162-C85C-8B4E-B711-529923A56DFB}"/>
              </a:ext>
            </a:extLst>
          </p:cNvPr>
          <p:cNvSpPr txBox="1"/>
          <p:nvPr/>
        </p:nvSpPr>
        <p:spPr>
          <a:xfrm>
            <a:off x="2865259" y="5804048"/>
            <a:ext cx="4163960" cy="369332"/>
          </a:xfrm>
          <a:prstGeom prst="rect">
            <a:avLst/>
          </a:prstGeom>
          <a:noFill/>
        </p:spPr>
        <p:txBody>
          <a:bodyPr wrap="none" rtlCol="0">
            <a:spAutoFit/>
          </a:bodyPr>
          <a:lstStyle/>
          <a:p>
            <a:r>
              <a:rPr lang="en-US" dirty="0"/>
              <a:t>Is always in the plane defined by      and     </a:t>
            </a:r>
          </a:p>
        </p:txBody>
      </p:sp>
      <p:pic>
        <p:nvPicPr>
          <p:cNvPr id="51" name="Picture 50">
            <a:extLst>
              <a:ext uri="{FF2B5EF4-FFF2-40B4-BE49-F238E27FC236}">
                <a16:creationId xmlns:a16="http://schemas.microsoft.com/office/drawing/2014/main" id="{D576B1D6-B74F-BC45-9D4D-0767E9D8B26D}"/>
              </a:ext>
            </a:extLst>
          </p:cNvPr>
          <p:cNvPicPr>
            <a:picLocks noChangeAspect="1"/>
          </p:cNvPicPr>
          <p:nvPr/>
        </p:nvPicPr>
        <p:blipFill>
          <a:blip r:embed="rId7"/>
          <a:stretch>
            <a:fillRect/>
          </a:stretch>
        </p:blipFill>
        <p:spPr>
          <a:xfrm>
            <a:off x="6026998" y="5880764"/>
            <a:ext cx="186410" cy="176054"/>
          </a:xfrm>
          <a:prstGeom prst="rect">
            <a:avLst/>
          </a:prstGeom>
        </p:spPr>
      </p:pic>
      <p:pic>
        <p:nvPicPr>
          <p:cNvPr id="52" name="Picture 51">
            <a:extLst>
              <a:ext uri="{FF2B5EF4-FFF2-40B4-BE49-F238E27FC236}">
                <a16:creationId xmlns:a16="http://schemas.microsoft.com/office/drawing/2014/main" id="{E66860BF-C50E-B346-A6C3-AA5427608056}"/>
              </a:ext>
            </a:extLst>
          </p:cNvPr>
          <p:cNvPicPr>
            <a:picLocks noChangeAspect="1"/>
          </p:cNvPicPr>
          <p:nvPr/>
        </p:nvPicPr>
        <p:blipFill>
          <a:blip r:embed="rId8"/>
          <a:stretch>
            <a:fillRect/>
          </a:stretch>
        </p:blipFill>
        <p:spPr>
          <a:xfrm>
            <a:off x="6696220" y="5849014"/>
            <a:ext cx="203200" cy="279400"/>
          </a:xfrm>
          <a:prstGeom prst="rect">
            <a:avLst/>
          </a:prstGeom>
        </p:spPr>
      </p:pic>
      <p:pic>
        <p:nvPicPr>
          <p:cNvPr id="53" name="Picture 52">
            <a:extLst>
              <a:ext uri="{FF2B5EF4-FFF2-40B4-BE49-F238E27FC236}">
                <a16:creationId xmlns:a16="http://schemas.microsoft.com/office/drawing/2014/main" id="{7A544479-966E-8A42-9A7B-79D25D4F5381}"/>
              </a:ext>
            </a:extLst>
          </p:cNvPr>
          <p:cNvPicPr>
            <a:picLocks noChangeAspect="1"/>
          </p:cNvPicPr>
          <p:nvPr/>
        </p:nvPicPr>
        <p:blipFill>
          <a:blip r:embed="rId8"/>
          <a:stretch>
            <a:fillRect/>
          </a:stretch>
        </p:blipFill>
        <p:spPr>
          <a:xfrm>
            <a:off x="8903432" y="959352"/>
            <a:ext cx="157532" cy="216606"/>
          </a:xfrm>
          <a:prstGeom prst="rect">
            <a:avLst/>
          </a:prstGeom>
        </p:spPr>
      </p:pic>
      <p:cxnSp>
        <p:nvCxnSpPr>
          <p:cNvPr id="54" name="Straight Arrow Connector 53">
            <a:extLst>
              <a:ext uri="{FF2B5EF4-FFF2-40B4-BE49-F238E27FC236}">
                <a16:creationId xmlns:a16="http://schemas.microsoft.com/office/drawing/2014/main" id="{56C62581-7073-B74B-9368-579E0D9D6EEC}"/>
              </a:ext>
            </a:extLst>
          </p:cNvPr>
          <p:cNvCxnSpPr>
            <a:cxnSpLocks/>
          </p:cNvCxnSpPr>
          <p:nvPr/>
        </p:nvCxnSpPr>
        <p:spPr>
          <a:xfrm flipH="1" flipV="1">
            <a:off x="8720740" y="1095106"/>
            <a:ext cx="230309" cy="204283"/>
          </a:xfrm>
          <a:prstGeom prst="straightConnector1">
            <a:avLst/>
          </a:pr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07DB83E6-33B8-B340-8856-6B112496CD1F}"/>
              </a:ext>
            </a:extLst>
          </p:cNvPr>
          <p:cNvSpPr txBox="1"/>
          <p:nvPr/>
        </p:nvSpPr>
        <p:spPr>
          <a:xfrm>
            <a:off x="1483198" y="3892433"/>
            <a:ext cx="5660204" cy="369332"/>
          </a:xfrm>
          <a:prstGeom prst="rect">
            <a:avLst/>
          </a:prstGeom>
          <a:noFill/>
        </p:spPr>
        <p:txBody>
          <a:bodyPr wrap="none" rtlCol="0">
            <a:spAutoFit/>
          </a:bodyPr>
          <a:lstStyle/>
          <a:p>
            <a:r>
              <a:rPr lang="en-US" dirty="0"/>
              <a:t>The vertical motion is modulated by the quad </a:t>
            </a:r>
            <a:r>
              <a:rPr lang="en-US" i="1" dirty="0"/>
              <a:t>electric</a:t>
            </a:r>
            <a:r>
              <a:rPr lang="en-US" dirty="0"/>
              <a:t> field</a:t>
            </a:r>
          </a:p>
        </p:txBody>
      </p:sp>
      <p:sp>
        <p:nvSpPr>
          <p:cNvPr id="58" name="TextBox 57">
            <a:extLst>
              <a:ext uri="{FF2B5EF4-FFF2-40B4-BE49-F238E27FC236}">
                <a16:creationId xmlns:a16="http://schemas.microsoft.com/office/drawing/2014/main" id="{0A2DAFAD-C059-7F4E-8A63-FD4E5EBF7411}"/>
              </a:ext>
            </a:extLst>
          </p:cNvPr>
          <p:cNvSpPr txBox="1"/>
          <p:nvPr/>
        </p:nvSpPr>
        <p:spPr>
          <a:xfrm>
            <a:off x="1739694" y="4768185"/>
            <a:ext cx="2525115" cy="369332"/>
          </a:xfrm>
          <a:prstGeom prst="rect">
            <a:avLst/>
          </a:prstGeom>
          <a:noFill/>
        </p:spPr>
        <p:txBody>
          <a:bodyPr wrap="none" rtlCol="0">
            <a:spAutoFit/>
          </a:bodyPr>
          <a:lstStyle/>
          <a:p>
            <a:r>
              <a:rPr lang="en-US" dirty="0"/>
              <a:t>At the magic momentum</a:t>
            </a:r>
          </a:p>
        </p:txBody>
      </p:sp>
      <p:sp>
        <p:nvSpPr>
          <p:cNvPr id="59" name="TextBox 58">
            <a:extLst>
              <a:ext uri="{FF2B5EF4-FFF2-40B4-BE49-F238E27FC236}">
                <a16:creationId xmlns:a16="http://schemas.microsoft.com/office/drawing/2014/main" id="{6C80F87C-E6B3-F940-A828-0CDC48D552D2}"/>
              </a:ext>
            </a:extLst>
          </p:cNvPr>
          <p:cNvSpPr txBox="1"/>
          <p:nvPr/>
        </p:nvSpPr>
        <p:spPr>
          <a:xfrm>
            <a:off x="1158996" y="4363361"/>
            <a:ext cx="7632026" cy="369332"/>
          </a:xfrm>
          <a:prstGeom prst="rect">
            <a:avLst/>
          </a:prstGeom>
          <a:noFill/>
        </p:spPr>
        <p:txBody>
          <a:bodyPr wrap="none" rtlCol="0">
            <a:spAutoFit/>
          </a:bodyPr>
          <a:lstStyle/>
          <a:p>
            <a:r>
              <a:rPr lang="en-US" dirty="0"/>
              <a:t>If there were no magnetic field, projection of polarization on velocity is constant</a:t>
            </a:r>
          </a:p>
        </p:txBody>
      </p:sp>
      <p:pic>
        <p:nvPicPr>
          <p:cNvPr id="60" name="Picture 59">
            <a:extLst>
              <a:ext uri="{FF2B5EF4-FFF2-40B4-BE49-F238E27FC236}">
                <a16:creationId xmlns:a16="http://schemas.microsoft.com/office/drawing/2014/main" id="{98CB8202-2660-1E47-A5E0-634CDFA0D617}"/>
              </a:ext>
            </a:extLst>
          </p:cNvPr>
          <p:cNvPicPr>
            <a:picLocks noChangeAspect="1"/>
          </p:cNvPicPr>
          <p:nvPr/>
        </p:nvPicPr>
        <p:blipFill>
          <a:blip r:embed="rId9"/>
          <a:stretch>
            <a:fillRect/>
          </a:stretch>
        </p:blipFill>
        <p:spPr>
          <a:xfrm>
            <a:off x="4264809" y="4759682"/>
            <a:ext cx="1066846" cy="454721"/>
          </a:xfrm>
          <a:prstGeom prst="rect">
            <a:avLst/>
          </a:prstGeom>
        </p:spPr>
      </p:pic>
      <p:sp>
        <p:nvSpPr>
          <p:cNvPr id="62" name="TextBox 61">
            <a:extLst>
              <a:ext uri="{FF2B5EF4-FFF2-40B4-BE49-F238E27FC236}">
                <a16:creationId xmlns:a16="http://schemas.microsoft.com/office/drawing/2014/main" id="{DAB129AB-7D6A-1C45-8F28-5BE32189D396}"/>
              </a:ext>
            </a:extLst>
          </p:cNvPr>
          <p:cNvSpPr txBox="1"/>
          <p:nvPr/>
        </p:nvSpPr>
        <p:spPr>
          <a:xfrm>
            <a:off x="633046" y="5272533"/>
            <a:ext cx="7877908" cy="369332"/>
          </a:xfrm>
          <a:prstGeom prst="rect">
            <a:avLst/>
          </a:prstGeom>
          <a:noFill/>
        </p:spPr>
        <p:txBody>
          <a:bodyPr wrap="square" rtlCol="0">
            <a:spAutoFit/>
          </a:bodyPr>
          <a:lstStyle/>
          <a:p>
            <a:r>
              <a:rPr lang="en-US" dirty="0"/>
              <a:t>The out of horizontal plane component of    follows the out of plane component of </a:t>
            </a:r>
          </a:p>
        </p:txBody>
      </p:sp>
      <p:pic>
        <p:nvPicPr>
          <p:cNvPr id="63" name="Picture 62">
            <a:extLst>
              <a:ext uri="{FF2B5EF4-FFF2-40B4-BE49-F238E27FC236}">
                <a16:creationId xmlns:a16="http://schemas.microsoft.com/office/drawing/2014/main" id="{7181EF7B-0BFF-3242-838A-18BC5F8EE7AD}"/>
              </a:ext>
            </a:extLst>
          </p:cNvPr>
          <p:cNvPicPr>
            <a:picLocks noChangeAspect="1"/>
          </p:cNvPicPr>
          <p:nvPr/>
        </p:nvPicPr>
        <p:blipFill>
          <a:blip r:embed="rId10"/>
          <a:stretch>
            <a:fillRect/>
          </a:stretch>
        </p:blipFill>
        <p:spPr>
          <a:xfrm>
            <a:off x="4656387" y="5377293"/>
            <a:ext cx="127000" cy="152400"/>
          </a:xfrm>
          <a:prstGeom prst="rect">
            <a:avLst/>
          </a:prstGeom>
        </p:spPr>
      </p:pic>
      <p:pic>
        <p:nvPicPr>
          <p:cNvPr id="64" name="Picture 63">
            <a:extLst>
              <a:ext uri="{FF2B5EF4-FFF2-40B4-BE49-F238E27FC236}">
                <a16:creationId xmlns:a16="http://schemas.microsoft.com/office/drawing/2014/main" id="{AF6E0A3B-3B4F-0E4E-BB8D-B915BC0815BA}"/>
              </a:ext>
            </a:extLst>
          </p:cNvPr>
          <p:cNvPicPr>
            <a:picLocks noChangeAspect="1"/>
          </p:cNvPicPr>
          <p:nvPr/>
        </p:nvPicPr>
        <p:blipFill>
          <a:blip r:embed="rId8"/>
          <a:stretch>
            <a:fillRect/>
          </a:stretch>
        </p:blipFill>
        <p:spPr>
          <a:xfrm>
            <a:off x="8403414" y="5313793"/>
            <a:ext cx="203200" cy="279400"/>
          </a:xfrm>
          <a:prstGeom prst="rect">
            <a:avLst/>
          </a:prstGeom>
        </p:spPr>
      </p:pic>
    </p:spTree>
    <p:extLst>
      <p:ext uri="{BB962C8B-B14F-4D97-AF65-F5344CB8AC3E}">
        <p14:creationId xmlns:p14="http://schemas.microsoft.com/office/powerpoint/2010/main" val="24900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7" grpId="0"/>
      <p:bldP spid="58" grpId="0"/>
      <p:bldP spid="59"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CFB000-0173-DD44-A47C-6A34B9B824E7}"/>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4314E7F9-7C23-6C40-8DDF-C84B67859AE9}"/>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324DCD0C-CFD7-E442-BC61-1FD2297662B8}"/>
              </a:ext>
            </a:extLst>
          </p:cNvPr>
          <p:cNvSpPr>
            <a:spLocks noGrp="1"/>
          </p:cNvSpPr>
          <p:nvPr>
            <p:ph type="sldNum" sz="quarter" idx="12"/>
          </p:nvPr>
        </p:nvSpPr>
        <p:spPr/>
        <p:txBody>
          <a:bodyPr/>
          <a:lstStyle/>
          <a:p>
            <a:fld id="{34A2ECAA-55DE-A546-88ED-23926A155F66}" type="slidenum">
              <a:rPr lang="en-US" smtClean="0"/>
              <a:t>50</a:t>
            </a:fld>
            <a:endParaRPr lang="en-US"/>
          </a:p>
        </p:txBody>
      </p:sp>
      <p:sp>
        <p:nvSpPr>
          <p:cNvPr id="7" name="TextBox 6">
            <a:extLst>
              <a:ext uri="{FF2B5EF4-FFF2-40B4-BE49-F238E27FC236}">
                <a16:creationId xmlns:a16="http://schemas.microsoft.com/office/drawing/2014/main" id="{8285F7B6-29FF-684A-A885-0E6BFC5BDD5E}"/>
              </a:ext>
            </a:extLst>
          </p:cNvPr>
          <p:cNvSpPr txBox="1"/>
          <p:nvPr/>
        </p:nvSpPr>
        <p:spPr>
          <a:xfrm>
            <a:off x="1491336" y="1447800"/>
            <a:ext cx="6100090" cy="646331"/>
          </a:xfrm>
          <a:prstGeom prst="rect">
            <a:avLst/>
          </a:prstGeom>
          <a:noFill/>
        </p:spPr>
        <p:txBody>
          <a:bodyPr wrap="square" rtlCol="0">
            <a:spAutoFit/>
          </a:bodyPr>
          <a:lstStyle/>
          <a:p>
            <a:r>
              <a:rPr lang="en-US" dirty="0"/>
              <a:t>Thanks to everyone who participated in </a:t>
            </a:r>
            <a:r>
              <a:rPr lang="en-US" dirty="0" err="1"/>
              <a:t>Efield</a:t>
            </a:r>
            <a:r>
              <a:rPr lang="en-US" dirty="0"/>
              <a:t>/pitch discussions and contributed to this work.</a:t>
            </a:r>
          </a:p>
        </p:txBody>
      </p:sp>
      <p:sp>
        <p:nvSpPr>
          <p:cNvPr id="8" name="TextBox 7">
            <a:extLst>
              <a:ext uri="{FF2B5EF4-FFF2-40B4-BE49-F238E27FC236}">
                <a16:creationId xmlns:a16="http://schemas.microsoft.com/office/drawing/2014/main" id="{D454D4A3-2748-164B-B886-B3CE08E4486E}"/>
              </a:ext>
            </a:extLst>
          </p:cNvPr>
          <p:cNvSpPr txBox="1"/>
          <p:nvPr/>
        </p:nvSpPr>
        <p:spPr>
          <a:xfrm>
            <a:off x="3095625" y="3143250"/>
            <a:ext cx="588623" cy="369332"/>
          </a:xfrm>
          <a:prstGeom prst="rect">
            <a:avLst/>
          </a:prstGeom>
          <a:noFill/>
        </p:spPr>
        <p:txBody>
          <a:bodyPr wrap="none" rtlCol="0">
            <a:spAutoFit/>
          </a:bodyPr>
          <a:lstStyle/>
          <a:p>
            <a:r>
              <a:rPr lang="en-US" dirty="0"/>
              <a:t>END</a:t>
            </a:r>
          </a:p>
        </p:txBody>
      </p:sp>
    </p:spTree>
    <p:extLst>
      <p:ext uri="{BB962C8B-B14F-4D97-AF65-F5344CB8AC3E}">
        <p14:creationId xmlns:p14="http://schemas.microsoft.com/office/powerpoint/2010/main" val="386648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DDD6D-9FF7-B346-88D0-0719CD11CE49}"/>
              </a:ext>
            </a:extLst>
          </p:cNvPr>
          <p:cNvPicPr>
            <a:picLocks noChangeAspect="1"/>
          </p:cNvPicPr>
          <p:nvPr/>
        </p:nvPicPr>
        <p:blipFill>
          <a:blip r:embed="rId2"/>
          <a:stretch>
            <a:fillRect/>
          </a:stretch>
        </p:blipFill>
        <p:spPr>
          <a:xfrm>
            <a:off x="1003986" y="1357699"/>
            <a:ext cx="3429000" cy="2400300"/>
          </a:xfrm>
          <a:prstGeom prst="rect">
            <a:avLst/>
          </a:prstGeom>
        </p:spPr>
      </p:pic>
      <p:pic>
        <p:nvPicPr>
          <p:cNvPr id="7" name="Picture 6">
            <a:extLst>
              <a:ext uri="{FF2B5EF4-FFF2-40B4-BE49-F238E27FC236}">
                <a16:creationId xmlns:a16="http://schemas.microsoft.com/office/drawing/2014/main" id="{399BE822-E95F-CA4B-9355-6B4C13F37553}"/>
              </a:ext>
            </a:extLst>
          </p:cNvPr>
          <p:cNvPicPr>
            <a:picLocks noChangeAspect="1"/>
          </p:cNvPicPr>
          <p:nvPr/>
        </p:nvPicPr>
        <p:blipFill>
          <a:blip r:embed="rId3"/>
          <a:stretch>
            <a:fillRect/>
          </a:stretch>
        </p:blipFill>
        <p:spPr>
          <a:xfrm>
            <a:off x="4646141" y="2747834"/>
            <a:ext cx="3429000" cy="2400300"/>
          </a:xfrm>
          <a:prstGeom prst="rect">
            <a:avLst/>
          </a:prstGeom>
        </p:spPr>
      </p:pic>
      <p:sp>
        <p:nvSpPr>
          <p:cNvPr id="9" name="TextBox 8">
            <a:extLst>
              <a:ext uri="{FF2B5EF4-FFF2-40B4-BE49-F238E27FC236}">
                <a16:creationId xmlns:a16="http://schemas.microsoft.com/office/drawing/2014/main" id="{7B2B3C14-7E68-3E4A-A6DB-11DA22630B31}"/>
              </a:ext>
            </a:extLst>
          </p:cNvPr>
          <p:cNvSpPr txBox="1"/>
          <p:nvPr/>
        </p:nvSpPr>
        <p:spPr>
          <a:xfrm>
            <a:off x="5653217" y="2419349"/>
            <a:ext cx="1928477" cy="300082"/>
          </a:xfrm>
          <a:prstGeom prst="rect">
            <a:avLst/>
          </a:prstGeom>
          <a:noFill/>
        </p:spPr>
        <p:txBody>
          <a:bodyPr wrap="none" rtlCol="0">
            <a:spAutoFit/>
          </a:bodyPr>
          <a:lstStyle/>
          <a:p>
            <a:r>
              <a:rPr lang="en-US" sz="1350" dirty="0"/>
              <a:t>Q1 long Top and bottom </a:t>
            </a:r>
          </a:p>
        </p:txBody>
      </p:sp>
      <p:sp>
        <p:nvSpPr>
          <p:cNvPr id="10" name="TextBox 9">
            <a:extLst>
              <a:ext uri="{FF2B5EF4-FFF2-40B4-BE49-F238E27FC236}">
                <a16:creationId xmlns:a16="http://schemas.microsoft.com/office/drawing/2014/main" id="{37AB8CAC-F979-DD46-A693-77AA30B58D2E}"/>
              </a:ext>
            </a:extLst>
          </p:cNvPr>
          <p:cNvSpPr txBox="1"/>
          <p:nvPr/>
        </p:nvSpPr>
        <p:spPr>
          <a:xfrm>
            <a:off x="2265044" y="3809485"/>
            <a:ext cx="952248" cy="300082"/>
          </a:xfrm>
          <a:prstGeom prst="rect">
            <a:avLst/>
          </a:prstGeom>
          <a:noFill/>
        </p:spPr>
        <p:txBody>
          <a:bodyPr wrap="none" rtlCol="0">
            <a:spAutoFit/>
          </a:bodyPr>
          <a:lstStyle/>
          <a:p>
            <a:r>
              <a:rPr lang="en-US" sz="1350" dirty="0"/>
              <a:t>All 4 plates</a:t>
            </a:r>
          </a:p>
        </p:txBody>
      </p:sp>
      <p:sp>
        <p:nvSpPr>
          <p:cNvPr id="11" name="Date Placeholder 10">
            <a:extLst>
              <a:ext uri="{FF2B5EF4-FFF2-40B4-BE49-F238E27FC236}">
                <a16:creationId xmlns:a16="http://schemas.microsoft.com/office/drawing/2014/main" id="{A1F718CC-C8E1-E24E-B072-07995B54BC38}"/>
              </a:ext>
            </a:extLst>
          </p:cNvPr>
          <p:cNvSpPr>
            <a:spLocks noGrp="1"/>
          </p:cNvSpPr>
          <p:nvPr>
            <p:ph type="dt" sz="half" idx="10"/>
          </p:nvPr>
        </p:nvSpPr>
        <p:spPr/>
        <p:txBody>
          <a:bodyPr/>
          <a:lstStyle/>
          <a:p>
            <a:r>
              <a:rPr lang="en-US"/>
              <a:t>15 July 2020</a:t>
            </a:r>
          </a:p>
        </p:txBody>
      </p:sp>
      <p:sp>
        <p:nvSpPr>
          <p:cNvPr id="2" name="Footer Placeholder 1">
            <a:extLst>
              <a:ext uri="{FF2B5EF4-FFF2-40B4-BE49-F238E27FC236}">
                <a16:creationId xmlns:a16="http://schemas.microsoft.com/office/drawing/2014/main" id="{C299A352-B1F5-7840-A219-5E94CE564CA8}"/>
              </a:ext>
            </a:extLst>
          </p:cNvPr>
          <p:cNvSpPr>
            <a:spLocks noGrp="1"/>
          </p:cNvSpPr>
          <p:nvPr>
            <p:ph type="ftr" sz="quarter" idx="11"/>
          </p:nvPr>
        </p:nvSpPr>
        <p:spPr/>
        <p:txBody>
          <a:bodyPr/>
          <a:lstStyle/>
          <a:p>
            <a:r>
              <a:rPr lang="en-US"/>
              <a:t>Efield/Pitch</a:t>
            </a:r>
            <a:endParaRPr lang="en-US" dirty="0"/>
          </a:p>
        </p:txBody>
      </p:sp>
      <p:sp>
        <p:nvSpPr>
          <p:cNvPr id="3" name="Slide Number Placeholder 2">
            <a:extLst>
              <a:ext uri="{FF2B5EF4-FFF2-40B4-BE49-F238E27FC236}">
                <a16:creationId xmlns:a16="http://schemas.microsoft.com/office/drawing/2014/main" id="{2184D6A8-ECC4-B840-BE7C-AE12F5C48884}"/>
              </a:ext>
            </a:extLst>
          </p:cNvPr>
          <p:cNvSpPr>
            <a:spLocks noGrp="1"/>
          </p:cNvSpPr>
          <p:nvPr>
            <p:ph type="sldNum" sz="quarter" idx="12"/>
          </p:nvPr>
        </p:nvSpPr>
        <p:spPr/>
        <p:txBody>
          <a:bodyPr/>
          <a:lstStyle/>
          <a:p>
            <a:r>
              <a:rPr lang="en-US"/>
              <a:t>D. Rubin                                   </a:t>
            </a:r>
            <a:fld id="{34A2ECAA-55DE-A546-88ED-23926A155F66}" type="slidenum">
              <a:rPr lang="en-US" smtClean="0"/>
              <a:t>51</a:t>
            </a:fld>
            <a:endParaRPr lang="en-US" dirty="0"/>
          </a:p>
        </p:txBody>
      </p:sp>
    </p:spTree>
    <p:extLst>
      <p:ext uri="{BB962C8B-B14F-4D97-AF65-F5344CB8AC3E}">
        <p14:creationId xmlns:p14="http://schemas.microsoft.com/office/powerpoint/2010/main" val="2440380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4D979-E19B-DA46-84A9-0F9E8B65D61F}"/>
              </a:ext>
            </a:extLst>
          </p:cNvPr>
          <p:cNvSpPr txBox="1"/>
          <p:nvPr/>
        </p:nvSpPr>
        <p:spPr>
          <a:xfrm>
            <a:off x="6609814" y="4478901"/>
            <a:ext cx="1925720" cy="300082"/>
          </a:xfrm>
          <a:prstGeom prst="rect">
            <a:avLst/>
          </a:prstGeom>
          <a:noFill/>
        </p:spPr>
        <p:txBody>
          <a:bodyPr wrap="none" rtlCol="0">
            <a:spAutoFit/>
          </a:bodyPr>
          <a:lstStyle/>
          <a:p>
            <a:r>
              <a:rPr lang="en-US" sz="1350" dirty="0"/>
              <a:t>~ 150 muon decays / run</a:t>
            </a:r>
          </a:p>
        </p:txBody>
      </p:sp>
      <p:sp>
        <p:nvSpPr>
          <p:cNvPr id="5" name="TextBox 4">
            <a:extLst>
              <a:ext uri="{FF2B5EF4-FFF2-40B4-BE49-F238E27FC236}">
                <a16:creationId xmlns:a16="http://schemas.microsoft.com/office/drawing/2014/main" id="{EF0702B8-2017-C640-B6D2-A6172752AB38}"/>
              </a:ext>
            </a:extLst>
          </p:cNvPr>
          <p:cNvSpPr txBox="1"/>
          <p:nvPr/>
        </p:nvSpPr>
        <p:spPr>
          <a:xfrm>
            <a:off x="3967219" y="1714325"/>
            <a:ext cx="1000897" cy="507831"/>
          </a:xfrm>
          <a:prstGeom prst="rect">
            <a:avLst/>
          </a:prstGeom>
          <a:noFill/>
        </p:spPr>
        <p:txBody>
          <a:bodyPr wrap="square" rtlCol="0">
            <a:spAutoFit/>
          </a:bodyPr>
          <a:lstStyle/>
          <a:p>
            <a:r>
              <a:rPr lang="en-US" sz="1350" dirty="0"/>
              <a:t>Running average</a:t>
            </a:r>
          </a:p>
        </p:txBody>
      </p:sp>
      <p:pic>
        <p:nvPicPr>
          <p:cNvPr id="6" name="Picture 5" descr="C_p(_rm_meas_)_=.pdf">
            <a:extLst>
              <a:ext uri="{FF2B5EF4-FFF2-40B4-BE49-F238E27FC236}">
                <a16:creationId xmlns:a16="http://schemas.microsoft.com/office/drawing/2014/main" id="{BF2D57D8-18E9-5042-95C0-C7ABF3E1F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06" y="2094894"/>
            <a:ext cx="2168051" cy="584560"/>
          </a:xfrm>
          <a:prstGeom prst="rect">
            <a:avLst/>
          </a:prstGeom>
        </p:spPr>
      </p:pic>
      <p:pic>
        <p:nvPicPr>
          <p:cNvPr id="7" name="Picture 6" descr="C_e(_rm_meas_)=-.pdf">
            <a:extLst>
              <a:ext uri="{FF2B5EF4-FFF2-40B4-BE49-F238E27FC236}">
                <a16:creationId xmlns:a16="http://schemas.microsoft.com/office/drawing/2014/main" id="{6114C6D9-197C-6B4A-88DD-5CA9C29CD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42" y="3136720"/>
            <a:ext cx="3346605" cy="584560"/>
          </a:xfrm>
          <a:prstGeom prst="rect">
            <a:avLst/>
          </a:prstGeom>
        </p:spPr>
      </p:pic>
      <p:sp>
        <p:nvSpPr>
          <p:cNvPr id="10" name="TextBox 9">
            <a:extLst>
              <a:ext uri="{FF2B5EF4-FFF2-40B4-BE49-F238E27FC236}">
                <a16:creationId xmlns:a16="http://schemas.microsoft.com/office/drawing/2014/main" id="{DFAC64E2-E3E0-CE48-B86B-3BFFD6B8CD66}"/>
              </a:ext>
            </a:extLst>
          </p:cNvPr>
          <p:cNvSpPr txBox="1"/>
          <p:nvPr/>
        </p:nvSpPr>
        <p:spPr>
          <a:xfrm>
            <a:off x="1169895" y="4508126"/>
            <a:ext cx="2122953" cy="300082"/>
          </a:xfrm>
          <a:prstGeom prst="rect">
            <a:avLst/>
          </a:prstGeom>
          <a:noFill/>
        </p:spPr>
        <p:txBody>
          <a:bodyPr wrap="none" rtlCol="0">
            <a:spAutoFit/>
          </a:bodyPr>
          <a:lstStyle/>
          <a:p>
            <a:r>
              <a:rPr lang="en-US" sz="1350" dirty="0"/>
              <a:t>Index from measured tunes</a:t>
            </a:r>
          </a:p>
        </p:txBody>
      </p:sp>
      <p:sp>
        <p:nvSpPr>
          <p:cNvPr id="11" name="Date Placeholder 10">
            <a:extLst>
              <a:ext uri="{FF2B5EF4-FFF2-40B4-BE49-F238E27FC236}">
                <a16:creationId xmlns:a16="http://schemas.microsoft.com/office/drawing/2014/main" id="{1F86505F-7B63-DE4E-88B7-6EE2AB4ACD20}"/>
              </a:ext>
            </a:extLst>
          </p:cNvPr>
          <p:cNvSpPr>
            <a:spLocks noGrp="1"/>
          </p:cNvSpPr>
          <p:nvPr>
            <p:ph type="dt" sz="half" idx="10"/>
          </p:nvPr>
        </p:nvSpPr>
        <p:spPr/>
        <p:txBody>
          <a:bodyPr/>
          <a:lstStyle/>
          <a:p>
            <a:r>
              <a:rPr lang="en-US"/>
              <a:t>15 July 2020</a:t>
            </a:r>
          </a:p>
        </p:txBody>
      </p:sp>
      <p:pic>
        <p:nvPicPr>
          <p:cNvPr id="14" name="Picture 13">
            <a:extLst>
              <a:ext uri="{FF2B5EF4-FFF2-40B4-BE49-F238E27FC236}">
                <a16:creationId xmlns:a16="http://schemas.microsoft.com/office/drawing/2014/main" id="{EE8EF6BE-EE6D-144C-A450-E2041AB415A4}"/>
              </a:ext>
            </a:extLst>
          </p:cNvPr>
          <p:cNvPicPr>
            <a:picLocks noChangeAspect="1"/>
          </p:cNvPicPr>
          <p:nvPr/>
        </p:nvPicPr>
        <p:blipFill>
          <a:blip r:embed="rId4"/>
          <a:stretch>
            <a:fillRect/>
          </a:stretch>
        </p:blipFill>
        <p:spPr>
          <a:xfrm>
            <a:off x="4913812" y="1459133"/>
            <a:ext cx="4110776" cy="2877543"/>
          </a:xfrm>
          <a:prstGeom prst="rect">
            <a:avLst/>
          </a:prstGeom>
        </p:spPr>
      </p:pic>
      <p:sp>
        <p:nvSpPr>
          <p:cNvPr id="2" name="Footer Placeholder 1">
            <a:extLst>
              <a:ext uri="{FF2B5EF4-FFF2-40B4-BE49-F238E27FC236}">
                <a16:creationId xmlns:a16="http://schemas.microsoft.com/office/drawing/2014/main" id="{74AE91E7-BA8C-0546-B807-D1D616DADEAE}"/>
              </a:ext>
            </a:extLst>
          </p:cNvPr>
          <p:cNvSpPr>
            <a:spLocks noGrp="1"/>
          </p:cNvSpPr>
          <p:nvPr>
            <p:ph type="ftr" sz="quarter" idx="11"/>
          </p:nvPr>
        </p:nvSpPr>
        <p:spPr/>
        <p:txBody>
          <a:bodyPr/>
          <a:lstStyle/>
          <a:p>
            <a:r>
              <a:rPr lang="en-US"/>
              <a:t>Efield/Pitch</a:t>
            </a:r>
            <a:endParaRPr lang="en-US" dirty="0"/>
          </a:p>
        </p:txBody>
      </p:sp>
      <p:sp>
        <p:nvSpPr>
          <p:cNvPr id="3" name="Slide Number Placeholder 2">
            <a:extLst>
              <a:ext uri="{FF2B5EF4-FFF2-40B4-BE49-F238E27FC236}">
                <a16:creationId xmlns:a16="http://schemas.microsoft.com/office/drawing/2014/main" id="{1A1BCA2F-475A-A044-81FD-2CDECF68F263}"/>
              </a:ext>
            </a:extLst>
          </p:cNvPr>
          <p:cNvSpPr>
            <a:spLocks noGrp="1"/>
          </p:cNvSpPr>
          <p:nvPr>
            <p:ph type="sldNum" sz="quarter" idx="12"/>
          </p:nvPr>
        </p:nvSpPr>
        <p:spPr/>
        <p:txBody>
          <a:bodyPr/>
          <a:lstStyle/>
          <a:p>
            <a:fld id="{34A2ECAA-55DE-A546-88ED-23926A155F66}" type="slidenum">
              <a:rPr lang="en-US" smtClean="0"/>
              <a:t>52</a:t>
            </a:fld>
            <a:endParaRPr lang="en-US" dirty="0"/>
          </a:p>
        </p:txBody>
      </p:sp>
    </p:spTree>
    <p:extLst>
      <p:ext uri="{BB962C8B-B14F-4D97-AF65-F5344CB8AC3E}">
        <p14:creationId xmlns:p14="http://schemas.microsoft.com/office/powerpoint/2010/main" val="3334349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 July 2020</a:t>
            </a:r>
          </a:p>
        </p:txBody>
      </p:sp>
      <p:sp>
        <p:nvSpPr>
          <p:cNvPr id="7" name="TextBox 6"/>
          <p:cNvSpPr txBox="1"/>
          <p:nvPr/>
        </p:nvSpPr>
        <p:spPr>
          <a:xfrm>
            <a:off x="1554562" y="711666"/>
            <a:ext cx="4265786" cy="523220"/>
          </a:xfrm>
          <a:prstGeom prst="rect">
            <a:avLst/>
          </a:prstGeom>
          <a:noFill/>
        </p:spPr>
        <p:txBody>
          <a:bodyPr wrap="none" rtlCol="0">
            <a:spAutoFit/>
          </a:bodyPr>
          <a:lstStyle/>
          <a:p>
            <a:r>
              <a:rPr lang="en-US" sz="2800" dirty="0"/>
              <a:t>Simulation with gm2ringsim</a:t>
            </a:r>
          </a:p>
        </p:txBody>
      </p:sp>
      <p:sp>
        <p:nvSpPr>
          <p:cNvPr id="8" name="TextBox 7"/>
          <p:cNvSpPr txBox="1"/>
          <p:nvPr/>
        </p:nvSpPr>
        <p:spPr>
          <a:xfrm>
            <a:off x="350323" y="1467128"/>
            <a:ext cx="7391767" cy="1200328"/>
          </a:xfrm>
          <a:prstGeom prst="rect">
            <a:avLst/>
          </a:prstGeom>
          <a:noFill/>
        </p:spPr>
        <p:txBody>
          <a:bodyPr wrap="none" rtlCol="0">
            <a:spAutoFit/>
          </a:bodyPr>
          <a:lstStyle/>
          <a:p>
            <a:pPr marL="457200" indent="-457200">
              <a:buFont typeface="Arial"/>
              <a:buChar char="•"/>
            </a:pPr>
            <a:r>
              <a:rPr lang="en-US" sz="2400" dirty="0"/>
              <a:t>10</a:t>
            </a:r>
            <a:r>
              <a:rPr lang="en-US" sz="2400" baseline="30000" dirty="0"/>
              <a:t>9 </a:t>
            </a:r>
            <a:r>
              <a:rPr lang="en-US" sz="2400" dirty="0" err="1"/>
              <a:t>muons</a:t>
            </a:r>
            <a:r>
              <a:rPr lang="en-US" sz="2400" dirty="0"/>
              <a:t> thrown at ring</a:t>
            </a:r>
          </a:p>
          <a:p>
            <a:pPr marL="457200" indent="-457200">
              <a:buFont typeface="Arial"/>
              <a:buChar char="•"/>
            </a:pPr>
            <a:r>
              <a:rPr lang="en-US" sz="2400" dirty="0"/>
              <a:t>Equilibrium radius (truth) measured at tracking planes</a:t>
            </a:r>
          </a:p>
          <a:p>
            <a:pPr marL="457200" indent="-457200">
              <a:buFont typeface="Arial"/>
              <a:buChar char="•"/>
            </a:pPr>
            <a:r>
              <a:rPr lang="en-US" sz="2400" dirty="0"/>
              <a:t>Fast rotation signal is </a:t>
            </a:r>
            <a:r>
              <a:rPr lang="en-US" sz="2400" dirty="0" err="1"/>
              <a:t>calo</a:t>
            </a:r>
            <a:r>
              <a:rPr lang="en-US" sz="2400" dirty="0"/>
              <a:t> hits</a:t>
            </a:r>
          </a:p>
        </p:txBody>
      </p:sp>
      <p:sp>
        <p:nvSpPr>
          <p:cNvPr id="2" name="Footer Placeholder 1">
            <a:extLst>
              <a:ext uri="{FF2B5EF4-FFF2-40B4-BE49-F238E27FC236}">
                <a16:creationId xmlns:a16="http://schemas.microsoft.com/office/drawing/2014/main" id="{2322F4BE-4CC7-4449-B34A-20B7B6D1D6CF}"/>
              </a:ext>
            </a:extLst>
          </p:cNvPr>
          <p:cNvSpPr>
            <a:spLocks noGrp="1"/>
          </p:cNvSpPr>
          <p:nvPr>
            <p:ph type="ftr" sz="quarter" idx="11"/>
          </p:nvPr>
        </p:nvSpPr>
        <p:spPr/>
        <p:txBody>
          <a:bodyPr/>
          <a:lstStyle/>
          <a:p>
            <a:r>
              <a:rPr lang="en-US"/>
              <a:t>Efield/Pitch</a:t>
            </a:r>
            <a:endParaRPr lang="en-US" dirty="0"/>
          </a:p>
        </p:txBody>
      </p:sp>
      <p:sp>
        <p:nvSpPr>
          <p:cNvPr id="3" name="Slide Number Placeholder 2">
            <a:extLst>
              <a:ext uri="{FF2B5EF4-FFF2-40B4-BE49-F238E27FC236}">
                <a16:creationId xmlns:a16="http://schemas.microsoft.com/office/drawing/2014/main" id="{C45F21E6-8CC4-814A-B247-44CF6446F3E6}"/>
              </a:ext>
            </a:extLst>
          </p:cNvPr>
          <p:cNvSpPr>
            <a:spLocks noGrp="1"/>
          </p:cNvSpPr>
          <p:nvPr>
            <p:ph type="sldNum" sz="quarter" idx="12"/>
          </p:nvPr>
        </p:nvSpPr>
        <p:spPr/>
        <p:txBody>
          <a:bodyPr/>
          <a:lstStyle/>
          <a:p>
            <a:fld id="{34A2ECAA-55DE-A546-88ED-23926A155F66}" type="slidenum">
              <a:rPr lang="en-US" smtClean="0"/>
              <a:t>53</a:t>
            </a:fld>
            <a:endParaRPr lang="en-US" dirty="0"/>
          </a:p>
        </p:txBody>
      </p:sp>
    </p:spTree>
    <p:extLst>
      <p:ext uri="{BB962C8B-B14F-4D97-AF65-F5344CB8AC3E}">
        <p14:creationId xmlns:p14="http://schemas.microsoft.com/office/powerpoint/2010/main" val="3822345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870BBE3-71AF-7D49-B8AD-49E66B7310A1}"/>
                  </a:ext>
                </a:extLst>
              </p:cNvPr>
              <p:cNvSpPr>
                <a:spLocks noGrp="1"/>
              </p:cNvSpPr>
              <p:nvPr>
                <p:ph type="title"/>
              </p:nvPr>
            </p:nvSpPr>
            <p:spPr>
              <a:xfrm>
                <a:off x="243164" y="1084906"/>
                <a:ext cx="3594677" cy="879926"/>
              </a:xfrm>
            </p:spPr>
            <p:txBody>
              <a:bodyPr>
                <a:normAutofit/>
              </a:bodyPr>
              <a:lstStyle/>
              <a:p>
                <a:r>
                  <a:rPr lang="en-US" sz="1800" dirty="0"/>
                  <a: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𝜒</m:t>
                        </m:r>
                      </m:e>
                      <m:sub>
                        <m:r>
                          <a:rPr lang="en-US" sz="1800" i="1">
                            <a:latin typeface="Cambria Math" panose="02040503050406030204" pitchFamily="18" charset="0"/>
                            <a:ea typeface="Cambria Math" panose="02040503050406030204" pitchFamily="18" charset="0"/>
                          </a:rPr>
                          <m:t>𝑒</m:t>
                        </m:r>
                      </m:sub>
                    </m:sSub>
                    <m:r>
                      <a:rPr lang="en-US" sz="1800" i="1">
                        <a:latin typeface="Cambria Math" panose="02040503050406030204" pitchFamily="18" charset="0"/>
                        <a:ea typeface="Cambria Math" panose="02040503050406030204" pitchFamily="18" charset="0"/>
                      </a:rPr>
                      <m:t> </m:t>
                    </m:r>
                  </m:oMath>
                </a14:m>
                <a:r>
                  <a:rPr lang="en-US" sz="1800" dirty="0"/>
                  <a:t>from Tracking planes at t &gt; 30 𝝻s</a:t>
                </a:r>
              </a:p>
            </p:txBody>
          </p:sp>
        </mc:Choice>
        <mc:Fallback>
          <p:sp>
            <p:nvSpPr>
              <p:cNvPr id="2" name="Title 1">
                <a:extLst>
                  <a:ext uri="{FF2B5EF4-FFF2-40B4-BE49-F238E27FC236}">
                    <a16:creationId xmlns:a16="http://schemas.microsoft.com/office/drawing/2014/main" id="{D870BBE3-71AF-7D49-B8AD-49E66B7310A1}"/>
                  </a:ext>
                </a:extLst>
              </p:cNvPr>
              <p:cNvSpPr>
                <a:spLocks noGrp="1" noRot="1" noChangeAspect="1" noMove="1" noResize="1" noEditPoints="1" noAdjustHandles="1" noChangeArrowheads="1" noChangeShapeType="1" noTextEdit="1"/>
              </p:cNvSpPr>
              <p:nvPr>
                <p:ph type="title"/>
              </p:nvPr>
            </p:nvSpPr>
            <p:spPr>
              <a:xfrm>
                <a:off x="243164" y="1084906"/>
                <a:ext cx="3594677" cy="879926"/>
              </a:xfrm>
              <a:blipFill>
                <a:blip r:embed="rId2"/>
                <a:stretch>
                  <a:fillRect r="-35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2C15F37-96E5-FA40-BE97-BC5CDDE41DE6}"/>
              </a:ext>
            </a:extLst>
          </p:cNvPr>
          <p:cNvPicPr>
            <a:picLocks noChangeAspect="1"/>
          </p:cNvPicPr>
          <p:nvPr/>
        </p:nvPicPr>
        <p:blipFill rotWithShape="1">
          <a:blip r:embed="rId3"/>
          <a:srcRect l="1125" r="50386"/>
          <a:stretch/>
        </p:blipFill>
        <p:spPr>
          <a:xfrm>
            <a:off x="147710" y="2388205"/>
            <a:ext cx="3690131" cy="3612545"/>
          </a:xfrm>
          <a:prstGeom prst="rect">
            <a:avLst/>
          </a:prstGeom>
        </p:spPr>
      </p:pic>
      <p:sp>
        <p:nvSpPr>
          <p:cNvPr id="5" name="TextBox 4">
            <a:extLst>
              <a:ext uri="{FF2B5EF4-FFF2-40B4-BE49-F238E27FC236}">
                <a16:creationId xmlns:a16="http://schemas.microsoft.com/office/drawing/2014/main" id="{6C2D00C8-159D-B54C-A60A-9439892220C4}"/>
              </a:ext>
            </a:extLst>
          </p:cNvPr>
          <p:cNvSpPr txBox="1"/>
          <p:nvPr/>
        </p:nvSpPr>
        <p:spPr>
          <a:xfrm>
            <a:off x="794380" y="2646295"/>
            <a:ext cx="1526790" cy="2146742"/>
          </a:xfrm>
          <a:prstGeom prst="rect">
            <a:avLst/>
          </a:prstGeom>
          <a:noFill/>
        </p:spPr>
        <p:txBody>
          <a:bodyPr wrap="square" rtlCol="0">
            <a:spAutoFit/>
          </a:bodyPr>
          <a:lstStyle/>
          <a:p>
            <a:r>
              <a:rPr lang="en-US" sz="1200" b="1" dirty="0"/>
              <a:t>Mean  </a:t>
            </a:r>
          </a:p>
          <a:p>
            <a:r>
              <a:rPr lang="en-US" sz="1200" b="1" dirty="0">
                <a:solidFill>
                  <a:srgbClr val="FF0000"/>
                </a:solidFill>
              </a:rPr>
              <a:t>5.00+/-0.00498</a:t>
            </a:r>
          </a:p>
          <a:p>
            <a:r>
              <a:rPr lang="en-US" sz="1200" b="1" dirty="0">
                <a:solidFill>
                  <a:srgbClr val="1635DB"/>
                </a:solidFill>
              </a:rPr>
              <a:t>5.03+/-0.00591 </a:t>
            </a:r>
          </a:p>
          <a:p>
            <a:r>
              <a:rPr lang="en-US" sz="1200" b="1" dirty="0"/>
              <a:t>5.06+/-0.00752</a:t>
            </a:r>
          </a:p>
          <a:p>
            <a:endParaRPr lang="en-US" sz="1200" b="1" dirty="0"/>
          </a:p>
          <a:p>
            <a:r>
              <a:rPr lang="en-US" sz="1200" b="1" dirty="0"/>
              <a:t>Width  </a:t>
            </a:r>
          </a:p>
          <a:p>
            <a:r>
              <a:rPr lang="en-US" sz="1200" b="1" dirty="0">
                <a:solidFill>
                  <a:srgbClr val="FF0000"/>
                </a:solidFill>
              </a:rPr>
              <a:t>8.28+/-0.00352 </a:t>
            </a:r>
          </a:p>
          <a:p>
            <a:r>
              <a:rPr lang="en-US" sz="1200" b="1" dirty="0">
                <a:solidFill>
                  <a:srgbClr val="1635DB"/>
                </a:solidFill>
              </a:rPr>
              <a:t>8.28+/-0.00418 </a:t>
            </a:r>
          </a:p>
          <a:p>
            <a:r>
              <a:rPr lang="en-US" sz="1200" b="1" dirty="0"/>
              <a:t>8.28+/-0.00532</a:t>
            </a:r>
          </a:p>
          <a:p>
            <a:endParaRPr lang="en-US" sz="1200" b="1" dirty="0"/>
          </a:p>
          <a:p>
            <a:endParaRPr lang="en-US" sz="1350" dirty="0"/>
          </a:p>
        </p:txBody>
      </p:sp>
      <p:pic>
        <p:nvPicPr>
          <p:cNvPr id="6" name="Picture 5">
            <a:extLst>
              <a:ext uri="{FF2B5EF4-FFF2-40B4-BE49-F238E27FC236}">
                <a16:creationId xmlns:a16="http://schemas.microsoft.com/office/drawing/2014/main" id="{AC50B059-CF95-FE48-A25D-CB4CD29348B7}"/>
              </a:ext>
            </a:extLst>
          </p:cNvPr>
          <p:cNvPicPr>
            <a:picLocks noChangeAspect="1"/>
          </p:cNvPicPr>
          <p:nvPr/>
        </p:nvPicPr>
        <p:blipFill>
          <a:blip r:embed="rId4"/>
          <a:stretch>
            <a:fillRect/>
          </a:stretch>
        </p:blipFill>
        <p:spPr>
          <a:xfrm>
            <a:off x="3903602" y="2746848"/>
            <a:ext cx="4868145" cy="3104948"/>
          </a:xfrm>
          <a:prstGeom prst="rect">
            <a:avLst/>
          </a:prstGeom>
        </p:spPr>
      </p:pic>
      <p:sp>
        <p:nvSpPr>
          <p:cNvPr id="8" name="TextBox 7">
            <a:extLst>
              <a:ext uri="{FF2B5EF4-FFF2-40B4-BE49-F238E27FC236}">
                <a16:creationId xmlns:a16="http://schemas.microsoft.com/office/drawing/2014/main" id="{9AD291CA-62F1-1346-AD1C-04A4FC081D6E}"/>
              </a:ext>
            </a:extLst>
          </p:cNvPr>
          <p:cNvSpPr txBox="1"/>
          <p:nvPr/>
        </p:nvSpPr>
        <p:spPr>
          <a:xfrm>
            <a:off x="4608885" y="2415451"/>
            <a:ext cx="3573893" cy="507831"/>
          </a:xfrm>
          <a:prstGeom prst="rect">
            <a:avLst/>
          </a:prstGeom>
          <a:noFill/>
        </p:spPr>
        <p:txBody>
          <a:bodyPr wrap="square" rtlCol="0">
            <a:spAutoFit/>
          </a:bodyPr>
          <a:lstStyle/>
          <a:p>
            <a:r>
              <a:rPr lang="en-US" sz="1350" dirty="0"/>
              <a:t>Means are different 5.060 ➝ 4.35.  but shape comparison looks  good. </a:t>
            </a:r>
          </a:p>
        </p:txBody>
      </p:sp>
      <p:sp>
        <p:nvSpPr>
          <p:cNvPr id="10" name="TextBox 9">
            <a:extLst>
              <a:ext uri="{FF2B5EF4-FFF2-40B4-BE49-F238E27FC236}">
                <a16:creationId xmlns:a16="http://schemas.microsoft.com/office/drawing/2014/main" id="{54A4B307-8ED4-0E4A-8B38-C2D07BBD957F}"/>
              </a:ext>
            </a:extLst>
          </p:cNvPr>
          <p:cNvSpPr txBox="1"/>
          <p:nvPr/>
        </p:nvSpPr>
        <p:spPr>
          <a:xfrm>
            <a:off x="7301898" y="3068954"/>
            <a:ext cx="998317" cy="507831"/>
          </a:xfrm>
          <a:prstGeom prst="rect">
            <a:avLst/>
          </a:prstGeom>
          <a:noFill/>
        </p:spPr>
        <p:txBody>
          <a:bodyPr wrap="square" rtlCol="0">
            <a:spAutoFit/>
          </a:bodyPr>
          <a:lstStyle/>
          <a:p>
            <a:r>
              <a:rPr lang="en-US" sz="1350" dirty="0"/>
              <a:t>e</a:t>
            </a:r>
            <a:r>
              <a:rPr lang="en-US" sz="1350" baseline="30000" dirty="0"/>
              <a:t>+</a:t>
            </a:r>
            <a:r>
              <a:rPr lang="en-US" sz="1350" dirty="0"/>
              <a:t> &gt; 1.5 GeV</a:t>
            </a: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902F4EC6-B077-6E46-997B-E6AD6F4E024C}"/>
                  </a:ext>
                </a:extLst>
              </p:cNvPr>
              <p:cNvSpPr/>
              <p:nvPr/>
            </p:nvSpPr>
            <p:spPr>
              <a:xfrm>
                <a:off x="794380" y="1766370"/>
                <a:ext cx="2204963" cy="5413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𝜒</m:t>
                          </m:r>
                        </m:e>
                        <m:sub>
                          <m:r>
                            <a:rPr lang="en-US" sz="1350" i="1">
                              <a:latin typeface="Cambria Math" panose="02040503050406030204" pitchFamily="18" charset="0"/>
                              <a:ea typeface="Cambria Math" panose="02040503050406030204" pitchFamily="18" charset="0"/>
                            </a:rPr>
                            <m:t>𝑒</m:t>
                          </m:r>
                        </m:sub>
                      </m:sSub>
                      <m:r>
                        <a:rPr lang="en-US" sz="1350">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𝑅</m:t>
                          </m:r>
                        </m:e>
                        <m:sub>
                          <m:r>
                            <a:rPr lang="en-US" sz="1350" i="1">
                              <a:latin typeface="Cambria Math" panose="02040503050406030204" pitchFamily="18" charset="0"/>
                              <a:ea typeface="Cambria Math" panose="02040503050406030204" pitchFamily="18" charset="0"/>
                            </a:rPr>
                            <m:t>𝑚𝑎𝑔𝑖𝑐</m:t>
                          </m:r>
                        </m:sub>
                      </m:sSub>
                      <m:f>
                        <m:fPr>
                          <m:ctrlPr>
                            <a:rPr lang="en-US" sz="1350" i="1">
                              <a:latin typeface="Cambria Math" panose="02040503050406030204" pitchFamily="18" charset="0"/>
                              <a:ea typeface="Cambria Math" panose="02040503050406030204" pitchFamily="18" charset="0"/>
                            </a:rPr>
                          </m:ctrlPr>
                        </m:fPr>
                        <m:num>
                          <m:r>
                            <m:rPr>
                              <m:sty m:val="p"/>
                            </m:rPr>
                            <a:rPr lang="el-GR" sz="1350" i="1">
                              <a:latin typeface="Cambria Math" panose="02040503050406030204" pitchFamily="18" charset="0"/>
                              <a:ea typeface="Cambria Math" panose="02040503050406030204" pitchFamily="18" charset="0"/>
                            </a:rPr>
                            <m:t>Δ</m:t>
                          </m:r>
                          <m:r>
                            <a:rPr lang="en-US" sz="1350" i="1">
                              <a:latin typeface="Cambria Math" panose="02040503050406030204" pitchFamily="18" charset="0"/>
                              <a:ea typeface="Cambria Math" panose="02040503050406030204" pitchFamily="18" charset="0"/>
                            </a:rPr>
                            <m:t>𝑝</m:t>
                          </m:r>
                        </m:num>
                        <m:den>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𝑝</m:t>
                              </m:r>
                            </m:e>
                            <m:sub>
                              <m:r>
                                <a:rPr lang="en-US" sz="1350" i="1">
                                  <a:latin typeface="Cambria Math" panose="02040503050406030204" pitchFamily="18" charset="0"/>
                                  <a:ea typeface="Cambria Math" panose="02040503050406030204" pitchFamily="18" charset="0"/>
                                </a:rPr>
                                <m:t>𝑚𝑎𝑔𝑖𝑐</m:t>
                              </m:r>
                            </m:sub>
                          </m:sSub>
                          <m:r>
                            <a:rPr lang="en-US" sz="1350" i="1">
                              <a:latin typeface="Cambria Math" panose="02040503050406030204" pitchFamily="18" charset="0"/>
                              <a:ea typeface="Cambria Math" panose="02040503050406030204" pitchFamily="18" charset="0"/>
                            </a:rPr>
                            <m:t>(1−</m:t>
                          </m:r>
                          <m:r>
                            <a:rPr lang="en-US" sz="1350" i="1">
                              <a:latin typeface="Cambria Math" panose="02040503050406030204" pitchFamily="18" charset="0"/>
                              <a:ea typeface="Cambria Math" panose="02040503050406030204" pitchFamily="18" charset="0"/>
                            </a:rPr>
                            <m:t>𝑛</m:t>
                          </m:r>
                          <m:r>
                            <a:rPr lang="en-US" sz="1350" i="1">
                              <a:latin typeface="Cambria Math" panose="02040503050406030204" pitchFamily="18" charset="0"/>
                              <a:ea typeface="Cambria Math" panose="02040503050406030204" pitchFamily="18" charset="0"/>
                            </a:rPr>
                            <m:t>)</m:t>
                          </m:r>
                        </m:den>
                      </m:f>
                    </m:oMath>
                  </m:oMathPara>
                </a14:m>
                <a:endParaRPr lang="en-US" sz="1350" dirty="0"/>
              </a:p>
            </p:txBody>
          </p:sp>
        </mc:Choice>
        <mc:Fallback>
          <p:sp>
            <p:nvSpPr>
              <p:cNvPr id="3" name="Rectangle 2">
                <a:extLst>
                  <a:ext uri="{FF2B5EF4-FFF2-40B4-BE49-F238E27FC236}">
                    <a16:creationId xmlns:a16="http://schemas.microsoft.com/office/drawing/2014/main" id="{902F4EC6-B077-6E46-997B-E6AD6F4E024C}"/>
                  </a:ext>
                </a:extLst>
              </p:cNvPr>
              <p:cNvSpPr>
                <a:spLocks noRot="1" noChangeAspect="1" noMove="1" noResize="1" noEditPoints="1" noAdjustHandles="1" noChangeArrowheads="1" noChangeShapeType="1" noTextEdit="1"/>
              </p:cNvSpPr>
              <p:nvPr/>
            </p:nvSpPr>
            <p:spPr>
              <a:xfrm>
                <a:off x="794380" y="1766370"/>
                <a:ext cx="2204963" cy="541367"/>
              </a:xfrm>
              <a:prstGeom prst="rect">
                <a:avLst/>
              </a:prstGeom>
              <a:blipFill>
                <a:blip r:embed="rId5"/>
                <a:stretch>
                  <a:fillRect/>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023BF531-313D-A848-BEE0-199D08192EC8}"/>
              </a:ext>
            </a:extLst>
          </p:cNvPr>
          <p:cNvSpPr txBox="1">
            <a:spLocks/>
          </p:cNvSpPr>
          <p:nvPr/>
        </p:nvSpPr>
        <p:spPr>
          <a:xfrm>
            <a:off x="4389058" y="1185812"/>
            <a:ext cx="4113532" cy="9302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Cornell FR reconstruction from decay positrons in calorimeters ( 4&lt; t &lt; 150 𝝻s )</a:t>
            </a:r>
          </a:p>
        </p:txBody>
      </p:sp>
      <p:sp>
        <p:nvSpPr>
          <p:cNvPr id="7" name="Date Placeholder 6">
            <a:extLst>
              <a:ext uri="{FF2B5EF4-FFF2-40B4-BE49-F238E27FC236}">
                <a16:creationId xmlns:a16="http://schemas.microsoft.com/office/drawing/2014/main" id="{85539BF5-16F9-4846-90D4-B934CA3F2F9E}"/>
              </a:ext>
            </a:extLst>
          </p:cNvPr>
          <p:cNvSpPr>
            <a:spLocks noGrp="1"/>
          </p:cNvSpPr>
          <p:nvPr>
            <p:ph type="dt" sz="half" idx="10"/>
          </p:nvPr>
        </p:nvSpPr>
        <p:spPr/>
        <p:txBody>
          <a:bodyPr/>
          <a:lstStyle/>
          <a:p>
            <a:r>
              <a:rPr lang="en-US"/>
              <a:t>15 July 2020</a:t>
            </a:r>
          </a:p>
        </p:txBody>
      </p:sp>
      <p:sp>
        <p:nvSpPr>
          <p:cNvPr id="11" name="Footer Placeholder 10">
            <a:extLst>
              <a:ext uri="{FF2B5EF4-FFF2-40B4-BE49-F238E27FC236}">
                <a16:creationId xmlns:a16="http://schemas.microsoft.com/office/drawing/2014/main" id="{4773CDA0-B403-3843-B44B-D037055F78E4}"/>
              </a:ext>
            </a:extLst>
          </p:cNvPr>
          <p:cNvSpPr>
            <a:spLocks noGrp="1"/>
          </p:cNvSpPr>
          <p:nvPr>
            <p:ph type="ftr" sz="quarter" idx="11"/>
          </p:nvPr>
        </p:nvSpPr>
        <p:spPr/>
        <p:txBody>
          <a:bodyPr/>
          <a:lstStyle/>
          <a:p>
            <a:r>
              <a:rPr lang="en-US"/>
              <a:t>Efield/Pitch</a:t>
            </a:r>
            <a:endParaRPr lang="en-US" dirty="0"/>
          </a:p>
        </p:txBody>
      </p:sp>
      <p:sp>
        <p:nvSpPr>
          <p:cNvPr id="12" name="Slide Number Placeholder 11">
            <a:extLst>
              <a:ext uri="{FF2B5EF4-FFF2-40B4-BE49-F238E27FC236}">
                <a16:creationId xmlns:a16="http://schemas.microsoft.com/office/drawing/2014/main" id="{AE04E296-A3E1-2249-9371-E98D5F93C6C6}"/>
              </a:ext>
            </a:extLst>
          </p:cNvPr>
          <p:cNvSpPr>
            <a:spLocks noGrp="1"/>
          </p:cNvSpPr>
          <p:nvPr>
            <p:ph type="sldNum" sz="quarter" idx="12"/>
          </p:nvPr>
        </p:nvSpPr>
        <p:spPr/>
        <p:txBody>
          <a:bodyPr/>
          <a:lstStyle/>
          <a:p>
            <a:fld id="{34A2ECAA-55DE-A546-88ED-23926A155F66}" type="slidenum">
              <a:rPr lang="en-US" smtClean="0"/>
              <a:t>54</a:t>
            </a:fld>
            <a:endParaRPr lang="en-US" dirty="0"/>
          </a:p>
        </p:txBody>
      </p:sp>
    </p:spTree>
    <p:extLst>
      <p:ext uri="{BB962C8B-B14F-4D97-AF65-F5344CB8AC3E}">
        <p14:creationId xmlns:p14="http://schemas.microsoft.com/office/powerpoint/2010/main" val="1284362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13E5-1682-D04D-B7E5-0E5F592F3418}"/>
              </a:ext>
            </a:extLst>
          </p:cNvPr>
          <p:cNvSpPr>
            <a:spLocks noGrp="1"/>
          </p:cNvSpPr>
          <p:nvPr>
            <p:ph type="title"/>
          </p:nvPr>
        </p:nvSpPr>
        <p:spPr/>
        <p:txBody>
          <a:bodyPr/>
          <a:lstStyle/>
          <a:p>
            <a:r>
              <a:rPr lang="en-US" dirty="0"/>
              <a:t>``Statistical Error” on FR extraction</a:t>
            </a:r>
          </a:p>
        </p:txBody>
      </p:sp>
      <p:sp>
        <p:nvSpPr>
          <p:cNvPr id="8" name="TextBox 7">
            <a:extLst>
              <a:ext uri="{FF2B5EF4-FFF2-40B4-BE49-F238E27FC236}">
                <a16:creationId xmlns:a16="http://schemas.microsoft.com/office/drawing/2014/main" id="{6C32C32F-B2D5-0442-B167-6069BF5C7460}"/>
              </a:ext>
            </a:extLst>
          </p:cNvPr>
          <p:cNvSpPr txBox="1"/>
          <p:nvPr/>
        </p:nvSpPr>
        <p:spPr>
          <a:xfrm>
            <a:off x="864296" y="2670393"/>
            <a:ext cx="2463638" cy="3000821"/>
          </a:xfrm>
          <a:prstGeom prst="rect">
            <a:avLst/>
          </a:prstGeom>
          <a:noFill/>
        </p:spPr>
        <p:txBody>
          <a:bodyPr wrap="square" rtlCol="0">
            <a:spAutoFit/>
          </a:bodyPr>
          <a:lstStyle/>
          <a:p>
            <a:r>
              <a:rPr lang="en-US" sz="1350" dirty="0"/>
              <a:t>73 </a:t>
            </a:r>
            <a:r>
              <a:rPr lang="en-US" sz="1350" dirty="0" err="1"/>
              <a:t>randcom</a:t>
            </a:r>
            <a:r>
              <a:rPr lang="en-US" sz="1350" dirty="0"/>
              <a:t> variations over same input data</a:t>
            </a:r>
          </a:p>
          <a:p>
            <a:endParaRPr lang="en-US" sz="1350" dirty="0"/>
          </a:p>
          <a:p>
            <a:r>
              <a:rPr lang="en-US" sz="1350" dirty="0"/>
              <a:t>Average Mean = 4.35 +/- 0.021</a:t>
            </a:r>
          </a:p>
          <a:p>
            <a:r>
              <a:rPr lang="en-US" sz="1350" dirty="0"/>
              <a:t>Width of Mean = 0.17 +/- 0.019</a:t>
            </a:r>
          </a:p>
          <a:p>
            <a:endParaRPr lang="en-US" sz="1350" dirty="0"/>
          </a:p>
          <a:p>
            <a:r>
              <a:rPr lang="en-US" sz="1350" dirty="0"/>
              <a:t>Average Width = 8.84 +/- 0.030</a:t>
            </a:r>
          </a:p>
          <a:p>
            <a:r>
              <a:rPr lang="en-US" sz="1350" dirty="0"/>
              <a:t>Width of Width = 0.22 +/- 0.023</a:t>
            </a:r>
          </a:p>
          <a:p>
            <a:endParaRPr lang="en-US" sz="1350" dirty="0"/>
          </a:p>
          <a:p>
            <a:r>
              <a:rPr lang="en-US" sz="1350" dirty="0"/>
              <a:t>Difference between truth and FR  reconstruction is significant.</a:t>
            </a:r>
          </a:p>
          <a:p>
            <a:endParaRPr lang="en-US" sz="1350" dirty="0"/>
          </a:p>
          <a:p>
            <a:endParaRPr lang="en-US" sz="1350" dirty="0"/>
          </a:p>
          <a:p>
            <a:endParaRPr lang="en-US" sz="1350" dirty="0"/>
          </a:p>
        </p:txBody>
      </p:sp>
      <p:pic>
        <p:nvPicPr>
          <p:cNvPr id="4" name="Picture 3">
            <a:extLst>
              <a:ext uri="{FF2B5EF4-FFF2-40B4-BE49-F238E27FC236}">
                <a16:creationId xmlns:a16="http://schemas.microsoft.com/office/drawing/2014/main" id="{75AF56AE-86FF-B842-B33A-CB64AE2F4ABB}"/>
              </a:ext>
            </a:extLst>
          </p:cNvPr>
          <p:cNvPicPr>
            <a:picLocks noChangeAspect="1"/>
          </p:cNvPicPr>
          <p:nvPr/>
        </p:nvPicPr>
        <p:blipFill>
          <a:blip r:embed="rId2"/>
          <a:stretch>
            <a:fillRect/>
          </a:stretch>
        </p:blipFill>
        <p:spPr>
          <a:xfrm rot="5400000">
            <a:off x="4938978" y="1079742"/>
            <a:ext cx="2665652" cy="5682047"/>
          </a:xfrm>
          <a:prstGeom prst="rect">
            <a:avLst/>
          </a:prstGeom>
        </p:spPr>
      </p:pic>
      <p:sp>
        <p:nvSpPr>
          <p:cNvPr id="3" name="Date Placeholder 2">
            <a:extLst>
              <a:ext uri="{FF2B5EF4-FFF2-40B4-BE49-F238E27FC236}">
                <a16:creationId xmlns:a16="http://schemas.microsoft.com/office/drawing/2014/main" id="{6AC4BF7E-9FE9-E44E-AB18-6FA65F25AC52}"/>
              </a:ext>
            </a:extLst>
          </p:cNvPr>
          <p:cNvSpPr>
            <a:spLocks noGrp="1"/>
          </p:cNvSpPr>
          <p:nvPr>
            <p:ph type="dt" sz="half" idx="10"/>
          </p:nvPr>
        </p:nvSpPr>
        <p:spPr/>
        <p:txBody>
          <a:bodyPr/>
          <a:lstStyle/>
          <a:p>
            <a:r>
              <a:rPr lang="en-US"/>
              <a:t>15 July 2020</a:t>
            </a:r>
          </a:p>
        </p:txBody>
      </p:sp>
      <p:sp>
        <p:nvSpPr>
          <p:cNvPr id="6" name="Footer Placeholder 5">
            <a:extLst>
              <a:ext uri="{FF2B5EF4-FFF2-40B4-BE49-F238E27FC236}">
                <a16:creationId xmlns:a16="http://schemas.microsoft.com/office/drawing/2014/main" id="{DCE07E21-0F21-714C-A320-FADA41AE36CD}"/>
              </a:ext>
            </a:extLst>
          </p:cNvPr>
          <p:cNvSpPr>
            <a:spLocks noGrp="1"/>
          </p:cNvSpPr>
          <p:nvPr>
            <p:ph type="ftr" sz="quarter" idx="11"/>
          </p:nvPr>
        </p:nvSpPr>
        <p:spPr/>
        <p:txBody>
          <a:bodyPr/>
          <a:lstStyle/>
          <a:p>
            <a:r>
              <a:rPr lang="en-US"/>
              <a:t>Efield/Pitch</a:t>
            </a:r>
            <a:endParaRPr lang="en-US" dirty="0"/>
          </a:p>
        </p:txBody>
      </p:sp>
      <p:sp>
        <p:nvSpPr>
          <p:cNvPr id="7" name="Slide Number Placeholder 6">
            <a:extLst>
              <a:ext uri="{FF2B5EF4-FFF2-40B4-BE49-F238E27FC236}">
                <a16:creationId xmlns:a16="http://schemas.microsoft.com/office/drawing/2014/main" id="{7FE62609-BB85-104B-9AE0-2E299B2F005B}"/>
              </a:ext>
            </a:extLst>
          </p:cNvPr>
          <p:cNvSpPr>
            <a:spLocks noGrp="1"/>
          </p:cNvSpPr>
          <p:nvPr>
            <p:ph type="sldNum" sz="quarter" idx="12"/>
          </p:nvPr>
        </p:nvSpPr>
        <p:spPr/>
        <p:txBody>
          <a:bodyPr/>
          <a:lstStyle/>
          <a:p>
            <a:fld id="{34A2ECAA-55DE-A546-88ED-23926A155F66}" type="slidenum">
              <a:rPr lang="en-US" smtClean="0"/>
              <a:t>55</a:t>
            </a:fld>
            <a:endParaRPr lang="en-US" dirty="0"/>
          </a:p>
        </p:txBody>
      </p:sp>
    </p:spTree>
    <p:extLst>
      <p:ext uri="{BB962C8B-B14F-4D97-AF65-F5344CB8AC3E}">
        <p14:creationId xmlns:p14="http://schemas.microsoft.com/office/powerpoint/2010/main" val="3251576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3B0E-2C37-D24C-879B-01FE86943F05}"/>
              </a:ext>
            </a:extLst>
          </p:cNvPr>
          <p:cNvSpPr>
            <a:spLocks noGrp="1"/>
          </p:cNvSpPr>
          <p:nvPr>
            <p:ph type="title"/>
          </p:nvPr>
        </p:nvSpPr>
        <p:spPr>
          <a:xfrm>
            <a:off x="628650" y="1384746"/>
            <a:ext cx="7886700" cy="994172"/>
          </a:xfrm>
        </p:spPr>
        <p:txBody>
          <a:bodyPr>
            <a:normAutofit fontScale="90000"/>
          </a:bodyPr>
          <a:lstStyle/>
          <a:p>
            <a:r>
              <a:rPr lang="en-US" sz="2700" dirty="0"/>
              <a:t>Average Radius &lt;R&gt;  from Tracking planes for t &gt; 30 𝝻s.</a:t>
            </a:r>
            <a:br>
              <a:rPr lang="en-US" sz="2700" dirty="0"/>
            </a:br>
            <a:r>
              <a:rPr lang="en-US" sz="2700" dirty="0"/>
              <a:t> </a:t>
            </a:r>
            <a:br>
              <a:rPr lang="en-US" sz="2700" dirty="0"/>
            </a:br>
            <a:r>
              <a:rPr lang="en-US" sz="2700" dirty="0">
                <a:solidFill>
                  <a:srgbClr val="1635DB"/>
                </a:solidFill>
              </a:rPr>
              <a:t>Averaged over all planes &lt;R&gt; ~ 5.6 mm</a:t>
            </a:r>
            <a:br>
              <a:rPr lang="en-US" dirty="0"/>
            </a:br>
            <a:endParaRPr lang="en-US" dirty="0"/>
          </a:p>
        </p:txBody>
      </p:sp>
      <p:pic>
        <p:nvPicPr>
          <p:cNvPr id="5" name="Content Placeholder 4">
            <a:extLst>
              <a:ext uri="{FF2B5EF4-FFF2-40B4-BE49-F238E27FC236}">
                <a16:creationId xmlns:a16="http://schemas.microsoft.com/office/drawing/2014/main" id="{03576664-31D9-9340-B144-0EABDC4978DF}"/>
              </a:ext>
            </a:extLst>
          </p:cNvPr>
          <p:cNvPicPr>
            <a:picLocks noGrp="1" noChangeAspect="1"/>
          </p:cNvPicPr>
          <p:nvPr>
            <p:ph idx="1"/>
          </p:nvPr>
        </p:nvPicPr>
        <p:blipFill rotWithShape="1">
          <a:blip r:embed="rId2"/>
          <a:srcRect t="-2" b="49651"/>
          <a:stretch/>
        </p:blipFill>
        <p:spPr>
          <a:xfrm>
            <a:off x="17192" y="3807130"/>
            <a:ext cx="9109617" cy="2193620"/>
          </a:xfrm>
        </p:spPr>
      </p:pic>
      <p:sp>
        <p:nvSpPr>
          <p:cNvPr id="6" name="TextBox 5">
            <a:extLst>
              <a:ext uri="{FF2B5EF4-FFF2-40B4-BE49-F238E27FC236}">
                <a16:creationId xmlns:a16="http://schemas.microsoft.com/office/drawing/2014/main" id="{DC20ECE7-7EA7-804F-8196-C6580A1E221D}"/>
              </a:ext>
            </a:extLst>
          </p:cNvPr>
          <p:cNvSpPr txBox="1"/>
          <p:nvPr/>
        </p:nvSpPr>
        <p:spPr>
          <a:xfrm>
            <a:off x="412577" y="2927238"/>
            <a:ext cx="2058183" cy="923330"/>
          </a:xfrm>
          <a:prstGeom prst="rect">
            <a:avLst/>
          </a:prstGeom>
          <a:noFill/>
        </p:spPr>
        <p:txBody>
          <a:bodyPr wrap="square" rtlCol="0">
            <a:spAutoFit/>
          </a:bodyPr>
          <a:lstStyle/>
          <a:p>
            <a:r>
              <a:rPr lang="en-US" sz="1350" dirty="0"/>
              <a:t> Plane 0 Mean</a:t>
            </a:r>
          </a:p>
          <a:p>
            <a:r>
              <a:rPr lang="en-US" sz="1350" dirty="0"/>
              <a:t> </a:t>
            </a:r>
            <a:r>
              <a:rPr lang="en-US" sz="1350" dirty="0">
                <a:solidFill>
                  <a:srgbClr val="FF0000"/>
                </a:solidFill>
              </a:rPr>
              <a:t>5.73 +/- 0.0057</a:t>
            </a:r>
          </a:p>
          <a:p>
            <a:r>
              <a:rPr lang="en-US" sz="1350" dirty="0"/>
              <a:t> </a:t>
            </a:r>
            <a:r>
              <a:rPr lang="en-US" sz="1350" dirty="0">
                <a:solidFill>
                  <a:srgbClr val="1635DB"/>
                </a:solidFill>
              </a:rPr>
              <a:t>5.76 +/- 0.0068 </a:t>
            </a:r>
          </a:p>
          <a:p>
            <a:r>
              <a:rPr lang="en-US" sz="1350" dirty="0"/>
              <a:t> 5.80 +/- 0.0086</a:t>
            </a:r>
          </a:p>
        </p:txBody>
      </p:sp>
      <p:sp>
        <p:nvSpPr>
          <p:cNvPr id="7" name="TextBox 6">
            <a:extLst>
              <a:ext uri="{FF2B5EF4-FFF2-40B4-BE49-F238E27FC236}">
                <a16:creationId xmlns:a16="http://schemas.microsoft.com/office/drawing/2014/main" id="{5CFA32B0-815B-7447-A689-A62EC6AFBF7E}"/>
              </a:ext>
            </a:extLst>
          </p:cNvPr>
          <p:cNvSpPr txBox="1"/>
          <p:nvPr/>
        </p:nvSpPr>
        <p:spPr>
          <a:xfrm>
            <a:off x="5205347" y="2936388"/>
            <a:ext cx="1605681" cy="923330"/>
          </a:xfrm>
          <a:prstGeom prst="rect">
            <a:avLst/>
          </a:prstGeom>
          <a:noFill/>
        </p:spPr>
        <p:txBody>
          <a:bodyPr wrap="square" rtlCol="0">
            <a:spAutoFit/>
          </a:bodyPr>
          <a:lstStyle/>
          <a:p>
            <a:r>
              <a:rPr lang="en-US" sz="1350" dirty="0"/>
              <a:t> Plane 2 Mean</a:t>
            </a:r>
          </a:p>
          <a:p>
            <a:r>
              <a:rPr lang="en-US" sz="1350" dirty="0"/>
              <a:t> </a:t>
            </a:r>
            <a:r>
              <a:rPr lang="en-US" sz="1350" dirty="0">
                <a:solidFill>
                  <a:srgbClr val="FF0000"/>
                </a:solidFill>
              </a:rPr>
              <a:t>5.57 +/- 0.0058 </a:t>
            </a:r>
          </a:p>
          <a:p>
            <a:r>
              <a:rPr lang="en-US" sz="1350" dirty="0"/>
              <a:t> </a:t>
            </a:r>
            <a:r>
              <a:rPr lang="en-US" sz="1350" dirty="0">
                <a:solidFill>
                  <a:srgbClr val="1635DB"/>
                </a:solidFill>
              </a:rPr>
              <a:t>5.59 +/- 0.0069 </a:t>
            </a:r>
          </a:p>
          <a:p>
            <a:r>
              <a:rPr lang="en-US" sz="1350" dirty="0"/>
              <a:t> 5.62 +/- 0.0088</a:t>
            </a:r>
          </a:p>
        </p:txBody>
      </p:sp>
      <p:sp>
        <p:nvSpPr>
          <p:cNvPr id="8" name="TextBox 7">
            <a:extLst>
              <a:ext uri="{FF2B5EF4-FFF2-40B4-BE49-F238E27FC236}">
                <a16:creationId xmlns:a16="http://schemas.microsoft.com/office/drawing/2014/main" id="{D4960C24-4B6F-124B-87AA-36B629959754}"/>
              </a:ext>
            </a:extLst>
          </p:cNvPr>
          <p:cNvSpPr txBox="1"/>
          <p:nvPr/>
        </p:nvSpPr>
        <p:spPr>
          <a:xfrm>
            <a:off x="2866145" y="2936389"/>
            <a:ext cx="2058183" cy="1131079"/>
          </a:xfrm>
          <a:prstGeom prst="rect">
            <a:avLst/>
          </a:prstGeom>
          <a:noFill/>
        </p:spPr>
        <p:txBody>
          <a:bodyPr wrap="square" rtlCol="0">
            <a:spAutoFit/>
          </a:bodyPr>
          <a:lstStyle/>
          <a:p>
            <a:r>
              <a:rPr lang="en-US" sz="1350" dirty="0"/>
              <a:t> Plane 1 Mean</a:t>
            </a:r>
          </a:p>
          <a:p>
            <a:r>
              <a:rPr lang="en-US" sz="1350" dirty="0"/>
              <a:t> </a:t>
            </a:r>
            <a:r>
              <a:rPr lang="en-US" sz="1350" dirty="0">
                <a:solidFill>
                  <a:srgbClr val="FF0000"/>
                </a:solidFill>
              </a:rPr>
              <a:t>5.25+/-0.0059 </a:t>
            </a:r>
          </a:p>
          <a:p>
            <a:r>
              <a:rPr lang="en-US" sz="1350" dirty="0"/>
              <a:t> </a:t>
            </a:r>
            <a:r>
              <a:rPr lang="en-US" sz="1350" dirty="0">
                <a:solidFill>
                  <a:srgbClr val="1635DB"/>
                </a:solidFill>
              </a:rPr>
              <a:t>5.29+/-0.0070 </a:t>
            </a:r>
          </a:p>
          <a:p>
            <a:r>
              <a:rPr lang="en-US" sz="1350" dirty="0"/>
              <a:t> 5.34+/-0.0089</a:t>
            </a:r>
          </a:p>
          <a:p>
            <a:r>
              <a:rPr lang="en-US" sz="1350" dirty="0"/>
              <a:t> </a:t>
            </a:r>
          </a:p>
        </p:txBody>
      </p:sp>
      <p:sp>
        <p:nvSpPr>
          <p:cNvPr id="9" name="TextBox 8">
            <a:extLst>
              <a:ext uri="{FF2B5EF4-FFF2-40B4-BE49-F238E27FC236}">
                <a16:creationId xmlns:a16="http://schemas.microsoft.com/office/drawing/2014/main" id="{86707C4A-3D2C-DF46-83B1-0CDD85BC8417}"/>
              </a:ext>
            </a:extLst>
          </p:cNvPr>
          <p:cNvSpPr txBox="1"/>
          <p:nvPr/>
        </p:nvSpPr>
        <p:spPr>
          <a:xfrm>
            <a:off x="7503515" y="2936389"/>
            <a:ext cx="1591164" cy="1131079"/>
          </a:xfrm>
          <a:prstGeom prst="rect">
            <a:avLst/>
          </a:prstGeom>
          <a:noFill/>
        </p:spPr>
        <p:txBody>
          <a:bodyPr wrap="square" rtlCol="0">
            <a:spAutoFit/>
          </a:bodyPr>
          <a:lstStyle/>
          <a:p>
            <a:r>
              <a:rPr lang="en-US" sz="1350" dirty="0"/>
              <a:t> Plane 3 Mean</a:t>
            </a:r>
          </a:p>
          <a:p>
            <a:r>
              <a:rPr lang="en-US" sz="1350" dirty="0"/>
              <a:t> </a:t>
            </a:r>
            <a:r>
              <a:rPr lang="en-US" sz="1350" dirty="0">
                <a:solidFill>
                  <a:srgbClr val="FF0000"/>
                </a:solidFill>
              </a:rPr>
              <a:t>6.039 +/- 0.0057 </a:t>
            </a:r>
          </a:p>
          <a:p>
            <a:r>
              <a:rPr lang="en-US" sz="1350" dirty="0"/>
              <a:t> </a:t>
            </a:r>
            <a:r>
              <a:rPr lang="en-US" sz="1350" dirty="0">
                <a:solidFill>
                  <a:srgbClr val="1635DB"/>
                </a:solidFill>
              </a:rPr>
              <a:t>6.049 +/- 0.0067 </a:t>
            </a:r>
          </a:p>
          <a:p>
            <a:r>
              <a:rPr lang="en-US" sz="1350" dirty="0"/>
              <a:t> 6.071 +/- 0.0085</a:t>
            </a:r>
          </a:p>
          <a:p>
            <a:r>
              <a:rPr lang="en-US" sz="1350" dirty="0"/>
              <a:t> </a:t>
            </a:r>
          </a:p>
        </p:txBody>
      </p:sp>
      <p:sp>
        <p:nvSpPr>
          <p:cNvPr id="3" name="Date Placeholder 2">
            <a:extLst>
              <a:ext uri="{FF2B5EF4-FFF2-40B4-BE49-F238E27FC236}">
                <a16:creationId xmlns:a16="http://schemas.microsoft.com/office/drawing/2014/main" id="{9D0BEF95-B1E8-3446-B602-247ADF8C2103}"/>
              </a:ext>
            </a:extLst>
          </p:cNvPr>
          <p:cNvSpPr>
            <a:spLocks noGrp="1"/>
          </p:cNvSpPr>
          <p:nvPr>
            <p:ph type="dt" sz="half" idx="10"/>
          </p:nvPr>
        </p:nvSpPr>
        <p:spPr/>
        <p:txBody>
          <a:bodyPr/>
          <a:lstStyle/>
          <a:p>
            <a:r>
              <a:rPr lang="en-US"/>
              <a:t>15 July 2020</a:t>
            </a:r>
          </a:p>
        </p:txBody>
      </p:sp>
      <p:sp>
        <p:nvSpPr>
          <p:cNvPr id="10" name="Footer Placeholder 9">
            <a:extLst>
              <a:ext uri="{FF2B5EF4-FFF2-40B4-BE49-F238E27FC236}">
                <a16:creationId xmlns:a16="http://schemas.microsoft.com/office/drawing/2014/main" id="{CE2E2951-A591-EF4C-A208-A5334DA09EB4}"/>
              </a:ext>
            </a:extLst>
          </p:cNvPr>
          <p:cNvSpPr>
            <a:spLocks noGrp="1"/>
          </p:cNvSpPr>
          <p:nvPr>
            <p:ph type="ftr" sz="quarter" idx="11"/>
          </p:nvPr>
        </p:nvSpPr>
        <p:spPr/>
        <p:txBody>
          <a:bodyPr/>
          <a:lstStyle/>
          <a:p>
            <a:r>
              <a:rPr lang="en-US"/>
              <a:t>Efield/Pitch</a:t>
            </a:r>
            <a:endParaRPr lang="en-US" dirty="0"/>
          </a:p>
        </p:txBody>
      </p:sp>
      <p:sp>
        <p:nvSpPr>
          <p:cNvPr id="11" name="Slide Number Placeholder 10">
            <a:extLst>
              <a:ext uri="{FF2B5EF4-FFF2-40B4-BE49-F238E27FC236}">
                <a16:creationId xmlns:a16="http://schemas.microsoft.com/office/drawing/2014/main" id="{601A5EBF-CA71-DC48-9EFF-CE4B764951B4}"/>
              </a:ext>
            </a:extLst>
          </p:cNvPr>
          <p:cNvSpPr>
            <a:spLocks noGrp="1"/>
          </p:cNvSpPr>
          <p:nvPr>
            <p:ph type="sldNum" sz="quarter" idx="12"/>
          </p:nvPr>
        </p:nvSpPr>
        <p:spPr/>
        <p:txBody>
          <a:bodyPr/>
          <a:lstStyle/>
          <a:p>
            <a:fld id="{34A2ECAA-55DE-A546-88ED-23926A155F66}" type="slidenum">
              <a:rPr lang="en-US" smtClean="0"/>
              <a:t>56</a:t>
            </a:fld>
            <a:endParaRPr lang="en-US" dirty="0"/>
          </a:p>
        </p:txBody>
      </p:sp>
    </p:spTree>
    <p:extLst>
      <p:ext uri="{BB962C8B-B14F-4D97-AF65-F5344CB8AC3E}">
        <p14:creationId xmlns:p14="http://schemas.microsoft.com/office/powerpoint/2010/main" val="1079413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4D2C-6665-8A4A-AA3F-2CDCC20B3088}"/>
              </a:ext>
            </a:extLst>
          </p:cNvPr>
          <p:cNvSpPr>
            <a:spLocks noGrp="1"/>
          </p:cNvSpPr>
          <p:nvPr>
            <p:ph type="title"/>
          </p:nvPr>
        </p:nvSpPr>
        <p:spPr/>
        <p:txBody>
          <a:bodyPr/>
          <a:lstStyle/>
          <a:p>
            <a:r>
              <a:rPr lang="en-US" dirty="0"/>
              <a:t>Compare Frequency Spectrum </a:t>
            </a:r>
          </a:p>
        </p:txBody>
      </p:sp>
      <p:pic>
        <p:nvPicPr>
          <p:cNvPr id="5" name="Content Placeholder 4">
            <a:extLst>
              <a:ext uri="{FF2B5EF4-FFF2-40B4-BE49-F238E27FC236}">
                <a16:creationId xmlns:a16="http://schemas.microsoft.com/office/drawing/2014/main" id="{9AC37CBC-6033-6F4D-8373-00FB13578B90}"/>
              </a:ext>
            </a:extLst>
          </p:cNvPr>
          <p:cNvPicPr>
            <a:picLocks noGrp="1" noChangeAspect="1"/>
          </p:cNvPicPr>
          <p:nvPr>
            <p:ph idx="1"/>
          </p:nvPr>
        </p:nvPicPr>
        <p:blipFill>
          <a:blip r:embed="rId2"/>
          <a:stretch>
            <a:fillRect/>
          </a:stretch>
        </p:blipFill>
        <p:spPr>
          <a:xfrm>
            <a:off x="450938" y="2195521"/>
            <a:ext cx="7637744" cy="3652835"/>
          </a:xfrm>
        </p:spPr>
      </p:pic>
      <p:sp>
        <p:nvSpPr>
          <p:cNvPr id="6" name="TextBox 5">
            <a:extLst>
              <a:ext uri="{FF2B5EF4-FFF2-40B4-BE49-F238E27FC236}">
                <a16:creationId xmlns:a16="http://schemas.microsoft.com/office/drawing/2014/main" id="{ACACB34F-813A-FB42-B82A-077BEC5B97FD}"/>
              </a:ext>
            </a:extLst>
          </p:cNvPr>
          <p:cNvSpPr txBox="1"/>
          <p:nvPr/>
        </p:nvSpPr>
        <p:spPr>
          <a:xfrm>
            <a:off x="8087900" y="2567052"/>
            <a:ext cx="1056100" cy="2585323"/>
          </a:xfrm>
          <a:prstGeom prst="rect">
            <a:avLst/>
          </a:prstGeom>
          <a:noFill/>
        </p:spPr>
        <p:txBody>
          <a:bodyPr wrap="square" rtlCol="0">
            <a:spAutoFit/>
          </a:bodyPr>
          <a:lstStyle/>
          <a:p>
            <a:r>
              <a:rPr lang="en-US" sz="1350" dirty="0"/>
              <a:t>Tracking Plane 0 (all look the same) </a:t>
            </a:r>
          </a:p>
          <a:p>
            <a:endParaRPr lang="en-US" sz="1350" dirty="0"/>
          </a:p>
          <a:p>
            <a:endParaRPr lang="en-US" sz="1350" dirty="0"/>
          </a:p>
          <a:p>
            <a:endParaRPr lang="en-US" sz="1350" dirty="0"/>
          </a:p>
          <a:p>
            <a:endParaRPr lang="en-US" sz="1350" dirty="0"/>
          </a:p>
          <a:p>
            <a:endParaRPr lang="en-US" sz="1350" dirty="0"/>
          </a:p>
          <a:p>
            <a:r>
              <a:rPr lang="en-US" sz="1350" dirty="0"/>
              <a:t>Fast Rotation Extraction</a:t>
            </a:r>
          </a:p>
        </p:txBody>
      </p:sp>
      <p:sp>
        <p:nvSpPr>
          <p:cNvPr id="7" name="TextBox 6">
            <a:extLst>
              <a:ext uri="{FF2B5EF4-FFF2-40B4-BE49-F238E27FC236}">
                <a16:creationId xmlns:a16="http://schemas.microsoft.com/office/drawing/2014/main" id="{399356EB-7E6F-474F-8CCF-182ADFEB8B2E}"/>
              </a:ext>
            </a:extLst>
          </p:cNvPr>
          <p:cNvSpPr txBox="1"/>
          <p:nvPr/>
        </p:nvSpPr>
        <p:spPr>
          <a:xfrm>
            <a:off x="1425296" y="1918522"/>
            <a:ext cx="998317" cy="507831"/>
          </a:xfrm>
          <a:prstGeom prst="rect">
            <a:avLst/>
          </a:prstGeom>
          <a:noFill/>
        </p:spPr>
        <p:txBody>
          <a:bodyPr wrap="square" rtlCol="0">
            <a:spAutoFit/>
          </a:bodyPr>
          <a:lstStyle/>
          <a:p>
            <a:r>
              <a:rPr lang="en-US" sz="1350" dirty="0"/>
              <a:t>e</a:t>
            </a:r>
            <a:r>
              <a:rPr lang="en-US" sz="1350" baseline="30000" dirty="0"/>
              <a:t>+</a:t>
            </a:r>
            <a:r>
              <a:rPr lang="en-US" sz="1350" dirty="0"/>
              <a:t> &gt; 1.5 GeV</a:t>
            </a:r>
          </a:p>
        </p:txBody>
      </p:sp>
      <p:sp>
        <p:nvSpPr>
          <p:cNvPr id="8" name="TextBox 7">
            <a:extLst>
              <a:ext uri="{FF2B5EF4-FFF2-40B4-BE49-F238E27FC236}">
                <a16:creationId xmlns:a16="http://schemas.microsoft.com/office/drawing/2014/main" id="{226595A0-031A-104F-B92F-EBA1C873B132}"/>
              </a:ext>
            </a:extLst>
          </p:cNvPr>
          <p:cNvSpPr txBox="1"/>
          <p:nvPr/>
        </p:nvSpPr>
        <p:spPr>
          <a:xfrm>
            <a:off x="3972006" y="1918522"/>
            <a:ext cx="998317" cy="507831"/>
          </a:xfrm>
          <a:prstGeom prst="rect">
            <a:avLst/>
          </a:prstGeom>
          <a:noFill/>
        </p:spPr>
        <p:txBody>
          <a:bodyPr wrap="square" rtlCol="0">
            <a:spAutoFit/>
          </a:bodyPr>
          <a:lstStyle/>
          <a:p>
            <a:r>
              <a:rPr lang="en-US" sz="1350" dirty="0">
                <a:solidFill>
                  <a:srgbClr val="1635DB"/>
                </a:solidFill>
              </a:rPr>
              <a:t>e</a:t>
            </a:r>
            <a:r>
              <a:rPr lang="en-US" sz="1350" baseline="30000" dirty="0">
                <a:solidFill>
                  <a:srgbClr val="1635DB"/>
                </a:solidFill>
              </a:rPr>
              <a:t>+</a:t>
            </a:r>
            <a:r>
              <a:rPr lang="en-US" sz="1350" dirty="0">
                <a:solidFill>
                  <a:srgbClr val="1635DB"/>
                </a:solidFill>
              </a:rPr>
              <a:t> &gt; 1.0 GeV</a:t>
            </a:r>
          </a:p>
        </p:txBody>
      </p:sp>
      <p:sp>
        <p:nvSpPr>
          <p:cNvPr id="9" name="TextBox 8">
            <a:extLst>
              <a:ext uri="{FF2B5EF4-FFF2-40B4-BE49-F238E27FC236}">
                <a16:creationId xmlns:a16="http://schemas.microsoft.com/office/drawing/2014/main" id="{7680C23C-F755-BB42-8244-C290C1AA4EFF}"/>
              </a:ext>
            </a:extLst>
          </p:cNvPr>
          <p:cNvSpPr txBox="1"/>
          <p:nvPr/>
        </p:nvSpPr>
        <p:spPr>
          <a:xfrm>
            <a:off x="6527943" y="1918521"/>
            <a:ext cx="998317" cy="507831"/>
          </a:xfrm>
          <a:prstGeom prst="rect">
            <a:avLst/>
          </a:prstGeom>
          <a:noFill/>
        </p:spPr>
        <p:txBody>
          <a:bodyPr wrap="square" rtlCol="0">
            <a:spAutoFit/>
          </a:bodyPr>
          <a:lstStyle/>
          <a:p>
            <a:r>
              <a:rPr lang="en-US" sz="1350" dirty="0">
                <a:solidFill>
                  <a:srgbClr val="FF0000"/>
                </a:solidFill>
              </a:rPr>
              <a:t>e</a:t>
            </a:r>
            <a:r>
              <a:rPr lang="en-US" sz="1350" baseline="30000" dirty="0">
                <a:solidFill>
                  <a:srgbClr val="FF0000"/>
                </a:solidFill>
              </a:rPr>
              <a:t>+</a:t>
            </a:r>
            <a:r>
              <a:rPr lang="en-US" sz="1350" dirty="0">
                <a:solidFill>
                  <a:srgbClr val="FF0000"/>
                </a:solidFill>
              </a:rPr>
              <a:t> &gt; 0.5 GeV</a:t>
            </a:r>
          </a:p>
        </p:txBody>
      </p:sp>
      <p:sp>
        <p:nvSpPr>
          <p:cNvPr id="10" name="TextBox 9">
            <a:extLst>
              <a:ext uri="{FF2B5EF4-FFF2-40B4-BE49-F238E27FC236}">
                <a16:creationId xmlns:a16="http://schemas.microsoft.com/office/drawing/2014/main" id="{AA707026-4B31-3C43-AF0A-468B5176378F}"/>
              </a:ext>
            </a:extLst>
          </p:cNvPr>
          <p:cNvSpPr txBox="1"/>
          <p:nvPr/>
        </p:nvSpPr>
        <p:spPr>
          <a:xfrm>
            <a:off x="3515667" y="2324678"/>
            <a:ext cx="912678" cy="507831"/>
          </a:xfrm>
          <a:prstGeom prst="rect">
            <a:avLst/>
          </a:prstGeom>
          <a:noFill/>
        </p:spPr>
        <p:txBody>
          <a:bodyPr wrap="square" rtlCol="0">
            <a:spAutoFit/>
          </a:bodyPr>
          <a:lstStyle/>
          <a:p>
            <a:r>
              <a:rPr lang="en-US" sz="1350" dirty="0"/>
              <a:t>6699.66+/-0.0063</a:t>
            </a:r>
          </a:p>
        </p:txBody>
      </p:sp>
      <p:sp>
        <p:nvSpPr>
          <p:cNvPr id="11" name="TextBox 10">
            <a:extLst>
              <a:ext uri="{FF2B5EF4-FFF2-40B4-BE49-F238E27FC236}">
                <a16:creationId xmlns:a16="http://schemas.microsoft.com/office/drawing/2014/main" id="{ED23866B-4D76-2D44-B23F-4617515CEC21}"/>
              </a:ext>
            </a:extLst>
          </p:cNvPr>
          <p:cNvSpPr txBox="1"/>
          <p:nvPr/>
        </p:nvSpPr>
        <p:spPr>
          <a:xfrm>
            <a:off x="990580" y="2324677"/>
            <a:ext cx="1133069" cy="507831"/>
          </a:xfrm>
          <a:prstGeom prst="rect">
            <a:avLst/>
          </a:prstGeom>
          <a:noFill/>
        </p:spPr>
        <p:txBody>
          <a:bodyPr wrap="square" rtlCol="0">
            <a:spAutoFit/>
          </a:bodyPr>
          <a:lstStyle/>
          <a:p>
            <a:r>
              <a:rPr lang="en-US" sz="1350" dirty="0"/>
              <a:t>6699.62+/-0.0080</a:t>
            </a:r>
          </a:p>
        </p:txBody>
      </p:sp>
      <p:sp>
        <p:nvSpPr>
          <p:cNvPr id="12" name="TextBox 11">
            <a:extLst>
              <a:ext uri="{FF2B5EF4-FFF2-40B4-BE49-F238E27FC236}">
                <a16:creationId xmlns:a16="http://schemas.microsoft.com/office/drawing/2014/main" id="{A87E898C-E8E8-0743-B98A-9ED8507F95EA}"/>
              </a:ext>
            </a:extLst>
          </p:cNvPr>
          <p:cNvSpPr txBox="1"/>
          <p:nvPr/>
        </p:nvSpPr>
        <p:spPr>
          <a:xfrm>
            <a:off x="6079313" y="2324677"/>
            <a:ext cx="1208762" cy="507831"/>
          </a:xfrm>
          <a:prstGeom prst="rect">
            <a:avLst/>
          </a:prstGeom>
          <a:noFill/>
        </p:spPr>
        <p:txBody>
          <a:bodyPr wrap="square" rtlCol="0">
            <a:spAutoFit/>
          </a:bodyPr>
          <a:lstStyle/>
          <a:p>
            <a:r>
              <a:rPr lang="en-US" sz="1350" dirty="0"/>
              <a:t>6699.68+/-0.0053</a:t>
            </a:r>
          </a:p>
        </p:txBody>
      </p:sp>
      <p:sp>
        <p:nvSpPr>
          <p:cNvPr id="13" name="TextBox 12">
            <a:extLst>
              <a:ext uri="{FF2B5EF4-FFF2-40B4-BE49-F238E27FC236}">
                <a16:creationId xmlns:a16="http://schemas.microsoft.com/office/drawing/2014/main" id="{7EACAA13-CF9A-E44C-A3CD-7A6C31BF1B2B}"/>
              </a:ext>
            </a:extLst>
          </p:cNvPr>
          <p:cNvSpPr txBox="1"/>
          <p:nvPr/>
        </p:nvSpPr>
        <p:spPr>
          <a:xfrm>
            <a:off x="932922" y="4144156"/>
            <a:ext cx="1058717" cy="715581"/>
          </a:xfrm>
          <a:prstGeom prst="rect">
            <a:avLst/>
          </a:prstGeom>
          <a:noFill/>
        </p:spPr>
        <p:txBody>
          <a:bodyPr wrap="square" rtlCol="0">
            <a:spAutoFit/>
          </a:bodyPr>
          <a:lstStyle/>
          <a:p>
            <a:r>
              <a:rPr lang="en-US" sz="1350" dirty="0"/>
              <a:t>6700.94+/-0.80</a:t>
            </a:r>
          </a:p>
          <a:p>
            <a:endParaRPr lang="en-US" sz="1350" dirty="0"/>
          </a:p>
        </p:txBody>
      </p:sp>
      <p:sp>
        <p:nvSpPr>
          <p:cNvPr id="14" name="TextBox 13">
            <a:extLst>
              <a:ext uri="{FF2B5EF4-FFF2-40B4-BE49-F238E27FC236}">
                <a16:creationId xmlns:a16="http://schemas.microsoft.com/office/drawing/2014/main" id="{68296279-65F4-5749-8460-6B66DC9C4670}"/>
              </a:ext>
            </a:extLst>
          </p:cNvPr>
          <p:cNvSpPr txBox="1"/>
          <p:nvPr/>
        </p:nvSpPr>
        <p:spPr>
          <a:xfrm>
            <a:off x="3515668" y="4125367"/>
            <a:ext cx="912678" cy="507831"/>
          </a:xfrm>
          <a:prstGeom prst="rect">
            <a:avLst/>
          </a:prstGeom>
          <a:noFill/>
        </p:spPr>
        <p:txBody>
          <a:bodyPr wrap="square" rtlCol="0">
            <a:spAutoFit/>
          </a:bodyPr>
          <a:lstStyle/>
          <a:p>
            <a:r>
              <a:rPr lang="en-US" sz="1350" dirty="0"/>
              <a:t>6700.99+/-0.80</a:t>
            </a:r>
          </a:p>
        </p:txBody>
      </p:sp>
      <p:sp>
        <p:nvSpPr>
          <p:cNvPr id="15" name="TextBox 14">
            <a:extLst>
              <a:ext uri="{FF2B5EF4-FFF2-40B4-BE49-F238E27FC236}">
                <a16:creationId xmlns:a16="http://schemas.microsoft.com/office/drawing/2014/main" id="{5BE637D0-F933-DC4B-B2F5-369A847D2C26}"/>
              </a:ext>
            </a:extLst>
          </p:cNvPr>
          <p:cNvSpPr txBox="1"/>
          <p:nvPr/>
        </p:nvSpPr>
        <p:spPr>
          <a:xfrm>
            <a:off x="6079314" y="4125367"/>
            <a:ext cx="947788" cy="715581"/>
          </a:xfrm>
          <a:prstGeom prst="rect">
            <a:avLst/>
          </a:prstGeom>
          <a:noFill/>
        </p:spPr>
        <p:txBody>
          <a:bodyPr wrap="square" rtlCol="0">
            <a:spAutoFit/>
          </a:bodyPr>
          <a:lstStyle/>
          <a:p>
            <a:r>
              <a:rPr lang="en-US" sz="1350" dirty="0"/>
              <a:t>6700.91+/-0.80</a:t>
            </a:r>
          </a:p>
          <a:p>
            <a:endParaRPr lang="en-US" sz="1350" dirty="0"/>
          </a:p>
        </p:txBody>
      </p:sp>
      <p:sp>
        <p:nvSpPr>
          <p:cNvPr id="3" name="Date Placeholder 2">
            <a:extLst>
              <a:ext uri="{FF2B5EF4-FFF2-40B4-BE49-F238E27FC236}">
                <a16:creationId xmlns:a16="http://schemas.microsoft.com/office/drawing/2014/main" id="{D6E99AA4-F53A-134D-A601-AD76394C93EA}"/>
              </a:ext>
            </a:extLst>
          </p:cNvPr>
          <p:cNvSpPr>
            <a:spLocks noGrp="1"/>
          </p:cNvSpPr>
          <p:nvPr>
            <p:ph type="dt" sz="half" idx="10"/>
          </p:nvPr>
        </p:nvSpPr>
        <p:spPr/>
        <p:txBody>
          <a:bodyPr/>
          <a:lstStyle/>
          <a:p>
            <a:r>
              <a:rPr lang="en-US"/>
              <a:t>15 July 2020</a:t>
            </a:r>
          </a:p>
        </p:txBody>
      </p:sp>
      <p:sp>
        <p:nvSpPr>
          <p:cNvPr id="16" name="Footer Placeholder 15">
            <a:extLst>
              <a:ext uri="{FF2B5EF4-FFF2-40B4-BE49-F238E27FC236}">
                <a16:creationId xmlns:a16="http://schemas.microsoft.com/office/drawing/2014/main" id="{5B184249-0D86-0644-86B0-7413D6658BE1}"/>
              </a:ext>
            </a:extLst>
          </p:cNvPr>
          <p:cNvSpPr>
            <a:spLocks noGrp="1"/>
          </p:cNvSpPr>
          <p:nvPr>
            <p:ph type="ftr" sz="quarter" idx="11"/>
          </p:nvPr>
        </p:nvSpPr>
        <p:spPr/>
        <p:txBody>
          <a:bodyPr/>
          <a:lstStyle/>
          <a:p>
            <a:r>
              <a:rPr lang="en-US"/>
              <a:t>Efield/Pitch</a:t>
            </a:r>
            <a:endParaRPr lang="en-US" dirty="0"/>
          </a:p>
        </p:txBody>
      </p:sp>
      <p:sp>
        <p:nvSpPr>
          <p:cNvPr id="17" name="Slide Number Placeholder 16">
            <a:extLst>
              <a:ext uri="{FF2B5EF4-FFF2-40B4-BE49-F238E27FC236}">
                <a16:creationId xmlns:a16="http://schemas.microsoft.com/office/drawing/2014/main" id="{DA8B4250-23E3-1D49-885B-A0D52492F307}"/>
              </a:ext>
            </a:extLst>
          </p:cNvPr>
          <p:cNvSpPr>
            <a:spLocks noGrp="1"/>
          </p:cNvSpPr>
          <p:nvPr>
            <p:ph type="sldNum" sz="quarter" idx="12"/>
          </p:nvPr>
        </p:nvSpPr>
        <p:spPr/>
        <p:txBody>
          <a:bodyPr/>
          <a:lstStyle/>
          <a:p>
            <a:fld id="{34A2ECAA-55DE-A546-88ED-23926A155F66}" type="slidenum">
              <a:rPr lang="en-US" smtClean="0"/>
              <a:t>57</a:t>
            </a:fld>
            <a:endParaRPr lang="en-US" dirty="0"/>
          </a:p>
        </p:txBody>
      </p:sp>
    </p:spTree>
    <p:extLst>
      <p:ext uri="{BB962C8B-B14F-4D97-AF65-F5344CB8AC3E}">
        <p14:creationId xmlns:p14="http://schemas.microsoft.com/office/powerpoint/2010/main" val="4234060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04D5-9FB7-AE4D-B3E9-6E8366CA7F64}"/>
              </a:ext>
            </a:extLst>
          </p:cNvPr>
          <p:cNvSpPr>
            <a:spLocks noGrp="1"/>
          </p:cNvSpPr>
          <p:nvPr>
            <p:ph type="title"/>
          </p:nvPr>
        </p:nvSpPr>
        <p:spPr/>
        <p:txBody>
          <a:bodyPr/>
          <a:lstStyle/>
          <a:p>
            <a:r>
              <a:rPr lang="en-US" dirty="0"/>
              <a:t>Maximal Error?  </a:t>
            </a:r>
          </a:p>
        </p:txBody>
      </p:sp>
      <p:sp>
        <p:nvSpPr>
          <p:cNvPr id="3" name="Content Placeholder 2">
            <a:extLst>
              <a:ext uri="{FF2B5EF4-FFF2-40B4-BE49-F238E27FC236}">
                <a16:creationId xmlns:a16="http://schemas.microsoft.com/office/drawing/2014/main" id="{91004876-7177-BE41-9C24-3549342F42CE}"/>
              </a:ext>
            </a:extLst>
          </p:cNvPr>
          <p:cNvSpPr>
            <a:spLocks noGrp="1"/>
          </p:cNvSpPr>
          <p:nvPr>
            <p:ph idx="1"/>
          </p:nvPr>
        </p:nvSpPr>
        <p:spPr>
          <a:xfrm>
            <a:off x="628650" y="2226469"/>
            <a:ext cx="7886700" cy="1571267"/>
          </a:xfrm>
        </p:spPr>
        <p:txBody>
          <a:bodyPr>
            <a:normAutofit fontScale="92500"/>
          </a:bodyPr>
          <a:lstStyle/>
          <a:p>
            <a:pPr marL="0" indent="0">
              <a:buNone/>
            </a:pPr>
            <a:r>
              <a:rPr lang="en-US" dirty="0"/>
              <a:t>How does the deviation between the fast rotation analysis and the “truth” from the tracking planes bias the E-field correction?  (n = 0.108)</a:t>
            </a:r>
          </a:p>
          <a:p>
            <a:endParaRPr lang="en-US" dirty="0"/>
          </a:p>
          <a:p>
            <a:endParaRPr lang="en-US" dirty="0"/>
          </a:p>
          <a:p>
            <a:pPr marL="0" indent="0">
              <a:buNone/>
            </a:pPr>
            <a:endParaRPr lang="en-US" dirty="0"/>
          </a:p>
        </p:txBody>
      </p:sp>
      <p:grpSp>
        <p:nvGrpSpPr>
          <p:cNvPr id="9" name="Group 8">
            <a:extLst>
              <a:ext uri="{FF2B5EF4-FFF2-40B4-BE49-F238E27FC236}">
                <a16:creationId xmlns:a16="http://schemas.microsoft.com/office/drawing/2014/main" id="{AAA21D49-839D-0D45-8D51-214379E01E2E}"/>
              </a:ext>
            </a:extLst>
          </p:cNvPr>
          <p:cNvGrpSpPr/>
          <p:nvPr/>
        </p:nvGrpSpPr>
        <p:grpSpPr>
          <a:xfrm>
            <a:off x="628650" y="4041027"/>
            <a:ext cx="7525011" cy="1131080"/>
            <a:chOff x="889348" y="3666168"/>
            <a:chExt cx="10033348" cy="1508106"/>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B874E7E-21B6-7943-9E76-CBFAF6CA1477}"/>
                    </a:ext>
                  </a:extLst>
                </p:cNvPr>
                <p:cNvSpPr txBox="1"/>
                <p:nvPr/>
              </p:nvSpPr>
              <p:spPr>
                <a:xfrm>
                  <a:off x="3246329" y="3906280"/>
                  <a:ext cx="4860099" cy="8804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𝐸</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rPr>
                                  <m:t>2</m:t>
                                </m:r>
                              </m:sup>
                            </m:sSup>
                          </m:num>
                          <m:den>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𝑚𝑎𝑔𝑖𝑐</m:t>
                                </m:r>
                              </m:sub>
                              <m:sup>
                                <m:r>
                                  <a:rPr lang="en-US" i="1">
                                    <a:latin typeface="Cambria Math" panose="02040503050406030204" pitchFamily="18" charset="0"/>
                                  </a:rPr>
                                  <m:t>2</m:t>
                                </m:r>
                              </m:sup>
                            </m:sSubSup>
                          </m:den>
                        </m:f>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𝜒</m:t>
                                </m:r>
                              </m:e>
                              <m:sub>
                                <m:r>
                                  <a:rPr lang="en-US" i="1">
                                    <a:latin typeface="Cambria Math" panose="02040503050406030204" pitchFamily="18" charset="0"/>
                                  </a:rPr>
                                  <m:t>𝑒𝑞</m:t>
                                </m:r>
                              </m:sub>
                              <m:sup>
                                <m:r>
                                  <a:rPr lang="en-US" i="1">
                                    <a:latin typeface="Cambria Math" panose="02040503050406030204" pitchFamily="18" charset="0"/>
                                  </a:rPr>
                                  <m:t>2</m:t>
                                </m:r>
                              </m:sup>
                            </m:sSubSup>
                          </m:e>
                        </m:d>
                      </m:oMath>
                    </m:oMathPara>
                  </a14:m>
                  <a:endParaRPr lang="en-US" dirty="0"/>
                </a:p>
              </p:txBody>
            </p:sp>
          </mc:Choice>
          <mc:Fallback>
            <p:sp>
              <p:nvSpPr>
                <p:cNvPr id="5" name="TextBox 4">
                  <a:extLst>
                    <a:ext uri="{FF2B5EF4-FFF2-40B4-BE49-F238E27FC236}">
                      <a16:creationId xmlns:a16="http://schemas.microsoft.com/office/drawing/2014/main" id="{9B874E7E-21B6-7943-9E76-CBFAF6CA1477}"/>
                    </a:ext>
                  </a:extLst>
                </p:cNvPr>
                <p:cNvSpPr txBox="1">
                  <a:spLocks noRot="1" noChangeAspect="1" noMove="1" noResize="1" noEditPoints="1" noAdjustHandles="1" noChangeArrowheads="1" noChangeShapeType="1" noTextEdit="1"/>
                </p:cNvSpPr>
                <p:nvPr/>
              </p:nvSpPr>
              <p:spPr>
                <a:xfrm>
                  <a:off x="3246329" y="3906280"/>
                  <a:ext cx="4860099" cy="880499"/>
                </a:xfrm>
                <a:prstGeom prst="rect">
                  <a:avLst/>
                </a:prstGeom>
                <a:blipFill>
                  <a:blip r:embed="rId2"/>
                  <a:stretch>
                    <a:fillRect b="-113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40D35F1-D533-184D-857C-36BDEE230198}"/>
                </a:ext>
              </a:extLst>
            </p:cNvPr>
            <p:cNvSpPr txBox="1"/>
            <p:nvPr/>
          </p:nvSpPr>
          <p:spPr>
            <a:xfrm>
              <a:off x="889348" y="3666169"/>
              <a:ext cx="2609991" cy="1508105"/>
            </a:xfrm>
            <a:prstGeom prst="rect">
              <a:avLst/>
            </a:prstGeom>
            <a:solidFill>
              <a:schemeClr val="accent4"/>
            </a:solidFill>
            <a:ln>
              <a:solidFill>
                <a:schemeClr val="tx1"/>
              </a:solidFill>
            </a:ln>
          </p:spPr>
          <p:txBody>
            <a:bodyPr wrap="square" rtlCol="0">
              <a:spAutoFit/>
            </a:bodyPr>
            <a:lstStyle/>
            <a:p>
              <a:r>
                <a:rPr lang="en-US" sz="1350" dirty="0"/>
                <a:t> </a:t>
              </a:r>
              <a:r>
                <a:rPr lang="en-US" dirty="0"/>
                <a:t>FR ➔ 365 ppb</a:t>
              </a:r>
            </a:p>
            <a:p>
              <a:pPr lvl="1">
                <a:buFont typeface="System Font Regular"/>
                <a:buChar char="-"/>
              </a:pPr>
              <a:r>
                <a:rPr lang="en-US" dirty="0"/>
                <a:t>Mean 4.35 </a:t>
              </a:r>
            </a:p>
            <a:p>
              <a:pPr lvl="1">
                <a:buFont typeface="System Font Regular"/>
                <a:buChar char="-"/>
              </a:pPr>
              <a:r>
                <a:rPr lang="en-US" dirty="0"/>
                <a:t>Width 8.78</a:t>
              </a:r>
            </a:p>
            <a:p>
              <a:r>
                <a:rPr lang="en-US" sz="1350" dirty="0"/>
                <a:t> </a:t>
              </a:r>
            </a:p>
          </p:txBody>
        </p:sp>
        <p:sp>
          <p:nvSpPr>
            <p:cNvPr id="7" name="TextBox 6">
              <a:extLst>
                <a:ext uri="{FF2B5EF4-FFF2-40B4-BE49-F238E27FC236}">
                  <a16:creationId xmlns:a16="http://schemas.microsoft.com/office/drawing/2014/main" id="{796FC529-FB07-C34B-AA49-CCF35ABD5C41}"/>
                </a:ext>
              </a:extLst>
            </p:cNvPr>
            <p:cNvSpPr txBox="1"/>
            <p:nvPr/>
          </p:nvSpPr>
          <p:spPr>
            <a:xfrm>
              <a:off x="8256740" y="3666168"/>
              <a:ext cx="2665956" cy="1508105"/>
            </a:xfrm>
            <a:prstGeom prst="rect">
              <a:avLst/>
            </a:prstGeom>
            <a:solidFill>
              <a:schemeClr val="accent1">
                <a:lumMod val="60000"/>
                <a:lumOff val="40000"/>
              </a:schemeClr>
            </a:solidFill>
            <a:ln>
              <a:solidFill>
                <a:schemeClr val="tx1"/>
              </a:solidFill>
            </a:ln>
          </p:spPr>
          <p:txBody>
            <a:bodyPr wrap="square" rtlCol="0">
              <a:spAutoFit/>
            </a:bodyPr>
            <a:lstStyle/>
            <a:p>
              <a:r>
                <a:rPr lang="en-US" sz="1350" dirty="0"/>
                <a:t> </a:t>
              </a:r>
              <a:r>
                <a:rPr lang="en-US" dirty="0"/>
                <a:t>TRUTH ➔ 358 ppb  </a:t>
              </a:r>
            </a:p>
            <a:p>
              <a:pPr lvl="1">
                <a:buFont typeface="System Font Regular"/>
                <a:buChar char="-"/>
              </a:pPr>
              <a:r>
                <a:rPr lang="en-US" dirty="0"/>
                <a:t>Mean 5.06 </a:t>
              </a:r>
            </a:p>
            <a:p>
              <a:pPr lvl="1">
                <a:buFont typeface="System Font Regular"/>
                <a:buChar char="-"/>
              </a:pPr>
              <a:r>
                <a:rPr lang="en-US" dirty="0"/>
                <a:t>Width 8.28</a:t>
              </a:r>
            </a:p>
            <a:p>
              <a:endParaRPr lang="en-US" sz="1350" dirty="0"/>
            </a:p>
          </p:txBody>
        </p:sp>
        <p:sp>
          <p:nvSpPr>
            <p:cNvPr id="8" name="Rectangle 7">
              <a:extLst>
                <a:ext uri="{FF2B5EF4-FFF2-40B4-BE49-F238E27FC236}">
                  <a16:creationId xmlns:a16="http://schemas.microsoft.com/office/drawing/2014/main" id="{D3F5B12E-3FD6-A944-BB0C-BF01215FD20E}"/>
                </a:ext>
              </a:extLst>
            </p:cNvPr>
            <p:cNvSpPr/>
            <p:nvPr/>
          </p:nvSpPr>
          <p:spPr>
            <a:xfrm>
              <a:off x="3499338" y="3666168"/>
              <a:ext cx="4757402" cy="1477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0" name="TextBox 9">
            <a:extLst>
              <a:ext uri="{FF2B5EF4-FFF2-40B4-BE49-F238E27FC236}">
                <a16:creationId xmlns:a16="http://schemas.microsoft.com/office/drawing/2014/main" id="{9A903F01-D857-C14C-BF88-873D3182FFF0}"/>
              </a:ext>
            </a:extLst>
          </p:cNvPr>
          <p:cNvSpPr txBox="1"/>
          <p:nvPr/>
        </p:nvSpPr>
        <p:spPr>
          <a:xfrm>
            <a:off x="3221688" y="5793653"/>
            <a:ext cx="2700624" cy="415498"/>
          </a:xfrm>
          <a:prstGeom prst="rect">
            <a:avLst/>
          </a:prstGeom>
          <a:noFill/>
        </p:spPr>
        <p:txBody>
          <a:bodyPr wrap="square" rtlCol="0">
            <a:spAutoFit/>
          </a:bodyPr>
          <a:lstStyle/>
          <a:p>
            <a:r>
              <a:rPr lang="en-US" sz="2100" dirty="0"/>
              <a:t>Deviation is 7 ppb</a:t>
            </a:r>
          </a:p>
        </p:txBody>
      </p:sp>
      <p:sp>
        <p:nvSpPr>
          <p:cNvPr id="4" name="Date Placeholder 3">
            <a:extLst>
              <a:ext uri="{FF2B5EF4-FFF2-40B4-BE49-F238E27FC236}">
                <a16:creationId xmlns:a16="http://schemas.microsoft.com/office/drawing/2014/main" id="{5E9E15E4-297E-C545-871A-380798096266}"/>
              </a:ext>
            </a:extLst>
          </p:cNvPr>
          <p:cNvSpPr>
            <a:spLocks noGrp="1"/>
          </p:cNvSpPr>
          <p:nvPr>
            <p:ph type="dt" sz="half" idx="10"/>
          </p:nvPr>
        </p:nvSpPr>
        <p:spPr/>
        <p:txBody>
          <a:bodyPr/>
          <a:lstStyle/>
          <a:p>
            <a:r>
              <a:rPr lang="en-US"/>
              <a:t>15 July 2020</a:t>
            </a:r>
          </a:p>
        </p:txBody>
      </p:sp>
      <p:sp>
        <p:nvSpPr>
          <p:cNvPr id="12" name="Footer Placeholder 11">
            <a:extLst>
              <a:ext uri="{FF2B5EF4-FFF2-40B4-BE49-F238E27FC236}">
                <a16:creationId xmlns:a16="http://schemas.microsoft.com/office/drawing/2014/main" id="{3F292311-FD9B-A345-A9F2-572FBE879183}"/>
              </a:ext>
            </a:extLst>
          </p:cNvPr>
          <p:cNvSpPr>
            <a:spLocks noGrp="1"/>
          </p:cNvSpPr>
          <p:nvPr>
            <p:ph type="ftr" sz="quarter" idx="11"/>
          </p:nvPr>
        </p:nvSpPr>
        <p:spPr/>
        <p:txBody>
          <a:bodyPr/>
          <a:lstStyle/>
          <a:p>
            <a:r>
              <a:rPr lang="en-US"/>
              <a:t>Efield/Pitch</a:t>
            </a:r>
            <a:endParaRPr lang="en-US" dirty="0"/>
          </a:p>
        </p:txBody>
      </p:sp>
      <p:sp>
        <p:nvSpPr>
          <p:cNvPr id="13" name="Slide Number Placeholder 12">
            <a:extLst>
              <a:ext uri="{FF2B5EF4-FFF2-40B4-BE49-F238E27FC236}">
                <a16:creationId xmlns:a16="http://schemas.microsoft.com/office/drawing/2014/main" id="{2536C8BC-3544-7849-BFC6-034020C382CA}"/>
              </a:ext>
            </a:extLst>
          </p:cNvPr>
          <p:cNvSpPr>
            <a:spLocks noGrp="1"/>
          </p:cNvSpPr>
          <p:nvPr>
            <p:ph type="sldNum" sz="quarter" idx="12"/>
          </p:nvPr>
        </p:nvSpPr>
        <p:spPr/>
        <p:txBody>
          <a:bodyPr/>
          <a:lstStyle/>
          <a:p>
            <a:fld id="{34A2ECAA-55DE-A546-88ED-23926A155F66}" type="slidenum">
              <a:rPr lang="en-US" smtClean="0"/>
              <a:t>58</a:t>
            </a:fld>
            <a:endParaRPr lang="en-US" dirty="0"/>
          </a:p>
        </p:txBody>
      </p:sp>
    </p:spTree>
    <p:extLst>
      <p:ext uri="{BB962C8B-B14F-4D97-AF65-F5344CB8AC3E}">
        <p14:creationId xmlns:p14="http://schemas.microsoft.com/office/powerpoint/2010/main" val="2286623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5" name="Picture 4"/>
          <p:cNvPicPr>
            <a:picLocks noChangeAspect="1"/>
          </p:cNvPicPr>
          <p:nvPr/>
        </p:nvPicPr>
        <p:blipFill>
          <a:blip r:embed="rId2"/>
          <a:stretch>
            <a:fillRect/>
          </a:stretch>
        </p:blipFill>
        <p:spPr>
          <a:xfrm>
            <a:off x="178705" y="139700"/>
            <a:ext cx="4824190" cy="2827395"/>
          </a:xfrm>
          <a:prstGeom prst="rect">
            <a:avLst/>
          </a:prstGeom>
        </p:spPr>
      </p:pic>
      <p:pic>
        <p:nvPicPr>
          <p:cNvPr id="6" name="Picture 5"/>
          <p:cNvPicPr>
            <a:picLocks noChangeAspect="1"/>
          </p:cNvPicPr>
          <p:nvPr/>
        </p:nvPicPr>
        <p:blipFill>
          <a:blip r:embed="rId3"/>
          <a:stretch>
            <a:fillRect/>
          </a:stretch>
        </p:blipFill>
        <p:spPr>
          <a:xfrm>
            <a:off x="178705" y="2967095"/>
            <a:ext cx="4836552" cy="2834640"/>
          </a:xfrm>
          <a:prstGeom prst="rect">
            <a:avLst/>
          </a:prstGeom>
        </p:spPr>
      </p:pic>
      <p:pic>
        <p:nvPicPr>
          <p:cNvPr id="7" name="Picture 6"/>
          <p:cNvPicPr>
            <a:picLocks noChangeAspect="1"/>
          </p:cNvPicPr>
          <p:nvPr/>
        </p:nvPicPr>
        <p:blipFill>
          <a:blip r:embed="rId4"/>
          <a:stretch>
            <a:fillRect/>
          </a:stretch>
        </p:blipFill>
        <p:spPr>
          <a:xfrm>
            <a:off x="4754880" y="1866900"/>
            <a:ext cx="4389120" cy="2743200"/>
          </a:xfrm>
          <a:prstGeom prst="rect">
            <a:avLst/>
          </a:prstGeom>
        </p:spPr>
      </p:pic>
      <p:sp>
        <p:nvSpPr>
          <p:cNvPr id="8" name="Footer Placeholder 7">
            <a:extLst>
              <a:ext uri="{FF2B5EF4-FFF2-40B4-BE49-F238E27FC236}">
                <a16:creationId xmlns:a16="http://schemas.microsoft.com/office/drawing/2014/main" id="{C5FD00FC-205D-0F4C-A0C3-676C936003C9}"/>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6CD70212-3C5E-EB4C-B6A1-9910696834A7}"/>
              </a:ext>
            </a:extLst>
          </p:cNvPr>
          <p:cNvSpPr>
            <a:spLocks noGrp="1"/>
          </p:cNvSpPr>
          <p:nvPr>
            <p:ph type="sldNum" sz="quarter" idx="12"/>
          </p:nvPr>
        </p:nvSpPr>
        <p:spPr/>
        <p:txBody>
          <a:bodyPr/>
          <a:lstStyle/>
          <a:p>
            <a:fld id="{34A2ECAA-55DE-A546-88ED-23926A155F66}" type="slidenum">
              <a:rPr lang="en-US" smtClean="0"/>
              <a:t>59</a:t>
            </a:fld>
            <a:endParaRPr lang="en-US" dirty="0"/>
          </a:p>
        </p:txBody>
      </p:sp>
    </p:spTree>
    <p:extLst>
      <p:ext uri="{BB962C8B-B14F-4D97-AF65-F5344CB8AC3E}">
        <p14:creationId xmlns:p14="http://schemas.microsoft.com/office/powerpoint/2010/main" val="427865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A4C0A2-0F38-AC47-8FAB-9E9EA92CEB5D}"/>
              </a:ext>
            </a:extLst>
          </p:cNvPr>
          <p:cNvSpPr>
            <a:spLocks noGrp="1"/>
          </p:cNvSpPr>
          <p:nvPr>
            <p:ph type="dt" sz="half" idx="10"/>
          </p:nvPr>
        </p:nvSpPr>
        <p:spPr/>
        <p:txBody>
          <a:bodyPr/>
          <a:lstStyle/>
          <a:p>
            <a:r>
              <a:rPr lang="en-US"/>
              <a:t>15 July 2020</a:t>
            </a:r>
          </a:p>
        </p:txBody>
      </p:sp>
      <p:sp>
        <p:nvSpPr>
          <p:cNvPr id="5" name="Footer Placeholder 4">
            <a:extLst>
              <a:ext uri="{FF2B5EF4-FFF2-40B4-BE49-F238E27FC236}">
                <a16:creationId xmlns:a16="http://schemas.microsoft.com/office/drawing/2014/main" id="{70B37D9A-F171-C14B-97AF-57537D114F4A}"/>
              </a:ext>
            </a:extLst>
          </p:cNvPr>
          <p:cNvSpPr>
            <a:spLocks noGrp="1"/>
          </p:cNvSpPr>
          <p:nvPr>
            <p:ph type="ftr" sz="quarter" idx="11"/>
          </p:nvPr>
        </p:nvSpPr>
        <p:spPr/>
        <p:txBody>
          <a:bodyPr/>
          <a:lstStyle/>
          <a:p>
            <a:r>
              <a:rPr lang="en-US"/>
              <a:t>Efield/Pitch</a:t>
            </a:r>
            <a:endParaRPr lang="en-US" dirty="0"/>
          </a:p>
        </p:txBody>
      </p:sp>
      <p:sp>
        <p:nvSpPr>
          <p:cNvPr id="6" name="Slide Number Placeholder 5">
            <a:extLst>
              <a:ext uri="{FF2B5EF4-FFF2-40B4-BE49-F238E27FC236}">
                <a16:creationId xmlns:a16="http://schemas.microsoft.com/office/drawing/2014/main" id="{5993EF6D-0BC1-2340-BB30-DF8020215E9C}"/>
              </a:ext>
            </a:extLst>
          </p:cNvPr>
          <p:cNvSpPr>
            <a:spLocks noGrp="1"/>
          </p:cNvSpPr>
          <p:nvPr>
            <p:ph type="sldNum" sz="quarter" idx="12"/>
          </p:nvPr>
        </p:nvSpPr>
        <p:spPr/>
        <p:txBody>
          <a:bodyPr/>
          <a:lstStyle/>
          <a:p>
            <a:fld id="{34A2ECAA-55DE-A546-88ED-23926A155F66}" type="slidenum">
              <a:rPr lang="en-US" smtClean="0"/>
              <a:t>6</a:t>
            </a:fld>
            <a:endParaRPr lang="en-US"/>
          </a:p>
        </p:txBody>
      </p:sp>
      <p:sp>
        <p:nvSpPr>
          <p:cNvPr id="7" name="TextBox 6">
            <a:extLst>
              <a:ext uri="{FF2B5EF4-FFF2-40B4-BE49-F238E27FC236}">
                <a16:creationId xmlns:a16="http://schemas.microsoft.com/office/drawing/2014/main" id="{64A53DBC-BED2-0E48-B9DC-E49D4BF84EF0}"/>
              </a:ext>
            </a:extLst>
          </p:cNvPr>
          <p:cNvSpPr txBox="1"/>
          <p:nvPr/>
        </p:nvSpPr>
        <p:spPr>
          <a:xfrm>
            <a:off x="1215247" y="284081"/>
            <a:ext cx="6713505" cy="369332"/>
          </a:xfrm>
          <a:prstGeom prst="rect">
            <a:avLst/>
          </a:prstGeom>
          <a:noFill/>
        </p:spPr>
        <p:txBody>
          <a:bodyPr wrap="none" rtlCol="0">
            <a:spAutoFit/>
          </a:bodyPr>
          <a:lstStyle/>
          <a:p>
            <a:r>
              <a:rPr lang="en-US" dirty="0"/>
              <a:t>Substitute the ‘unperturbed’ solution into our differential equation </a:t>
            </a:r>
          </a:p>
        </p:txBody>
      </p:sp>
      <p:pic>
        <p:nvPicPr>
          <p:cNvPr id="8" name="Picture 7">
            <a:extLst>
              <a:ext uri="{FF2B5EF4-FFF2-40B4-BE49-F238E27FC236}">
                <a16:creationId xmlns:a16="http://schemas.microsoft.com/office/drawing/2014/main" id="{5443F1E9-30D0-734B-8436-7D0B82A5CCBD}"/>
              </a:ext>
            </a:extLst>
          </p:cNvPr>
          <p:cNvPicPr>
            <a:picLocks noChangeAspect="1"/>
          </p:cNvPicPr>
          <p:nvPr/>
        </p:nvPicPr>
        <p:blipFill>
          <a:blip r:embed="rId2"/>
          <a:stretch>
            <a:fillRect/>
          </a:stretch>
        </p:blipFill>
        <p:spPr>
          <a:xfrm>
            <a:off x="1693229" y="2177276"/>
            <a:ext cx="6306213" cy="762516"/>
          </a:xfrm>
          <a:prstGeom prst="rect">
            <a:avLst/>
          </a:prstGeom>
        </p:spPr>
      </p:pic>
      <p:pic>
        <p:nvPicPr>
          <p:cNvPr id="9" name="Picture 8">
            <a:extLst>
              <a:ext uri="{FF2B5EF4-FFF2-40B4-BE49-F238E27FC236}">
                <a16:creationId xmlns:a16="http://schemas.microsoft.com/office/drawing/2014/main" id="{9ED25157-C802-0248-B120-FF5AEA987D25}"/>
              </a:ext>
            </a:extLst>
          </p:cNvPr>
          <p:cNvPicPr>
            <a:picLocks noChangeAspect="1"/>
          </p:cNvPicPr>
          <p:nvPr/>
        </p:nvPicPr>
        <p:blipFill>
          <a:blip r:embed="rId3"/>
          <a:stretch>
            <a:fillRect/>
          </a:stretch>
        </p:blipFill>
        <p:spPr>
          <a:xfrm>
            <a:off x="1815390" y="841116"/>
            <a:ext cx="5865532" cy="461334"/>
          </a:xfrm>
          <a:prstGeom prst="rect">
            <a:avLst/>
          </a:prstGeom>
        </p:spPr>
      </p:pic>
      <p:pic>
        <p:nvPicPr>
          <p:cNvPr id="10" name="Picture 9">
            <a:extLst>
              <a:ext uri="{FF2B5EF4-FFF2-40B4-BE49-F238E27FC236}">
                <a16:creationId xmlns:a16="http://schemas.microsoft.com/office/drawing/2014/main" id="{E7ED2BE0-7EAC-9542-B6E5-710CF7F5E3C0}"/>
              </a:ext>
            </a:extLst>
          </p:cNvPr>
          <p:cNvPicPr>
            <a:picLocks noChangeAspect="1"/>
          </p:cNvPicPr>
          <p:nvPr/>
        </p:nvPicPr>
        <p:blipFill>
          <a:blip r:embed="rId4"/>
          <a:stretch>
            <a:fillRect/>
          </a:stretch>
        </p:blipFill>
        <p:spPr>
          <a:xfrm>
            <a:off x="2018860" y="1471236"/>
            <a:ext cx="5070583" cy="569522"/>
          </a:xfrm>
          <a:prstGeom prst="rect">
            <a:avLst/>
          </a:prstGeom>
        </p:spPr>
      </p:pic>
      <p:pic>
        <p:nvPicPr>
          <p:cNvPr id="11" name="Picture 10">
            <a:extLst>
              <a:ext uri="{FF2B5EF4-FFF2-40B4-BE49-F238E27FC236}">
                <a16:creationId xmlns:a16="http://schemas.microsoft.com/office/drawing/2014/main" id="{B2479319-1E80-E447-97F3-6A283F200A83}"/>
              </a:ext>
            </a:extLst>
          </p:cNvPr>
          <p:cNvPicPr>
            <a:picLocks noChangeAspect="1"/>
          </p:cNvPicPr>
          <p:nvPr/>
        </p:nvPicPr>
        <p:blipFill>
          <a:blip r:embed="rId5"/>
          <a:stretch>
            <a:fillRect/>
          </a:stretch>
        </p:blipFill>
        <p:spPr>
          <a:xfrm>
            <a:off x="2769897" y="3952210"/>
            <a:ext cx="3433084" cy="591127"/>
          </a:xfrm>
          <a:prstGeom prst="rect">
            <a:avLst/>
          </a:prstGeom>
        </p:spPr>
      </p:pic>
      <p:pic>
        <p:nvPicPr>
          <p:cNvPr id="12" name="Picture 11">
            <a:extLst>
              <a:ext uri="{FF2B5EF4-FFF2-40B4-BE49-F238E27FC236}">
                <a16:creationId xmlns:a16="http://schemas.microsoft.com/office/drawing/2014/main" id="{98FEFEB2-18C2-F848-B465-E98CB108350E}"/>
              </a:ext>
            </a:extLst>
          </p:cNvPr>
          <p:cNvPicPr>
            <a:picLocks noChangeAspect="1"/>
          </p:cNvPicPr>
          <p:nvPr/>
        </p:nvPicPr>
        <p:blipFill>
          <a:blip r:embed="rId6"/>
          <a:stretch>
            <a:fillRect/>
          </a:stretch>
        </p:blipFill>
        <p:spPr>
          <a:xfrm>
            <a:off x="1929512" y="3139627"/>
            <a:ext cx="5342126" cy="555370"/>
          </a:xfrm>
          <a:prstGeom prst="rect">
            <a:avLst/>
          </a:prstGeom>
        </p:spPr>
      </p:pic>
      <p:pic>
        <p:nvPicPr>
          <p:cNvPr id="13" name="Picture 12">
            <a:extLst>
              <a:ext uri="{FF2B5EF4-FFF2-40B4-BE49-F238E27FC236}">
                <a16:creationId xmlns:a16="http://schemas.microsoft.com/office/drawing/2014/main" id="{56ADC306-232A-744A-ACBE-64E0CADF475B}"/>
              </a:ext>
            </a:extLst>
          </p:cNvPr>
          <p:cNvPicPr>
            <a:picLocks noChangeAspect="1"/>
          </p:cNvPicPr>
          <p:nvPr/>
        </p:nvPicPr>
        <p:blipFill>
          <a:blip r:embed="rId7"/>
          <a:stretch>
            <a:fillRect/>
          </a:stretch>
        </p:blipFill>
        <p:spPr>
          <a:xfrm>
            <a:off x="2729014" y="4620707"/>
            <a:ext cx="3514850" cy="766057"/>
          </a:xfrm>
          <a:prstGeom prst="rect">
            <a:avLst/>
          </a:prstGeom>
        </p:spPr>
      </p:pic>
    </p:spTree>
    <p:extLst>
      <p:ext uri="{BB962C8B-B14F-4D97-AF65-F5344CB8AC3E}">
        <p14:creationId xmlns:p14="http://schemas.microsoft.com/office/powerpoint/2010/main" val="42703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6" name="Picture 5" descr="Background_fit_t0_0.110517_tS_4.0245_tM_290.0315_df_2_6663.0_6737.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628184"/>
            <a:ext cx="3764776" cy="2509851"/>
          </a:xfrm>
          <a:prstGeom prst="rect">
            <a:avLst/>
          </a:prstGeom>
        </p:spPr>
      </p:pic>
      <p:pic>
        <p:nvPicPr>
          <p:cNvPr id="7" name="Picture 6" descr="RadialBeamCoordinate_t0_0.11052_tS_4.0245_tM_290.0315_df_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855" y="3350864"/>
            <a:ext cx="4168690" cy="2668844"/>
          </a:xfrm>
          <a:prstGeom prst="rect">
            <a:avLst/>
          </a:prstGeom>
        </p:spPr>
      </p:pic>
      <p:pic>
        <p:nvPicPr>
          <p:cNvPr id="8" name="Picture 7"/>
          <p:cNvPicPr>
            <a:picLocks noChangeAspect="1"/>
          </p:cNvPicPr>
          <p:nvPr/>
        </p:nvPicPr>
        <p:blipFill>
          <a:blip r:embed="rId4"/>
          <a:stretch>
            <a:fillRect/>
          </a:stretch>
        </p:blipFill>
        <p:spPr>
          <a:xfrm rot="5400000">
            <a:off x="5519775" y="515419"/>
            <a:ext cx="2361790" cy="3487330"/>
          </a:xfrm>
          <a:prstGeom prst="rect">
            <a:avLst/>
          </a:prstGeom>
        </p:spPr>
      </p:pic>
      <p:pic>
        <p:nvPicPr>
          <p:cNvPr id="9" name="Picture 8" descr="correlation-histogram_fatemi_sourc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1" y="1143000"/>
            <a:ext cx="3195174" cy="1996984"/>
          </a:xfrm>
          <a:prstGeom prst="rect">
            <a:avLst/>
          </a:prstGeom>
        </p:spPr>
      </p:pic>
      <p:sp>
        <p:nvSpPr>
          <p:cNvPr id="10" name="TextBox 9"/>
          <p:cNvSpPr txBox="1"/>
          <p:nvPr/>
        </p:nvSpPr>
        <p:spPr>
          <a:xfrm>
            <a:off x="7763921" y="6025094"/>
            <a:ext cx="975347" cy="338554"/>
          </a:xfrm>
          <a:prstGeom prst="rect">
            <a:avLst/>
          </a:prstGeom>
          <a:noFill/>
        </p:spPr>
        <p:txBody>
          <a:bodyPr wrap="none" rtlCol="0">
            <a:spAutoFit/>
          </a:bodyPr>
          <a:lstStyle/>
          <a:p>
            <a:r>
              <a:rPr lang="en-US" sz="1600" dirty="0"/>
              <a:t>T. Barrett</a:t>
            </a:r>
          </a:p>
        </p:txBody>
      </p:sp>
      <p:sp>
        <p:nvSpPr>
          <p:cNvPr id="5" name="Footer Placeholder 4">
            <a:extLst>
              <a:ext uri="{FF2B5EF4-FFF2-40B4-BE49-F238E27FC236}">
                <a16:creationId xmlns:a16="http://schemas.microsoft.com/office/drawing/2014/main" id="{DDDDF752-3D1C-2C4F-A8E3-F914583E2325}"/>
              </a:ext>
            </a:extLst>
          </p:cNvPr>
          <p:cNvSpPr>
            <a:spLocks noGrp="1"/>
          </p:cNvSpPr>
          <p:nvPr>
            <p:ph type="ftr" sz="quarter" idx="11"/>
          </p:nvPr>
        </p:nvSpPr>
        <p:spPr/>
        <p:txBody>
          <a:bodyPr/>
          <a:lstStyle/>
          <a:p>
            <a:r>
              <a:rPr lang="en-US"/>
              <a:t>Efield/Pitch</a:t>
            </a:r>
            <a:endParaRPr lang="en-US" dirty="0"/>
          </a:p>
        </p:txBody>
      </p:sp>
      <p:sp>
        <p:nvSpPr>
          <p:cNvPr id="11" name="Slide Number Placeholder 10">
            <a:extLst>
              <a:ext uri="{FF2B5EF4-FFF2-40B4-BE49-F238E27FC236}">
                <a16:creationId xmlns:a16="http://schemas.microsoft.com/office/drawing/2014/main" id="{6257FBA9-DB5E-4740-8C38-C9829DFA8E2E}"/>
              </a:ext>
            </a:extLst>
          </p:cNvPr>
          <p:cNvSpPr>
            <a:spLocks noGrp="1"/>
          </p:cNvSpPr>
          <p:nvPr>
            <p:ph type="sldNum" sz="quarter" idx="12"/>
          </p:nvPr>
        </p:nvSpPr>
        <p:spPr/>
        <p:txBody>
          <a:bodyPr/>
          <a:lstStyle/>
          <a:p>
            <a:fld id="{34A2ECAA-55DE-A546-88ED-23926A155F66}" type="slidenum">
              <a:rPr lang="en-US" smtClean="0"/>
              <a:t>60</a:t>
            </a:fld>
            <a:endParaRPr lang="en-US" dirty="0"/>
          </a:p>
        </p:txBody>
      </p:sp>
    </p:spTree>
    <p:extLst>
      <p:ext uri="{BB962C8B-B14F-4D97-AF65-F5344CB8AC3E}">
        <p14:creationId xmlns:p14="http://schemas.microsoft.com/office/powerpoint/2010/main" val="2907028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5" name="Picture 4" descr="Background_fit_t0_0.110659_tS_4.0225_tM_289.9455_df_2_6667.0_6743.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66" y="3509945"/>
            <a:ext cx="3819991" cy="2546661"/>
          </a:xfrm>
          <a:prstGeom prst="rect">
            <a:avLst/>
          </a:prstGeom>
        </p:spPr>
      </p:pic>
      <p:pic>
        <p:nvPicPr>
          <p:cNvPr id="7" name="Picture 6" descr="RadialBeamCoordinate_t0_0.11066_tS_4.0225_tM_289.9455_df_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101" y="3518227"/>
            <a:ext cx="4338298" cy="2777429"/>
          </a:xfrm>
          <a:prstGeom prst="rect">
            <a:avLst/>
          </a:prstGeom>
        </p:spPr>
      </p:pic>
      <p:pic>
        <p:nvPicPr>
          <p:cNvPr id="8" name="Picture 7" descr="correlation-histogram_tarazona_monte-carl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04131" y="250279"/>
            <a:ext cx="2690577" cy="3972805"/>
          </a:xfrm>
          <a:prstGeom prst="rect">
            <a:avLst/>
          </a:prstGeom>
        </p:spPr>
      </p:pic>
      <p:pic>
        <p:nvPicPr>
          <p:cNvPr id="9" name="Picture 8" descr="correlation-histogram_tarazona_sourc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61" y="1078476"/>
            <a:ext cx="4143316" cy="2428343"/>
          </a:xfrm>
          <a:prstGeom prst="rect">
            <a:avLst/>
          </a:prstGeom>
        </p:spPr>
      </p:pic>
      <p:sp>
        <p:nvSpPr>
          <p:cNvPr id="10" name="TextBox 9"/>
          <p:cNvSpPr txBox="1"/>
          <p:nvPr/>
        </p:nvSpPr>
        <p:spPr>
          <a:xfrm>
            <a:off x="7763922" y="6025094"/>
            <a:ext cx="1192126" cy="584776"/>
          </a:xfrm>
          <a:prstGeom prst="rect">
            <a:avLst/>
          </a:prstGeom>
          <a:noFill/>
        </p:spPr>
        <p:txBody>
          <a:bodyPr wrap="square" rtlCol="0">
            <a:spAutoFit/>
          </a:bodyPr>
          <a:lstStyle/>
          <a:p>
            <a:r>
              <a:rPr lang="en-US" sz="1600" dirty="0"/>
              <a:t>D. </a:t>
            </a:r>
            <a:r>
              <a:rPr lang="en-US" sz="1600" dirty="0" err="1"/>
              <a:t>Tarazona</a:t>
            </a:r>
            <a:r>
              <a:rPr lang="en-US" sz="1600" dirty="0"/>
              <a:t> T. Barrett</a:t>
            </a:r>
          </a:p>
        </p:txBody>
      </p:sp>
      <p:sp>
        <p:nvSpPr>
          <p:cNvPr id="6" name="Footer Placeholder 5">
            <a:extLst>
              <a:ext uri="{FF2B5EF4-FFF2-40B4-BE49-F238E27FC236}">
                <a16:creationId xmlns:a16="http://schemas.microsoft.com/office/drawing/2014/main" id="{35990D1B-7458-7B47-8768-8BA94D998202}"/>
              </a:ext>
            </a:extLst>
          </p:cNvPr>
          <p:cNvSpPr>
            <a:spLocks noGrp="1"/>
          </p:cNvSpPr>
          <p:nvPr>
            <p:ph type="ftr" sz="quarter" idx="11"/>
          </p:nvPr>
        </p:nvSpPr>
        <p:spPr/>
        <p:txBody>
          <a:bodyPr/>
          <a:lstStyle/>
          <a:p>
            <a:r>
              <a:rPr lang="en-US"/>
              <a:t>Efield/Pitch</a:t>
            </a:r>
            <a:endParaRPr lang="en-US" dirty="0"/>
          </a:p>
        </p:txBody>
      </p:sp>
      <p:sp>
        <p:nvSpPr>
          <p:cNvPr id="11" name="Slide Number Placeholder 10">
            <a:extLst>
              <a:ext uri="{FF2B5EF4-FFF2-40B4-BE49-F238E27FC236}">
                <a16:creationId xmlns:a16="http://schemas.microsoft.com/office/drawing/2014/main" id="{2BE7980B-9DC5-5942-B5DD-63B65A3D7E9E}"/>
              </a:ext>
            </a:extLst>
          </p:cNvPr>
          <p:cNvSpPr>
            <a:spLocks noGrp="1"/>
          </p:cNvSpPr>
          <p:nvPr>
            <p:ph type="sldNum" sz="quarter" idx="12"/>
          </p:nvPr>
        </p:nvSpPr>
        <p:spPr/>
        <p:txBody>
          <a:bodyPr/>
          <a:lstStyle/>
          <a:p>
            <a:fld id="{34A2ECAA-55DE-A546-88ED-23926A155F66}" type="slidenum">
              <a:rPr lang="en-US" smtClean="0"/>
              <a:t>61</a:t>
            </a:fld>
            <a:endParaRPr lang="en-US" dirty="0"/>
          </a:p>
        </p:txBody>
      </p:sp>
    </p:spTree>
    <p:extLst>
      <p:ext uri="{BB962C8B-B14F-4D97-AF65-F5344CB8AC3E}">
        <p14:creationId xmlns:p14="http://schemas.microsoft.com/office/powerpoint/2010/main" val="2277473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5" name="Picture 4" descr="Background_fit_t0_0.110402_tS_4.0235_tM_289.9325_df_2_6667.0_6733.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29" y="3746510"/>
            <a:ext cx="3441374" cy="2294249"/>
          </a:xfrm>
          <a:prstGeom prst="rect">
            <a:avLst/>
          </a:prstGeom>
        </p:spPr>
      </p:pic>
      <p:pic>
        <p:nvPicPr>
          <p:cNvPr id="6" name="Picture 5" descr="correlation-histogram_rubin_sour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29" y="1135932"/>
            <a:ext cx="3824642" cy="2241573"/>
          </a:xfrm>
          <a:prstGeom prst="rect">
            <a:avLst/>
          </a:prstGeom>
        </p:spPr>
      </p:pic>
      <p:pic>
        <p:nvPicPr>
          <p:cNvPr id="8" name="Picture 7" descr="correlation-histogram_rubin_monte-carl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33460" y="-117000"/>
            <a:ext cx="2874626" cy="4244564"/>
          </a:xfrm>
          <a:prstGeom prst="rect">
            <a:avLst/>
          </a:prstGeom>
        </p:spPr>
      </p:pic>
      <p:pic>
        <p:nvPicPr>
          <p:cNvPr id="9" name="Picture 8" descr="RadialBeamCoordinate_t0_0.11040_tS_4.0235_tM_289.9325_df_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3706" y="3809234"/>
            <a:ext cx="3822158" cy="2446990"/>
          </a:xfrm>
          <a:prstGeom prst="rect">
            <a:avLst/>
          </a:prstGeom>
        </p:spPr>
      </p:pic>
      <p:sp>
        <p:nvSpPr>
          <p:cNvPr id="10" name="TextBox 9"/>
          <p:cNvSpPr txBox="1"/>
          <p:nvPr/>
        </p:nvSpPr>
        <p:spPr>
          <a:xfrm>
            <a:off x="7763921" y="6025094"/>
            <a:ext cx="975347" cy="338554"/>
          </a:xfrm>
          <a:prstGeom prst="rect">
            <a:avLst/>
          </a:prstGeom>
          <a:noFill/>
        </p:spPr>
        <p:txBody>
          <a:bodyPr wrap="none" rtlCol="0">
            <a:spAutoFit/>
          </a:bodyPr>
          <a:lstStyle/>
          <a:p>
            <a:r>
              <a:rPr lang="en-US" sz="1600" dirty="0"/>
              <a:t>T. Barrett</a:t>
            </a:r>
          </a:p>
        </p:txBody>
      </p:sp>
      <p:sp>
        <p:nvSpPr>
          <p:cNvPr id="7" name="Footer Placeholder 6">
            <a:extLst>
              <a:ext uri="{FF2B5EF4-FFF2-40B4-BE49-F238E27FC236}">
                <a16:creationId xmlns:a16="http://schemas.microsoft.com/office/drawing/2014/main" id="{1ECF1ECE-019B-5E4C-8E82-DADA94AC6265}"/>
              </a:ext>
            </a:extLst>
          </p:cNvPr>
          <p:cNvSpPr>
            <a:spLocks noGrp="1"/>
          </p:cNvSpPr>
          <p:nvPr>
            <p:ph type="ftr" sz="quarter" idx="11"/>
          </p:nvPr>
        </p:nvSpPr>
        <p:spPr/>
        <p:txBody>
          <a:bodyPr/>
          <a:lstStyle/>
          <a:p>
            <a:r>
              <a:rPr lang="en-US"/>
              <a:t>Efield/Pitch</a:t>
            </a:r>
            <a:endParaRPr lang="en-US" dirty="0"/>
          </a:p>
        </p:txBody>
      </p:sp>
      <p:sp>
        <p:nvSpPr>
          <p:cNvPr id="11" name="Slide Number Placeholder 10">
            <a:extLst>
              <a:ext uri="{FF2B5EF4-FFF2-40B4-BE49-F238E27FC236}">
                <a16:creationId xmlns:a16="http://schemas.microsoft.com/office/drawing/2014/main" id="{494975E7-1353-BC47-90D8-D43180164D59}"/>
              </a:ext>
            </a:extLst>
          </p:cNvPr>
          <p:cNvSpPr>
            <a:spLocks noGrp="1"/>
          </p:cNvSpPr>
          <p:nvPr>
            <p:ph type="sldNum" sz="quarter" idx="12"/>
          </p:nvPr>
        </p:nvSpPr>
        <p:spPr/>
        <p:txBody>
          <a:bodyPr/>
          <a:lstStyle/>
          <a:p>
            <a:fld id="{34A2ECAA-55DE-A546-88ED-23926A155F66}" type="slidenum">
              <a:rPr lang="en-US" smtClean="0"/>
              <a:t>62</a:t>
            </a:fld>
            <a:endParaRPr lang="en-US" dirty="0"/>
          </a:p>
        </p:txBody>
      </p:sp>
    </p:spTree>
    <p:extLst>
      <p:ext uri="{BB962C8B-B14F-4D97-AF65-F5344CB8AC3E}">
        <p14:creationId xmlns:p14="http://schemas.microsoft.com/office/powerpoint/2010/main" val="2361096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 July 2020</a:t>
            </a:r>
          </a:p>
        </p:txBody>
      </p:sp>
      <p:pic>
        <p:nvPicPr>
          <p:cNvPr id="7" name="Picture 6"/>
          <p:cNvPicPr>
            <a:picLocks noChangeAspect="1"/>
          </p:cNvPicPr>
          <p:nvPr/>
        </p:nvPicPr>
        <p:blipFill>
          <a:blip r:embed="rId2"/>
          <a:stretch>
            <a:fillRect/>
          </a:stretch>
        </p:blipFill>
        <p:spPr>
          <a:xfrm>
            <a:off x="0" y="1515883"/>
            <a:ext cx="4472416" cy="3356737"/>
          </a:xfrm>
          <a:prstGeom prst="rect">
            <a:avLst/>
          </a:prstGeom>
        </p:spPr>
      </p:pic>
      <p:pic>
        <p:nvPicPr>
          <p:cNvPr id="8" name="Picture 7"/>
          <p:cNvPicPr>
            <a:picLocks noChangeAspect="1"/>
          </p:cNvPicPr>
          <p:nvPr/>
        </p:nvPicPr>
        <p:blipFill>
          <a:blip r:embed="rId3"/>
          <a:stretch>
            <a:fillRect/>
          </a:stretch>
        </p:blipFill>
        <p:spPr>
          <a:xfrm>
            <a:off x="4472416" y="2677408"/>
            <a:ext cx="4368800" cy="1219200"/>
          </a:xfrm>
          <a:prstGeom prst="rect">
            <a:avLst/>
          </a:prstGeom>
        </p:spPr>
      </p:pic>
      <p:sp>
        <p:nvSpPr>
          <p:cNvPr id="2" name="TextBox 1"/>
          <p:cNvSpPr txBox="1"/>
          <p:nvPr/>
        </p:nvSpPr>
        <p:spPr>
          <a:xfrm>
            <a:off x="131205" y="5304381"/>
            <a:ext cx="7571303" cy="923330"/>
          </a:xfrm>
          <a:prstGeom prst="rect">
            <a:avLst/>
          </a:prstGeom>
          <a:noFill/>
        </p:spPr>
        <p:txBody>
          <a:bodyPr wrap="none" rtlCol="0">
            <a:spAutoFit/>
          </a:bodyPr>
          <a:lstStyle/>
          <a:p>
            <a:pPr marL="285750" indent="-285750">
              <a:buFont typeface="Arial"/>
              <a:buChar char="•"/>
            </a:pPr>
            <a:r>
              <a:rPr lang="en-US" dirty="0"/>
              <a:t>Time-momentum correlation introduces systematic error in Fourier method</a:t>
            </a:r>
          </a:p>
          <a:p>
            <a:pPr marL="285750" indent="-285750">
              <a:buFont typeface="Arial"/>
              <a:buChar char="•"/>
            </a:pPr>
            <a:r>
              <a:rPr lang="en-US" dirty="0"/>
              <a:t>The correlation will depend on kicker parameters</a:t>
            </a:r>
          </a:p>
          <a:p>
            <a:pPr marL="285750" indent="-285750">
              <a:buFont typeface="Arial"/>
              <a:buChar char="•"/>
            </a:pPr>
            <a:r>
              <a:rPr lang="en-US" dirty="0"/>
              <a:t>Modeling the correlation may be problematic</a:t>
            </a:r>
          </a:p>
        </p:txBody>
      </p:sp>
      <p:sp>
        <p:nvSpPr>
          <p:cNvPr id="3" name="Footer Placeholder 2">
            <a:extLst>
              <a:ext uri="{FF2B5EF4-FFF2-40B4-BE49-F238E27FC236}">
                <a16:creationId xmlns:a16="http://schemas.microsoft.com/office/drawing/2014/main" id="{99E876F3-B31D-D843-B9CD-144C551BBA44}"/>
              </a:ext>
            </a:extLst>
          </p:cNvPr>
          <p:cNvSpPr>
            <a:spLocks noGrp="1"/>
          </p:cNvSpPr>
          <p:nvPr>
            <p:ph type="ftr" sz="quarter" idx="11"/>
          </p:nvPr>
        </p:nvSpPr>
        <p:spPr/>
        <p:txBody>
          <a:bodyPr/>
          <a:lstStyle/>
          <a:p>
            <a:r>
              <a:rPr lang="en-US"/>
              <a:t>Efield/Pitch</a:t>
            </a:r>
            <a:endParaRPr lang="en-US" dirty="0"/>
          </a:p>
        </p:txBody>
      </p:sp>
      <p:sp>
        <p:nvSpPr>
          <p:cNvPr id="9" name="Slide Number Placeholder 8">
            <a:extLst>
              <a:ext uri="{FF2B5EF4-FFF2-40B4-BE49-F238E27FC236}">
                <a16:creationId xmlns:a16="http://schemas.microsoft.com/office/drawing/2014/main" id="{9AA8528E-3BC3-454D-AC2C-26199E2247F8}"/>
              </a:ext>
            </a:extLst>
          </p:cNvPr>
          <p:cNvSpPr>
            <a:spLocks noGrp="1"/>
          </p:cNvSpPr>
          <p:nvPr>
            <p:ph type="sldNum" sz="quarter" idx="12"/>
          </p:nvPr>
        </p:nvSpPr>
        <p:spPr/>
        <p:txBody>
          <a:bodyPr/>
          <a:lstStyle/>
          <a:p>
            <a:fld id="{34A2ECAA-55DE-A546-88ED-23926A155F66}" type="slidenum">
              <a:rPr lang="en-US" smtClean="0"/>
              <a:t>63</a:t>
            </a:fld>
            <a:endParaRPr lang="en-US" dirty="0"/>
          </a:p>
        </p:txBody>
      </p:sp>
    </p:spTree>
    <p:extLst>
      <p:ext uri="{BB962C8B-B14F-4D97-AF65-F5344CB8AC3E}">
        <p14:creationId xmlns:p14="http://schemas.microsoft.com/office/powerpoint/2010/main" val="39050834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sp>
        <p:nvSpPr>
          <p:cNvPr id="5" name="TextBox 4"/>
          <p:cNvSpPr txBox="1"/>
          <p:nvPr/>
        </p:nvSpPr>
        <p:spPr>
          <a:xfrm>
            <a:off x="457200" y="188132"/>
            <a:ext cx="8981946" cy="3847207"/>
          </a:xfrm>
          <a:prstGeom prst="rect">
            <a:avLst/>
          </a:prstGeom>
          <a:noFill/>
        </p:spPr>
        <p:txBody>
          <a:bodyPr wrap="none" rtlCol="0">
            <a:spAutoFit/>
          </a:bodyPr>
          <a:lstStyle/>
          <a:p>
            <a:r>
              <a:rPr lang="en-US" sz="2800" dirty="0"/>
              <a:t>Summary</a:t>
            </a:r>
          </a:p>
          <a:p>
            <a:endParaRPr lang="en-US" dirty="0"/>
          </a:p>
          <a:p>
            <a:r>
              <a:rPr lang="en-US" sz="2000" dirty="0"/>
              <a:t>E-field</a:t>
            </a:r>
          </a:p>
          <a:p>
            <a:endParaRPr lang="en-US" dirty="0"/>
          </a:p>
          <a:p>
            <a:pPr marL="285750" indent="-285750">
              <a:buFont typeface="Arial"/>
              <a:buChar char="•"/>
            </a:pPr>
            <a:r>
              <a:rPr lang="en-US" sz="2000" dirty="0"/>
              <a:t>Correlation systematic dominates uncertainty of E-field contribution</a:t>
            </a:r>
          </a:p>
          <a:p>
            <a:pPr marL="285750" indent="-285750">
              <a:buFont typeface="Arial"/>
              <a:buChar char="•"/>
            </a:pPr>
            <a:r>
              <a:rPr lang="en-US" sz="2000" dirty="0"/>
              <a:t>We are exploring refinements to Fourier method to mitigate effects of correlation</a:t>
            </a:r>
          </a:p>
          <a:p>
            <a:pPr marL="285750" indent="-285750">
              <a:buFont typeface="Arial"/>
              <a:buChar char="•"/>
            </a:pPr>
            <a:r>
              <a:rPr lang="en-US" sz="2000" dirty="0"/>
              <a:t>Redefine t</a:t>
            </a:r>
            <a:r>
              <a:rPr lang="en-US" sz="2000" baseline="-25000" dirty="0"/>
              <a:t>0 </a:t>
            </a:r>
            <a:r>
              <a:rPr lang="en-US" sz="2000" dirty="0"/>
              <a:t>to peak of fast rotation signal (maximal bunching point) ?</a:t>
            </a:r>
          </a:p>
          <a:p>
            <a:pPr marL="285750" indent="-285750">
              <a:buFont typeface="Arial"/>
              <a:buChar char="•"/>
            </a:pPr>
            <a:endParaRPr lang="en-US" sz="2000" dirty="0"/>
          </a:p>
          <a:p>
            <a:pPr marL="285750" indent="-285750">
              <a:buFont typeface="Arial"/>
              <a:buChar char="•"/>
            </a:pPr>
            <a:r>
              <a:rPr lang="en-US" sz="2000" dirty="0">
                <a:latin typeface="Symbol" charset="2"/>
                <a:cs typeface="Symbol" charset="2"/>
              </a:rPr>
              <a:t>c</a:t>
            </a:r>
            <a:r>
              <a:rPr lang="en-US" sz="2000" baseline="30000" dirty="0">
                <a:cs typeface="Symbol" charset="2"/>
              </a:rPr>
              <a:t>2  </a:t>
            </a:r>
            <a:r>
              <a:rPr lang="en-US" sz="2000" dirty="0">
                <a:cs typeface="Symbol" charset="2"/>
              </a:rPr>
              <a:t> method? Parameterize initial distribution and fit to S(t). </a:t>
            </a:r>
          </a:p>
          <a:p>
            <a:r>
              <a:rPr lang="en-US" sz="2000" dirty="0">
                <a:cs typeface="Symbol" charset="2"/>
              </a:rPr>
              <a:t>       Correlation can be included in that parameterization</a:t>
            </a:r>
          </a:p>
          <a:p>
            <a:endParaRPr lang="en-US" sz="2000" dirty="0">
              <a:latin typeface="Symbol" charset="2"/>
              <a:cs typeface="Symbol" charset="2"/>
            </a:endParaRPr>
          </a:p>
          <a:p>
            <a:r>
              <a:rPr lang="en-US" sz="2000" dirty="0">
                <a:cs typeface="Symbol" charset="2"/>
              </a:rPr>
              <a:t>Or perhaps a hybrid of Fourier and </a:t>
            </a:r>
            <a:r>
              <a:rPr lang="en-US" sz="2000" dirty="0">
                <a:latin typeface="Symbol" charset="2"/>
                <a:cs typeface="Symbol" charset="2"/>
              </a:rPr>
              <a:t>c</a:t>
            </a:r>
            <a:r>
              <a:rPr lang="en-US" sz="2000" baseline="30000" dirty="0">
                <a:cs typeface="Symbol" charset="2"/>
              </a:rPr>
              <a:t>2  </a:t>
            </a:r>
            <a:r>
              <a:rPr lang="en-US" sz="2000" dirty="0">
                <a:cs typeface="Symbol" charset="2"/>
              </a:rPr>
              <a:t> method? </a:t>
            </a:r>
          </a:p>
        </p:txBody>
      </p:sp>
      <p:sp>
        <p:nvSpPr>
          <p:cNvPr id="6" name="TextBox 5"/>
          <p:cNvSpPr txBox="1"/>
          <p:nvPr/>
        </p:nvSpPr>
        <p:spPr>
          <a:xfrm>
            <a:off x="470355" y="4432861"/>
            <a:ext cx="6468437" cy="1323439"/>
          </a:xfrm>
          <a:prstGeom prst="rect">
            <a:avLst/>
          </a:prstGeom>
          <a:noFill/>
        </p:spPr>
        <p:txBody>
          <a:bodyPr wrap="none" rtlCol="0">
            <a:spAutoFit/>
          </a:bodyPr>
          <a:lstStyle/>
          <a:p>
            <a:r>
              <a:rPr lang="en-US" sz="2000" dirty="0"/>
              <a:t>Pitch</a:t>
            </a:r>
          </a:p>
          <a:p>
            <a:pPr marL="342900" indent="-342900">
              <a:buFont typeface="Arial"/>
              <a:buChar char="•"/>
            </a:pPr>
            <a:r>
              <a:rPr lang="en-US" sz="2000" dirty="0"/>
              <a:t>Effects of misalignments are small</a:t>
            </a:r>
          </a:p>
          <a:p>
            <a:pPr marL="342900" indent="-342900">
              <a:buFont typeface="Arial"/>
              <a:buChar char="•"/>
            </a:pPr>
            <a:r>
              <a:rPr lang="en-US" sz="2000" dirty="0"/>
              <a:t>Remaining uncertainty dominated by relative acceptance</a:t>
            </a:r>
          </a:p>
          <a:p>
            <a:r>
              <a:rPr lang="en-US" sz="2000" dirty="0"/>
              <a:t>            In progress</a:t>
            </a:r>
          </a:p>
        </p:txBody>
      </p:sp>
      <p:sp>
        <p:nvSpPr>
          <p:cNvPr id="7" name="Footer Placeholder 6">
            <a:extLst>
              <a:ext uri="{FF2B5EF4-FFF2-40B4-BE49-F238E27FC236}">
                <a16:creationId xmlns:a16="http://schemas.microsoft.com/office/drawing/2014/main" id="{168BDC53-C75E-D045-8553-FEC63CCA5D7F}"/>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3AECC9BF-D669-7644-A1BB-E71890277848}"/>
              </a:ext>
            </a:extLst>
          </p:cNvPr>
          <p:cNvSpPr>
            <a:spLocks noGrp="1"/>
          </p:cNvSpPr>
          <p:nvPr>
            <p:ph type="sldNum" sz="quarter" idx="12"/>
          </p:nvPr>
        </p:nvSpPr>
        <p:spPr/>
        <p:txBody>
          <a:bodyPr/>
          <a:lstStyle/>
          <a:p>
            <a:fld id="{34A2ECAA-55DE-A546-88ED-23926A155F66}" type="slidenum">
              <a:rPr lang="en-US" smtClean="0"/>
              <a:t>64</a:t>
            </a:fld>
            <a:endParaRPr lang="en-US" dirty="0"/>
          </a:p>
        </p:txBody>
      </p:sp>
    </p:spTree>
    <p:extLst>
      <p:ext uri="{BB962C8B-B14F-4D97-AF65-F5344CB8AC3E}">
        <p14:creationId xmlns:p14="http://schemas.microsoft.com/office/powerpoint/2010/main" val="2819545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005" y="4794648"/>
            <a:ext cx="8756351" cy="1754327"/>
          </a:xfrm>
          <a:prstGeom prst="rect">
            <a:avLst/>
          </a:prstGeom>
          <a:noFill/>
        </p:spPr>
        <p:txBody>
          <a:bodyPr wrap="square" rtlCol="0">
            <a:spAutoFit/>
          </a:bodyPr>
          <a:lstStyle/>
          <a:p>
            <a:r>
              <a:rPr lang="en-US" dirty="0"/>
              <a:t>In a curved geometry, the integrated E-field along the trajectory depends on </a:t>
            </a:r>
            <a:r>
              <a:rPr lang="en-US" dirty="0" err="1"/>
              <a:t>betatron</a:t>
            </a:r>
            <a:r>
              <a:rPr lang="en-US" dirty="0"/>
              <a:t> amplitude in two ways</a:t>
            </a:r>
          </a:p>
          <a:p>
            <a:pPr marL="342900" indent="-342900">
              <a:buFont typeface="+mj-lt"/>
              <a:buAutoNum type="arabicPeriod"/>
            </a:pPr>
            <a:r>
              <a:rPr lang="en-US" dirty="0" err="1"/>
              <a:t>Sextupole</a:t>
            </a:r>
            <a:r>
              <a:rPr lang="en-US" dirty="0"/>
              <a:t> (quadratic) component of the quads </a:t>
            </a:r>
          </a:p>
          <a:p>
            <a:pPr marL="800100" lvl="1" indent="-342900">
              <a:buFont typeface="Arial"/>
              <a:buChar char="•"/>
            </a:pPr>
            <a:r>
              <a:rPr lang="en-US" dirty="0" err="1"/>
              <a:t>Sextupole</a:t>
            </a:r>
            <a:r>
              <a:rPr lang="en-US" dirty="0"/>
              <a:t> component is symmetric about magic radius</a:t>
            </a:r>
          </a:p>
          <a:p>
            <a:pPr marL="800100" lvl="1" indent="-342900">
              <a:buFont typeface="Arial"/>
              <a:buChar char="•"/>
            </a:pPr>
            <a:r>
              <a:rPr lang="en-US" dirty="0"/>
              <a:t>Shifts the ‘closed orbit’</a:t>
            </a:r>
          </a:p>
          <a:p>
            <a:pPr marL="342900" indent="-342900">
              <a:buFont typeface="+mj-lt"/>
              <a:buAutoNum type="arabicPeriod"/>
            </a:pPr>
            <a:r>
              <a:rPr lang="en-US" dirty="0"/>
              <a:t>Path length (asymmetric about magic radius)</a:t>
            </a:r>
          </a:p>
        </p:txBody>
      </p:sp>
      <p:cxnSp>
        <p:nvCxnSpPr>
          <p:cNvPr id="5" name="Straight Connector 4"/>
          <p:cNvCxnSpPr/>
          <p:nvPr/>
        </p:nvCxnSpPr>
        <p:spPr>
          <a:xfrm flipH="1">
            <a:off x="1133232" y="3536776"/>
            <a:ext cx="6818922"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2"/>
          <a:stretch>
            <a:fillRect/>
          </a:stretch>
        </p:blipFill>
        <p:spPr>
          <a:xfrm>
            <a:off x="542192" y="301948"/>
            <a:ext cx="3670300" cy="1066800"/>
          </a:xfrm>
          <a:prstGeom prst="rect">
            <a:avLst/>
          </a:prstGeom>
        </p:spPr>
      </p:pic>
      <p:pic>
        <p:nvPicPr>
          <p:cNvPr id="6" name="Picture 5"/>
          <p:cNvPicPr>
            <a:picLocks noChangeAspect="1"/>
          </p:cNvPicPr>
          <p:nvPr/>
        </p:nvPicPr>
        <p:blipFill>
          <a:blip r:embed="rId3"/>
          <a:stretch>
            <a:fillRect/>
          </a:stretch>
        </p:blipFill>
        <p:spPr>
          <a:xfrm>
            <a:off x="2328127" y="2184130"/>
            <a:ext cx="4572000" cy="2743200"/>
          </a:xfrm>
          <a:prstGeom prst="rect">
            <a:avLst/>
          </a:prstGeom>
        </p:spPr>
      </p:pic>
      <p:sp>
        <p:nvSpPr>
          <p:cNvPr id="8" name="TextBox 7"/>
          <p:cNvSpPr txBox="1"/>
          <p:nvPr/>
        </p:nvSpPr>
        <p:spPr>
          <a:xfrm>
            <a:off x="5128846" y="529437"/>
            <a:ext cx="1997061" cy="646331"/>
          </a:xfrm>
          <a:prstGeom prst="rect">
            <a:avLst/>
          </a:prstGeom>
          <a:noFill/>
        </p:spPr>
        <p:txBody>
          <a:bodyPr wrap="none" rtlCol="0">
            <a:spAutoFit/>
          </a:bodyPr>
          <a:lstStyle/>
          <a:p>
            <a:r>
              <a:rPr lang="en-US" dirty="0"/>
              <a:t>E-field contribution</a:t>
            </a:r>
          </a:p>
          <a:p>
            <a:r>
              <a:rPr lang="en-US" dirty="0"/>
              <a:t>Quad linearity</a:t>
            </a:r>
          </a:p>
        </p:txBody>
      </p:sp>
      <p:sp>
        <p:nvSpPr>
          <p:cNvPr id="9" name="TextBox 8"/>
          <p:cNvSpPr txBox="1"/>
          <p:nvPr/>
        </p:nvSpPr>
        <p:spPr>
          <a:xfrm>
            <a:off x="542192" y="1345200"/>
            <a:ext cx="6727281" cy="923330"/>
          </a:xfrm>
          <a:prstGeom prst="rect">
            <a:avLst/>
          </a:prstGeom>
          <a:noFill/>
        </p:spPr>
        <p:txBody>
          <a:bodyPr wrap="square" rtlCol="0">
            <a:spAutoFit/>
          </a:bodyPr>
          <a:lstStyle/>
          <a:p>
            <a:r>
              <a:rPr lang="en-US" dirty="0"/>
              <a:t>In an ideal </a:t>
            </a:r>
            <a:r>
              <a:rPr lang="en-US" dirty="0" err="1"/>
              <a:t>cartesian</a:t>
            </a:r>
            <a:r>
              <a:rPr lang="en-US" dirty="0"/>
              <a:t> geometry and </a:t>
            </a:r>
            <a:r>
              <a:rPr lang="en-US" dirty="0" err="1"/>
              <a:t>quadrupole</a:t>
            </a:r>
            <a:r>
              <a:rPr lang="en-US" dirty="0"/>
              <a:t> where the horizontal field is </a:t>
            </a:r>
            <a:r>
              <a:rPr lang="en-US" dirty="0" err="1"/>
              <a:t>antisymmetric</a:t>
            </a:r>
            <a:r>
              <a:rPr lang="en-US" dirty="0"/>
              <a:t> about the closed orbit, the E-field correction is independent of </a:t>
            </a:r>
            <a:r>
              <a:rPr lang="en-US" dirty="0" err="1"/>
              <a:t>betatron</a:t>
            </a:r>
            <a:r>
              <a:rPr lang="en-US" dirty="0"/>
              <a:t> amplitude</a:t>
            </a:r>
          </a:p>
        </p:txBody>
      </p:sp>
      <p:cxnSp>
        <p:nvCxnSpPr>
          <p:cNvPr id="11" name="Straight Arrow Connector 10"/>
          <p:cNvCxnSpPr/>
          <p:nvPr/>
        </p:nvCxnSpPr>
        <p:spPr>
          <a:xfrm flipH="1" flipV="1">
            <a:off x="1426308" y="3255074"/>
            <a:ext cx="9769" cy="2540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1406770" y="2737305"/>
            <a:ext cx="15631"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445846" y="3604811"/>
            <a:ext cx="1954" cy="2540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443893" y="3904726"/>
            <a:ext cx="9769" cy="4552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63140" y="3070408"/>
            <a:ext cx="297377" cy="369332"/>
          </a:xfrm>
          <a:prstGeom prst="rect">
            <a:avLst/>
          </a:prstGeom>
          <a:noFill/>
        </p:spPr>
        <p:txBody>
          <a:bodyPr wrap="none" rtlCol="0">
            <a:spAutoFit/>
          </a:bodyPr>
          <a:lstStyle/>
          <a:p>
            <a:r>
              <a:rPr lang="en-US" dirty="0"/>
              <a:t>E</a:t>
            </a:r>
          </a:p>
        </p:txBody>
      </p:sp>
      <p:pic>
        <p:nvPicPr>
          <p:cNvPr id="7" name="Picture 6" descr="x_e=_eta_Delta_p.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244" y="4334895"/>
            <a:ext cx="1834433" cy="366887"/>
          </a:xfrm>
          <a:prstGeom prst="rect">
            <a:avLst/>
          </a:prstGeom>
        </p:spPr>
      </p:pic>
      <p:sp>
        <p:nvSpPr>
          <p:cNvPr id="3" name="Date Placeholder 2"/>
          <p:cNvSpPr>
            <a:spLocks noGrp="1"/>
          </p:cNvSpPr>
          <p:nvPr>
            <p:ph type="dt" sz="half" idx="10"/>
          </p:nvPr>
        </p:nvSpPr>
        <p:spPr/>
        <p:txBody>
          <a:bodyPr/>
          <a:lstStyle/>
          <a:p>
            <a:r>
              <a:rPr lang="en-US"/>
              <a:t>15 July 2020</a:t>
            </a:r>
          </a:p>
        </p:txBody>
      </p:sp>
      <p:sp>
        <p:nvSpPr>
          <p:cNvPr id="14" name="Footer Placeholder 13">
            <a:extLst>
              <a:ext uri="{FF2B5EF4-FFF2-40B4-BE49-F238E27FC236}">
                <a16:creationId xmlns:a16="http://schemas.microsoft.com/office/drawing/2014/main" id="{A6ED99C7-4E1E-D64B-A687-58593747D7E4}"/>
              </a:ext>
            </a:extLst>
          </p:cNvPr>
          <p:cNvSpPr>
            <a:spLocks noGrp="1"/>
          </p:cNvSpPr>
          <p:nvPr>
            <p:ph type="ftr" sz="quarter" idx="11"/>
          </p:nvPr>
        </p:nvSpPr>
        <p:spPr/>
        <p:txBody>
          <a:bodyPr/>
          <a:lstStyle/>
          <a:p>
            <a:r>
              <a:rPr lang="en-US"/>
              <a:t>Efield/Pitch</a:t>
            </a:r>
            <a:endParaRPr lang="en-US" dirty="0"/>
          </a:p>
        </p:txBody>
      </p:sp>
      <p:sp>
        <p:nvSpPr>
          <p:cNvPr id="15" name="Slide Number Placeholder 14">
            <a:extLst>
              <a:ext uri="{FF2B5EF4-FFF2-40B4-BE49-F238E27FC236}">
                <a16:creationId xmlns:a16="http://schemas.microsoft.com/office/drawing/2014/main" id="{127A9643-6774-9D43-97C7-29A316E299B2}"/>
              </a:ext>
            </a:extLst>
          </p:cNvPr>
          <p:cNvSpPr>
            <a:spLocks noGrp="1"/>
          </p:cNvSpPr>
          <p:nvPr>
            <p:ph type="sldNum" sz="quarter" idx="12"/>
          </p:nvPr>
        </p:nvSpPr>
        <p:spPr/>
        <p:txBody>
          <a:bodyPr/>
          <a:lstStyle/>
          <a:p>
            <a:r>
              <a:rPr lang="en-US"/>
              <a:t>D. Rubin                                   </a:t>
            </a:r>
            <a:fld id="{34A2ECAA-55DE-A546-88ED-23926A155F66}" type="slidenum">
              <a:rPr lang="en-US" smtClean="0"/>
              <a:t>65</a:t>
            </a:fld>
            <a:endParaRPr lang="en-US" dirty="0"/>
          </a:p>
        </p:txBody>
      </p:sp>
    </p:spTree>
    <p:extLst>
      <p:ext uri="{BB962C8B-B14F-4D97-AF65-F5344CB8AC3E}">
        <p14:creationId xmlns:p14="http://schemas.microsoft.com/office/powerpoint/2010/main" val="106598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4" name="Picture 3"/>
          <p:cNvPicPr>
            <a:picLocks noChangeAspect="1"/>
          </p:cNvPicPr>
          <p:nvPr/>
        </p:nvPicPr>
        <p:blipFill>
          <a:blip r:embed="rId2"/>
          <a:stretch>
            <a:fillRect/>
          </a:stretch>
        </p:blipFill>
        <p:spPr>
          <a:xfrm>
            <a:off x="6081055" y="106993"/>
            <a:ext cx="3154680" cy="2103120"/>
          </a:xfrm>
          <a:prstGeom prst="rect">
            <a:avLst/>
          </a:prstGeom>
        </p:spPr>
      </p:pic>
      <p:sp>
        <p:nvSpPr>
          <p:cNvPr id="8" name="TextBox 7"/>
          <p:cNvSpPr txBox="1"/>
          <p:nvPr/>
        </p:nvSpPr>
        <p:spPr>
          <a:xfrm>
            <a:off x="955613" y="914033"/>
            <a:ext cx="416625" cy="369332"/>
          </a:xfrm>
          <a:prstGeom prst="rect">
            <a:avLst/>
          </a:prstGeom>
          <a:noFill/>
        </p:spPr>
        <p:txBody>
          <a:bodyPr wrap="none" rtlCol="0">
            <a:spAutoFit/>
          </a:bodyPr>
          <a:lstStyle/>
          <a:p>
            <a:r>
              <a:rPr lang="en-US" dirty="0"/>
              <a:t>#1</a:t>
            </a:r>
          </a:p>
        </p:txBody>
      </p:sp>
      <p:sp>
        <p:nvSpPr>
          <p:cNvPr id="9" name="TextBox 8"/>
          <p:cNvSpPr txBox="1"/>
          <p:nvPr/>
        </p:nvSpPr>
        <p:spPr>
          <a:xfrm>
            <a:off x="7106746" y="3391774"/>
            <a:ext cx="416625" cy="369332"/>
          </a:xfrm>
          <a:prstGeom prst="rect">
            <a:avLst/>
          </a:prstGeom>
          <a:noFill/>
        </p:spPr>
        <p:txBody>
          <a:bodyPr wrap="none" rtlCol="0">
            <a:spAutoFit/>
          </a:bodyPr>
          <a:lstStyle/>
          <a:p>
            <a:r>
              <a:rPr lang="en-US" dirty="0"/>
              <a:t>#5</a:t>
            </a:r>
          </a:p>
        </p:txBody>
      </p:sp>
      <p:sp>
        <p:nvSpPr>
          <p:cNvPr id="10" name="TextBox 9"/>
          <p:cNvSpPr txBox="1"/>
          <p:nvPr/>
        </p:nvSpPr>
        <p:spPr>
          <a:xfrm>
            <a:off x="1820585" y="3400654"/>
            <a:ext cx="416625" cy="369332"/>
          </a:xfrm>
          <a:prstGeom prst="rect">
            <a:avLst/>
          </a:prstGeom>
          <a:noFill/>
        </p:spPr>
        <p:txBody>
          <a:bodyPr wrap="none" rtlCol="0">
            <a:spAutoFit/>
          </a:bodyPr>
          <a:lstStyle/>
          <a:p>
            <a:r>
              <a:rPr lang="en-US" dirty="0"/>
              <a:t>#4</a:t>
            </a:r>
          </a:p>
        </p:txBody>
      </p:sp>
      <p:sp>
        <p:nvSpPr>
          <p:cNvPr id="11" name="TextBox 10"/>
          <p:cNvSpPr txBox="1"/>
          <p:nvPr/>
        </p:nvSpPr>
        <p:spPr>
          <a:xfrm>
            <a:off x="6554107" y="612758"/>
            <a:ext cx="416625" cy="369332"/>
          </a:xfrm>
          <a:prstGeom prst="rect">
            <a:avLst/>
          </a:prstGeom>
          <a:noFill/>
        </p:spPr>
        <p:txBody>
          <a:bodyPr wrap="none" rtlCol="0">
            <a:spAutoFit/>
          </a:bodyPr>
          <a:lstStyle/>
          <a:p>
            <a:r>
              <a:rPr lang="en-US" dirty="0"/>
              <a:t>#3</a:t>
            </a:r>
          </a:p>
        </p:txBody>
      </p:sp>
      <p:sp>
        <p:nvSpPr>
          <p:cNvPr id="12" name="TextBox 11"/>
          <p:cNvSpPr txBox="1"/>
          <p:nvPr/>
        </p:nvSpPr>
        <p:spPr>
          <a:xfrm>
            <a:off x="3807565" y="729367"/>
            <a:ext cx="416625" cy="369332"/>
          </a:xfrm>
          <a:prstGeom prst="rect">
            <a:avLst/>
          </a:prstGeom>
          <a:noFill/>
        </p:spPr>
        <p:txBody>
          <a:bodyPr wrap="none" rtlCol="0">
            <a:spAutoFit/>
          </a:bodyPr>
          <a:lstStyle/>
          <a:p>
            <a:r>
              <a:rPr lang="en-US" dirty="0"/>
              <a:t>#2</a:t>
            </a:r>
          </a:p>
        </p:txBody>
      </p:sp>
      <p:pic>
        <p:nvPicPr>
          <p:cNvPr id="14" name="Picture 13" descr="C_e(_rm_meas_)=-.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735" y="5309938"/>
            <a:ext cx="3725344" cy="650715"/>
          </a:xfrm>
          <a:prstGeom prst="rect">
            <a:avLst/>
          </a:prstGeom>
        </p:spPr>
      </p:pic>
      <p:pic>
        <p:nvPicPr>
          <p:cNvPr id="15" name="Picture 14" descr="|C_e(_rm_meas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687" y="6015696"/>
            <a:ext cx="3877285" cy="280593"/>
          </a:xfrm>
          <a:prstGeom prst="rect">
            <a:avLst/>
          </a:prstGeom>
        </p:spPr>
      </p:pic>
      <p:pic>
        <p:nvPicPr>
          <p:cNvPr id="13" name="Picture 12"/>
          <p:cNvPicPr>
            <a:picLocks noChangeAspect="1"/>
          </p:cNvPicPr>
          <p:nvPr/>
        </p:nvPicPr>
        <p:blipFill>
          <a:blip r:embed="rId5"/>
          <a:stretch>
            <a:fillRect/>
          </a:stretch>
        </p:blipFill>
        <p:spPr>
          <a:xfrm>
            <a:off x="3098829" y="125080"/>
            <a:ext cx="3154680" cy="2103120"/>
          </a:xfrm>
          <a:prstGeom prst="rect">
            <a:avLst/>
          </a:prstGeom>
        </p:spPr>
      </p:pic>
      <p:pic>
        <p:nvPicPr>
          <p:cNvPr id="16" name="Picture 15"/>
          <p:cNvPicPr>
            <a:picLocks noChangeAspect="1"/>
          </p:cNvPicPr>
          <p:nvPr/>
        </p:nvPicPr>
        <p:blipFill>
          <a:blip r:embed="rId6"/>
          <a:stretch>
            <a:fillRect/>
          </a:stretch>
        </p:blipFill>
        <p:spPr>
          <a:xfrm>
            <a:off x="107577" y="125080"/>
            <a:ext cx="3154680" cy="2103120"/>
          </a:xfrm>
          <a:prstGeom prst="rect">
            <a:avLst/>
          </a:prstGeom>
        </p:spPr>
      </p:pic>
      <p:pic>
        <p:nvPicPr>
          <p:cNvPr id="17" name="Picture 16"/>
          <p:cNvPicPr>
            <a:picLocks noChangeAspect="1"/>
          </p:cNvPicPr>
          <p:nvPr/>
        </p:nvPicPr>
        <p:blipFill>
          <a:blip r:embed="rId7"/>
          <a:stretch>
            <a:fillRect/>
          </a:stretch>
        </p:blipFill>
        <p:spPr>
          <a:xfrm>
            <a:off x="5052528" y="2968565"/>
            <a:ext cx="3154680" cy="2103120"/>
          </a:xfrm>
          <a:prstGeom prst="rect">
            <a:avLst/>
          </a:prstGeom>
        </p:spPr>
      </p:pic>
      <p:pic>
        <p:nvPicPr>
          <p:cNvPr id="18" name="Picture 17"/>
          <p:cNvPicPr>
            <a:picLocks noChangeAspect="1"/>
          </p:cNvPicPr>
          <p:nvPr/>
        </p:nvPicPr>
        <p:blipFill>
          <a:blip r:embed="rId8"/>
          <a:stretch>
            <a:fillRect/>
          </a:stretch>
        </p:blipFill>
        <p:spPr>
          <a:xfrm>
            <a:off x="798101" y="2968565"/>
            <a:ext cx="3154680" cy="2103120"/>
          </a:xfrm>
          <a:prstGeom prst="rect">
            <a:avLst/>
          </a:prstGeom>
        </p:spPr>
      </p:pic>
      <p:pic>
        <p:nvPicPr>
          <p:cNvPr id="20" name="Picture 19" descr="sigma_Delta_le_8.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4625" y="5793847"/>
            <a:ext cx="2565400" cy="368300"/>
          </a:xfrm>
          <a:prstGeom prst="rect">
            <a:avLst/>
          </a:prstGeom>
        </p:spPr>
      </p:pic>
      <p:cxnSp>
        <p:nvCxnSpPr>
          <p:cNvPr id="22" name="Straight Arrow Connector 21"/>
          <p:cNvCxnSpPr/>
          <p:nvPr/>
        </p:nvCxnSpPr>
        <p:spPr>
          <a:xfrm flipH="1" flipV="1">
            <a:off x="2966805" y="2228200"/>
            <a:ext cx="2997820" cy="3366592"/>
          </a:xfrm>
          <a:prstGeom prst="straightConnector1">
            <a:avLst/>
          </a:prstGeom>
          <a:ln w="3175" cmpd="sng">
            <a:tailEnd type="arrow"/>
          </a:ln>
          <a:effectLst/>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10787774-B7EE-FA49-BF80-16177F80931A}"/>
              </a:ext>
            </a:extLst>
          </p:cNvPr>
          <p:cNvSpPr>
            <a:spLocks noGrp="1"/>
          </p:cNvSpPr>
          <p:nvPr>
            <p:ph type="ftr" sz="quarter" idx="11"/>
          </p:nvPr>
        </p:nvSpPr>
        <p:spPr/>
        <p:txBody>
          <a:bodyPr/>
          <a:lstStyle/>
          <a:p>
            <a:r>
              <a:rPr lang="en-US"/>
              <a:t>Efield/Pitch</a:t>
            </a:r>
            <a:endParaRPr lang="en-US" dirty="0"/>
          </a:p>
        </p:txBody>
      </p:sp>
      <p:sp>
        <p:nvSpPr>
          <p:cNvPr id="7" name="Slide Number Placeholder 6">
            <a:extLst>
              <a:ext uri="{FF2B5EF4-FFF2-40B4-BE49-F238E27FC236}">
                <a16:creationId xmlns:a16="http://schemas.microsoft.com/office/drawing/2014/main" id="{C54DE500-3809-1E4B-BE01-4B5D737C7FBA}"/>
              </a:ext>
            </a:extLst>
          </p:cNvPr>
          <p:cNvSpPr>
            <a:spLocks noGrp="1"/>
          </p:cNvSpPr>
          <p:nvPr>
            <p:ph type="sldNum" sz="quarter" idx="12"/>
          </p:nvPr>
        </p:nvSpPr>
        <p:spPr/>
        <p:txBody>
          <a:bodyPr/>
          <a:lstStyle/>
          <a:p>
            <a:fld id="{34A2ECAA-55DE-A546-88ED-23926A155F66}" type="slidenum">
              <a:rPr lang="en-US" smtClean="0"/>
              <a:t>66</a:t>
            </a:fld>
            <a:endParaRPr lang="en-US" dirty="0"/>
          </a:p>
        </p:txBody>
      </p:sp>
    </p:spTree>
    <p:extLst>
      <p:ext uri="{BB962C8B-B14F-4D97-AF65-F5344CB8AC3E}">
        <p14:creationId xmlns:p14="http://schemas.microsoft.com/office/powerpoint/2010/main" val="256046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July 2020</a:t>
            </a:r>
          </a:p>
        </p:txBody>
      </p:sp>
      <p:pic>
        <p:nvPicPr>
          <p:cNvPr id="9" name="Picture 8" descr="efield-tru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35" y="3360164"/>
            <a:ext cx="4114800" cy="2743200"/>
          </a:xfrm>
          <a:prstGeom prst="rect">
            <a:avLst/>
          </a:prstGeom>
        </p:spPr>
      </p:pic>
      <p:sp>
        <p:nvSpPr>
          <p:cNvPr id="11" name="TextBox 10"/>
          <p:cNvSpPr txBox="1"/>
          <p:nvPr/>
        </p:nvSpPr>
        <p:spPr>
          <a:xfrm>
            <a:off x="1418243" y="111248"/>
            <a:ext cx="2345113" cy="369332"/>
          </a:xfrm>
          <a:prstGeom prst="rect">
            <a:avLst/>
          </a:prstGeom>
          <a:noFill/>
        </p:spPr>
        <p:txBody>
          <a:bodyPr wrap="none" rtlCol="0">
            <a:spAutoFit/>
          </a:bodyPr>
          <a:lstStyle/>
          <a:p>
            <a:r>
              <a:rPr lang="en-US" dirty="0"/>
              <a:t>All 1280 configurations</a:t>
            </a:r>
          </a:p>
        </p:txBody>
      </p:sp>
      <p:pic>
        <p:nvPicPr>
          <p:cNvPr id="12" name="Picture 11"/>
          <p:cNvPicPr>
            <a:picLocks noChangeAspect="1"/>
          </p:cNvPicPr>
          <p:nvPr/>
        </p:nvPicPr>
        <p:blipFill>
          <a:blip r:embed="rId3"/>
          <a:stretch>
            <a:fillRect/>
          </a:stretch>
        </p:blipFill>
        <p:spPr>
          <a:xfrm>
            <a:off x="290035" y="552620"/>
            <a:ext cx="4114800" cy="2743200"/>
          </a:xfrm>
          <a:prstGeom prst="rect">
            <a:avLst/>
          </a:prstGeom>
        </p:spPr>
      </p:pic>
      <p:sp>
        <p:nvSpPr>
          <p:cNvPr id="15" name="TextBox 14"/>
          <p:cNvSpPr txBox="1"/>
          <p:nvPr/>
        </p:nvSpPr>
        <p:spPr>
          <a:xfrm>
            <a:off x="2107349" y="6098801"/>
            <a:ext cx="662336" cy="369332"/>
          </a:xfrm>
          <a:prstGeom prst="rect">
            <a:avLst/>
          </a:prstGeom>
          <a:noFill/>
        </p:spPr>
        <p:txBody>
          <a:bodyPr wrap="none" rtlCol="0">
            <a:spAutoFit/>
          </a:bodyPr>
          <a:lstStyle/>
          <a:p>
            <a:r>
              <a:rPr lang="en-US" dirty="0"/>
              <a:t>truth</a:t>
            </a:r>
          </a:p>
        </p:txBody>
      </p:sp>
      <p:sp>
        <p:nvSpPr>
          <p:cNvPr id="18" name="TextBox 17"/>
          <p:cNvSpPr txBox="1"/>
          <p:nvPr/>
        </p:nvSpPr>
        <p:spPr>
          <a:xfrm>
            <a:off x="5941324" y="6145322"/>
            <a:ext cx="1775358" cy="369332"/>
          </a:xfrm>
          <a:prstGeom prst="rect">
            <a:avLst/>
          </a:prstGeom>
          <a:noFill/>
        </p:spPr>
        <p:txBody>
          <a:bodyPr wrap="none" rtlCol="0">
            <a:spAutoFit/>
          </a:bodyPr>
          <a:lstStyle/>
          <a:p>
            <a:r>
              <a:rPr lang="en-US" dirty="0"/>
              <a:t>measured - truth</a:t>
            </a:r>
          </a:p>
        </p:txBody>
      </p:sp>
      <p:pic>
        <p:nvPicPr>
          <p:cNvPr id="3" name="Picture 2"/>
          <p:cNvPicPr>
            <a:picLocks noChangeAspect="1"/>
          </p:cNvPicPr>
          <p:nvPr/>
        </p:nvPicPr>
        <p:blipFill>
          <a:blip r:embed="rId4"/>
          <a:stretch>
            <a:fillRect/>
          </a:stretch>
        </p:blipFill>
        <p:spPr>
          <a:xfrm>
            <a:off x="4562002" y="636711"/>
            <a:ext cx="4114800" cy="2743200"/>
          </a:xfrm>
          <a:prstGeom prst="rect">
            <a:avLst/>
          </a:prstGeom>
        </p:spPr>
      </p:pic>
      <p:pic>
        <p:nvPicPr>
          <p:cNvPr id="4" name="Picture 3"/>
          <p:cNvPicPr>
            <a:picLocks noChangeAspect="1"/>
          </p:cNvPicPr>
          <p:nvPr/>
        </p:nvPicPr>
        <p:blipFill>
          <a:blip r:embed="rId5"/>
          <a:stretch>
            <a:fillRect/>
          </a:stretch>
        </p:blipFill>
        <p:spPr>
          <a:xfrm>
            <a:off x="4645691" y="3379911"/>
            <a:ext cx="4114800" cy="2743200"/>
          </a:xfrm>
          <a:prstGeom prst="rect">
            <a:avLst/>
          </a:prstGeom>
        </p:spPr>
      </p:pic>
      <p:sp>
        <p:nvSpPr>
          <p:cNvPr id="7" name="Footer Placeholder 6">
            <a:extLst>
              <a:ext uri="{FF2B5EF4-FFF2-40B4-BE49-F238E27FC236}">
                <a16:creationId xmlns:a16="http://schemas.microsoft.com/office/drawing/2014/main" id="{9F282B60-39F7-D346-91AB-28802C459766}"/>
              </a:ext>
            </a:extLst>
          </p:cNvPr>
          <p:cNvSpPr>
            <a:spLocks noGrp="1"/>
          </p:cNvSpPr>
          <p:nvPr>
            <p:ph type="ftr" sz="quarter" idx="11"/>
          </p:nvPr>
        </p:nvSpPr>
        <p:spPr/>
        <p:txBody>
          <a:bodyPr/>
          <a:lstStyle/>
          <a:p>
            <a:r>
              <a:rPr lang="en-US"/>
              <a:t>Efield/Pitch</a:t>
            </a:r>
            <a:endParaRPr lang="en-US" dirty="0"/>
          </a:p>
        </p:txBody>
      </p:sp>
      <p:sp>
        <p:nvSpPr>
          <p:cNvPr id="8" name="Slide Number Placeholder 7">
            <a:extLst>
              <a:ext uri="{FF2B5EF4-FFF2-40B4-BE49-F238E27FC236}">
                <a16:creationId xmlns:a16="http://schemas.microsoft.com/office/drawing/2014/main" id="{0064C478-DD9C-814D-AF49-6658E2604A8F}"/>
              </a:ext>
            </a:extLst>
          </p:cNvPr>
          <p:cNvSpPr>
            <a:spLocks noGrp="1"/>
          </p:cNvSpPr>
          <p:nvPr>
            <p:ph type="sldNum" sz="quarter" idx="12"/>
          </p:nvPr>
        </p:nvSpPr>
        <p:spPr/>
        <p:txBody>
          <a:bodyPr/>
          <a:lstStyle/>
          <a:p>
            <a:fld id="{34A2ECAA-55DE-A546-88ED-23926A155F66}" type="slidenum">
              <a:rPr lang="en-US" smtClean="0"/>
              <a:t>67</a:t>
            </a:fld>
            <a:endParaRPr lang="en-US" dirty="0"/>
          </a:p>
        </p:txBody>
      </p:sp>
    </p:spTree>
    <p:extLst>
      <p:ext uri="{BB962C8B-B14F-4D97-AF65-F5344CB8AC3E}">
        <p14:creationId xmlns:p14="http://schemas.microsoft.com/office/powerpoint/2010/main" val="24933680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 July 2020</a:t>
            </a:r>
          </a:p>
        </p:txBody>
      </p:sp>
      <p:sp>
        <p:nvSpPr>
          <p:cNvPr id="6" name="TextBox 5"/>
          <p:cNvSpPr txBox="1"/>
          <p:nvPr/>
        </p:nvSpPr>
        <p:spPr>
          <a:xfrm>
            <a:off x="767625" y="2594405"/>
            <a:ext cx="3366389" cy="369332"/>
          </a:xfrm>
          <a:prstGeom prst="rect">
            <a:avLst/>
          </a:prstGeom>
          <a:noFill/>
        </p:spPr>
        <p:txBody>
          <a:bodyPr wrap="none" rtlCol="0">
            <a:spAutoFit/>
          </a:bodyPr>
          <a:lstStyle/>
          <a:p>
            <a:r>
              <a:rPr lang="en-US" dirty="0"/>
              <a:t>Where                                          and  </a:t>
            </a:r>
          </a:p>
        </p:txBody>
      </p:sp>
      <p:pic>
        <p:nvPicPr>
          <p:cNvPr id="8" name="Picture 7" descr="n_x_=_1-Q_x^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369" y="2610431"/>
            <a:ext cx="1731777" cy="374712"/>
          </a:xfrm>
          <a:prstGeom prst="rect">
            <a:avLst/>
          </a:prstGeom>
        </p:spPr>
      </p:pic>
      <p:sp>
        <p:nvSpPr>
          <p:cNvPr id="9" name="TextBox 8"/>
          <p:cNvSpPr txBox="1"/>
          <p:nvPr/>
        </p:nvSpPr>
        <p:spPr>
          <a:xfrm>
            <a:off x="532854" y="417386"/>
            <a:ext cx="8437263" cy="369332"/>
          </a:xfrm>
          <a:prstGeom prst="rect">
            <a:avLst/>
          </a:prstGeom>
          <a:noFill/>
        </p:spPr>
        <p:txBody>
          <a:bodyPr wrap="none" rtlCol="0">
            <a:spAutoFit/>
          </a:bodyPr>
          <a:lstStyle/>
          <a:p>
            <a:r>
              <a:rPr lang="en-US" dirty="0"/>
              <a:t>Systematic uncertainty due to quad misalignment/voltage errors for 1280 configurations</a:t>
            </a:r>
          </a:p>
        </p:txBody>
      </p:sp>
      <p:sp>
        <p:nvSpPr>
          <p:cNvPr id="11" name="TextBox 10"/>
          <p:cNvSpPr txBox="1"/>
          <p:nvPr/>
        </p:nvSpPr>
        <p:spPr>
          <a:xfrm>
            <a:off x="763183" y="879026"/>
            <a:ext cx="768259" cy="400110"/>
          </a:xfrm>
          <a:prstGeom prst="rect">
            <a:avLst/>
          </a:prstGeom>
          <a:noFill/>
        </p:spPr>
        <p:txBody>
          <a:bodyPr wrap="none" rtlCol="0">
            <a:spAutoFit/>
          </a:bodyPr>
          <a:lstStyle/>
          <a:p>
            <a:r>
              <a:rPr lang="en-US" sz="2000" dirty="0" err="1"/>
              <a:t>Efield</a:t>
            </a:r>
            <a:endParaRPr lang="en-US" sz="2000" dirty="0"/>
          </a:p>
        </p:txBody>
      </p:sp>
      <p:sp>
        <p:nvSpPr>
          <p:cNvPr id="12" name="TextBox 11"/>
          <p:cNvSpPr txBox="1"/>
          <p:nvPr/>
        </p:nvSpPr>
        <p:spPr>
          <a:xfrm>
            <a:off x="763183" y="3388151"/>
            <a:ext cx="809236" cy="461665"/>
          </a:xfrm>
          <a:prstGeom prst="rect">
            <a:avLst/>
          </a:prstGeom>
          <a:noFill/>
        </p:spPr>
        <p:txBody>
          <a:bodyPr wrap="none" rtlCol="0">
            <a:spAutoFit/>
          </a:bodyPr>
          <a:lstStyle/>
          <a:p>
            <a:r>
              <a:rPr lang="en-US" sz="2400" dirty="0"/>
              <a:t>Pitch</a:t>
            </a:r>
          </a:p>
        </p:txBody>
      </p:sp>
      <p:pic>
        <p:nvPicPr>
          <p:cNvPr id="13" name="Picture 12" descr="C_p(_rm_meas_)_=.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489" y="3666234"/>
            <a:ext cx="2890734" cy="779413"/>
          </a:xfrm>
          <a:prstGeom prst="rect">
            <a:avLst/>
          </a:prstGeom>
        </p:spPr>
      </p:pic>
      <p:pic>
        <p:nvPicPr>
          <p:cNvPr id="14" name="Picture 13" descr="|C_p(_rm_meas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369" y="4525793"/>
            <a:ext cx="4382953" cy="325372"/>
          </a:xfrm>
          <a:prstGeom prst="rect">
            <a:avLst/>
          </a:prstGeom>
        </p:spPr>
      </p:pic>
      <p:pic>
        <p:nvPicPr>
          <p:cNvPr id="16" name="Picture 15" descr="C_e(_rm_meas_)=-.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6340" y="1089975"/>
            <a:ext cx="3725344" cy="650715"/>
          </a:xfrm>
          <a:prstGeom prst="rect">
            <a:avLst/>
          </a:prstGeom>
        </p:spPr>
      </p:pic>
      <p:pic>
        <p:nvPicPr>
          <p:cNvPr id="17" name="Picture 16" descr="|C_e(_rm_meas_)_.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6876" y="1751639"/>
            <a:ext cx="3877285" cy="280593"/>
          </a:xfrm>
          <a:prstGeom prst="rect">
            <a:avLst/>
          </a:prstGeom>
        </p:spPr>
      </p:pic>
      <p:sp>
        <p:nvSpPr>
          <p:cNvPr id="18" name="TextBox 17"/>
          <p:cNvSpPr txBox="1"/>
          <p:nvPr/>
        </p:nvSpPr>
        <p:spPr>
          <a:xfrm>
            <a:off x="841465" y="5923323"/>
            <a:ext cx="821484" cy="369332"/>
          </a:xfrm>
          <a:prstGeom prst="rect">
            <a:avLst/>
          </a:prstGeom>
          <a:noFill/>
        </p:spPr>
        <p:txBody>
          <a:bodyPr wrap="none" rtlCol="0">
            <a:spAutoFit/>
          </a:bodyPr>
          <a:lstStyle/>
          <a:p>
            <a:r>
              <a:rPr lang="en-US" dirty="0"/>
              <a:t>Where </a:t>
            </a:r>
          </a:p>
        </p:txBody>
      </p:sp>
      <p:pic>
        <p:nvPicPr>
          <p:cNvPr id="19" name="Picture 18" descr="n_y=Q_y^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4916" y="5916382"/>
            <a:ext cx="1212349" cy="436020"/>
          </a:xfrm>
          <a:prstGeom prst="rect">
            <a:avLst/>
          </a:prstGeom>
        </p:spPr>
      </p:pic>
      <p:pic>
        <p:nvPicPr>
          <p:cNvPr id="20" name="Picture 19" descr="x_e_=_frac_beta_.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8752" y="2504568"/>
            <a:ext cx="2105570" cy="653156"/>
          </a:xfrm>
          <a:prstGeom prst="rect">
            <a:avLst/>
          </a:prstGeom>
        </p:spPr>
      </p:pic>
      <p:pic>
        <p:nvPicPr>
          <p:cNvPr id="15" name="Picture 14" descr="sigma_Delta_le_8.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3433" y="2185356"/>
            <a:ext cx="1977773" cy="283938"/>
          </a:xfrm>
          <a:prstGeom prst="rect">
            <a:avLst/>
          </a:prstGeom>
        </p:spPr>
      </p:pic>
      <p:pic>
        <p:nvPicPr>
          <p:cNvPr id="21" name="Picture 20" descr="sigma_Delta_le_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9528" y="5100640"/>
            <a:ext cx="1892695" cy="295098"/>
          </a:xfrm>
          <a:prstGeom prst="rect">
            <a:avLst/>
          </a:prstGeom>
        </p:spPr>
      </p:pic>
      <p:sp>
        <p:nvSpPr>
          <p:cNvPr id="5" name="Footer Placeholder 4">
            <a:extLst>
              <a:ext uri="{FF2B5EF4-FFF2-40B4-BE49-F238E27FC236}">
                <a16:creationId xmlns:a16="http://schemas.microsoft.com/office/drawing/2014/main" id="{5EA76CC6-60DB-8940-8F40-58A475666995}"/>
              </a:ext>
            </a:extLst>
          </p:cNvPr>
          <p:cNvSpPr>
            <a:spLocks noGrp="1"/>
          </p:cNvSpPr>
          <p:nvPr>
            <p:ph type="ftr" sz="quarter" idx="11"/>
          </p:nvPr>
        </p:nvSpPr>
        <p:spPr/>
        <p:txBody>
          <a:bodyPr/>
          <a:lstStyle/>
          <a:p>
            <a:r>
              <a:rPr lang="en-US"/>
              <a:t>Efield/Pitch</a:t>
            </a:r>
            <a:endParaRPr lang="en-US" dirty="0"/>
          </a:p>
        </p:txBody>
      </p:sp>
      <p:sp>
        <p:nvSpPr>
          <p:cNvPr id="7" name="Slide Number Placeholder 6">
            <a:extLst>
              <a:ext uri="{FF2B5EF4-FFF2-40B4-BE49-F238E27FC236}">
                <a16:creationId xmlns:a16="http://schemas.microsoft.com/office/drawing/2014/main" id="{8D31529A-A18E-EB4B-B631-2EE2971D19CC}"/>
              </a:ext>
            </a:extLst>
          </p:cNvPr>
          <p:cNvSpPr>
            <a:spLocks noGrp="1"/>
          </p:cNvSpPr>
          <p:nvPr>
            <p:ph type="sldNum" sz="quarter" idx="12"/>
          </p:nvPr>
        </p:nvSpPr>
        <p:spPr/>
        <p:txBody>
          <a:bodyPr/>
          <a:lstStyle/>
          <a:p>
            <a:fld id="{34A2ECAA-55DE-A546-88ED-23926A155F66}" type="slidenum">
              <a:rPr lang="en-US" smtClean="0"/>
              <a:t>68</a:t>
            </a:fld>
            <a:endParaRPr lang="en-US" dirty="0"/>
          </a:p>
        </p:txBody>
      </p:sp>
    </p:spTree>
    <p:extLst>
      <p:ext uri="{BB962C8B-B14F-4D97-AF65-F5344CB8AC3E}">
        <p14:creationId xmlns:p14="http://schemas.microsoft.com/office/powerpoint/2010/main" val="2023936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E3F25E-FBB8-9A41-AE64-E227745FBE5A}"/>
              </a:ext>
            </a:extLst>
          </p:cNvPr>
          <p:cNvSpPr>
            <a:spLocks noGrp="1"/>
          </p:cNvSpPr>
          <p:nvPr>
            <p:ph type="dt" sz="half" idx="10"/>
          </p:nvPr>
        </p:nvSpPr>
        <p:spPr/>
        <p:txBody>
          <a:bodyPr/>
          <a:lstStyle/>
          <a:p>
            <a:r>
              <a:rPr lang="en-US"/>
              <a:t>15 July 2020</a:t>
            </a:r>
          </a:p>
        </p:txBody>
      </p:sp>
      <p:sp>
        <p:nvSpPr>
          <p:cNvPr id="15" name="TextBox 14">
            <a:extLst>
              <a:ext uri="{FF2B5EF4-FFF2-40B4-BE49-F238E27FC236}">
                <a16:creationId xmlns:a16="http://schemas.microsoft.com/office/drawing/2014/main" id="{32A09526-8850-6747-BE00-C9D1E9630545}"/>
              </a:ext>
            </a:extLst>
          </p:cNvPr>
          <p:cNvSpPr txBox="1"/>
          <p:nvPr/>
        </p:nvSpPr>
        <p:spPr>
          <a:xfrm>
            <a:off x="457200" y="4318933"/>
            <a:ext cx="2549055" cy="646331"/>
          </a:xfrm>
          <a:prstGeom prst="rect">
            <a:avLst/>
          </a:prstGeom>
          <a:noFill/>
        </p:spPr>
        <p:txBody>
          <a:bodyPr wrap="square" rtlCol="0">
            <a:spAutoFit/>
          </a:bodyPr>
          <a:lstStyle/>
          <a:p>
            <a:r>
              <a:rPr lang="en-US" dirty="0"/>
              <a:t>Average over all </a:t>
            </a:r>
            <a:r>
              <a:rPr lang="en-US" dirty="0">
                <a:latin typeface="Symbol" charset="2"/>
                <a:cs typeface="Symbol" charset="2"/>
              </a:rPr>
              <a:t>f </a:t>
            </a:r>
            <a:r>
              <a:rPr lang="en-US" dirty="0">
                <a:cs typeface="Symbol" charset="2"/>
              </a:rPr>
              <a:t>for a given amplitude </a:t>
            </a:r>
            <a:r>
              <a:rPr lang="en-US" i="1" dirty="0">
                <a:cs typeface="Symbol" charset="2"/>
              </a:rPr>
              <a:t>a</a:t>
            </a:r>
            <a:r>
              <a:rPr lang="en-US" dirty="0"/>
              <a:t> </a:t>
            </a:r>
          </a:p>
        </p:txBody>
      </p:sp>
      <p:pic>
        <p:nvPicPr>
          <p:cNvPr id="16" name="Picture 15" descr="y&amp;=&amp;_sqrt_a_beta.pdf">
            <a:extLst>
              <a:ext uri="{FF2B5EF4-FFF2-40B4-BE49-F238E27FC236}">
                <a16:creationId xmlns:a16="http://schemas.microsoft.com/office/drawing/2014/main" id="{32015128-1738-EA45-8272-5E7E9CE17109}"/>
              </a:ext>
            </a:extLst>
          </p:cNvPr>
          <p:cNvPicPr>
            <a:picLocks noChangeAspect="1"/>
          </p:cNvPicPr>
          <p:nvPr/>
        </p:nvPicPr>
        <p:blipFill rotWithShape="1">
          <a:blip r:embed="rId2">
            <a:extLst>
              <a:ext uri="{28A0092B-C50C-407E-A947-70E740481C1C}">
                <a14:useLocalDpi xmlns:a14="http://schemas.microsoft.com/office/drawing/2010/main" val="0"/>
              </a:ext>
            </a:extLst>
          </a:blip>
          <a:srcRect b="37455"/>
          <a:stretch/>
        </p:blipFill>
        <p:spPr>
          <a:xfrm>
            <a:off x="3927624" y="3000667"/>
            <a:ext cx="3676650" cy="1046572"/>
          </a:xfrm>
          <a:prstGeom prst="rect">
            <a:avLst/>
          </a:prstGeom>
        </p:spPr>
      </p:pic>
      <p:sp>
        <p:nvSpPr>
          <p:cNvPr id="17" name="TextBox 16">
            <a:extLst>
              <a:ext uri="{FF2B5EF4-FFF2-40B4-BE49-F238E27FC236}">
                <a16:creationId xmlns:a16="http://schemas.microsoft.com/office/drawing/2014/main" id="{27C93D0A-C8F2-9B4E-BFC7-12B731DD15D6}"/>
              </a:ext>
            </a:extLst>
          </p:cNvPr>
          <p:cNvSpPr txBox="1"/>
          <p:nvPr/>
        </p:nvSpPr>
        <p:spPr>
          <a:xfrm>
            <a:off x="496096" y="1286548"/>
            <a:ext cx="2687980" cy="369332"/>
          </a:xfrm>
          <a:prstGeom prst="rect">
            <a:avLst/>
          </a:prstGeom>
          <a:noFill/>
        </p:spPr>
        <p:txBody>
          <a:bodyPr wrap="none" rtlCol="0">
            <a:spAutoFit/>
          </a:bodyPr>
          <a:lstStyle/>
          <a:p>
            <a:r>
              <a:rPr lang="en-US" dirty="0"/>
              <a:t>How do we measure         ?</a:t>
            </a:r>
          </a:p>
        </p:txBody>
      </p:sp>
      <p:sp>
        <p:nvSpPr>
          <p:cNvPr id="18" name="TextBox 17">
            <a:extLst>
              <a:ext uri="{FF2B5EF4-FFF2-40B4-BE49-F238E27FC236}">
                <a16:creationId xmlns:a16="http://schemas.microsoft.com/office/drawing/2014/main" id="{010A8D9A-D48C-BE40-9D82-C7FE7D149A07}"/>
              </a:ext>
            </a:extLst>
          </p:cNvPr>
          <p:cNvSpPr txBox="1"/>
          <p:nvPr/>
        </p:nvSpPr>
        <p:spPr>
          <a:xfrm>
            <a:off x="583314" y="3069392"/>
            <a:ext cx="2994680" cy="369332"/>
          </a:xfrm>
          <a:prstGeom prst="rect">
            <a:avLst/>
          </a:prstGeom>
          <a:noFill/>
        </p:spPr>
        <p:txBody>
          <a:bodyPr wrap="none" rtlCol="0">
            <a:spAutoFit/>
          </a:bodyPr>
          <a:lstStyle/>
          <a:p>
            <a:r>
              <a:rPr lang="en-US" i="1" dirty="0"/>
              <a:t>If motion (quad field) is linear</a:t>
            </a:r>
          </a:p>
        </p:txBody>
      </p:sp>
      <p:pic>
        <p:nvPicPr>
          <p:cNvPr id="19" name="Picture 18">
            <a:extLst>
              <a:ext uri="{FF2B5EF4-FFF2-40B4-BE49-F238E27FC236}">
                <a16:creationId xmlns:a16="http://schemas.microsoft.com/office/drawing/2014/main" id="{8059AECD-6E56-E24B-A396-98AF6C5F669D}"/>
              </a:ext>
            </a:extLst>
          </p:cNvPr>
          <p:cNvPicPr>
            <a:picLocks noChangeAspect="1"/>
          </p:cNvPicPr>
          <p:nvPr/>
        </p:nvPicPr>
        <p:blipFill>
          <a:blip r:embed="rId3"/>
          <a:stretch>
            <a:fillRect/>
          </a:stretch>
        </p:blipFill>
        <p:spPr>
          <a:xfrm>
            <a:off x="2609850" y="1325164"/>
            <a:ext cx="190500" cy="292100"/>
          </a:xfrm>
          <a:prstGeom prst="rect">
            <a:avLst/>
          </a:prstGeom>
        </p:spPr>
      </p:pic>
      <p:sp>
        <p:nvSpPr>
          <p:cNvPr id="22" name="Footer Placeholder 21">
            <a:extLst>
              <a:ext uri="{FF2B5EF4-FFF2-40B4-BE49-F238E27FC236}">
                <a16:creationId xmlns:a16="http://schemas.microsoft.com/office/drawing/2014/main" id="{517F4DB0-46DF-4348-98E1-F3E970792F8A}"/>
              </a:ext>
            </a:extLst>
          </p:cNvPr>
          <p:cNvSpPr>
            <a:spLocks noGrp="1"/>
          </p:cNvSpPr>
          <p:nvPr>
            <p:ph type="ftr" sz="quarter" idx="11"/>
          </p:nvPr>
        </p:nvSpPr>
        <p:spPr/>
        <p:txBody>
          <a:bodyPr/>
          <a:lstStyle/>
          <a:p>
            <a:r>
              <a:rPr lang="en-US"/>
              <a:t>Efield/Pitch</a:t>
            </a:r>
            <a:endParaRPr lang="en-US" dirty="0"/>
          </a:p>
        </p:txBody>
      </p:sp>
      <p:sp>
        <p:nvSpPr>
          <p:cNvPr id="23" name="Slide Number Placeholder 22">
            <a:extLst>
              <a:ext uri="{FF2B5EF4-FFF2-40B4-BE49-F238E27FC236}">
                <a16:creationId xmlns:a16="http://schemas.microsoft.com/office/drawing/2014/main" id="{C3ECDBD8-49AE-BE49-9D78-0F94683152D3}"/>
              </a:ext>
            </a:extLst>
          </p:cNvPr>
          <p:cNvSpPr>
            <a:spLocks noGrp="1"/>
          </p:cNvSpPr>
          <p:nvPr>
            <p:ph type="sldNum" sz="quarter" idx="12"/>
          </p:nvPr>
        </p:nvSpPr>
        <p:spPr/>
        <p:txBody>
          <a:bodyPr/>
          <a:lstStyle/>
          <a:p>
            <a:fld id="{34A2ECAA-55DE-A546-88ED-23926A155F66}" type="slidenum">
              <a:rPr lang="en-US" smtClean="0"/>
              <a:t>7</a:t>
            </a:fld>
            <a:endParaRPr lang="en-US" dirty="0"/>
          </a:p>
        </p:txBody>
      </p:sp>
      <p:pic>
        <p:nvPicPr>
          <p:cNvPr id="24" name="Picture 23">
            <a:extLst>
              <a:ext uri="{FF2B5EF4-FFF2-40B4-BE49-F238E27FC236}">
                <a16:creationId xmlns:a16="http://schemas.microsoft.com/office/drawing/2014/main" id="{178EFC0B-56E3-104F-BEF1-7AF70B9613A5}"/>
              </a:ext>
            </a:extLst>
          </p:cNvPr>
          <p:cNvPicPr>
            <a:picLocks noChangeAspect="1"/>
          </p:cNvPicPr>
          <p:nvPr/>
        </p:nvPicPr>
        <p:blipFill>
          <a:blip r:embed="rId4"/>
          <a:stretch>
            <a:fillRect/>
          </a:stretch>
        </p:blipFill>
        <p:spPr>
          <a:xfrm>
            <a:off x="3842123" y="4647998"/>
            <a:ext cx="4457775" cy="661256"/>
          </a:xfrm>
          <a:prstGeom prst="rect">
            <a:avLst/>
          </a:prstGeom>
        </p:spPr>
      </p:pic>
      <p:pic>
        <p:nvPicPr>
          <p:cNvPr id="25" name="Picture 24">
            <a:extLst>
              <a:ext uri="{FF2B5EF4-FFF2-40B4-BE49-F238E27FC236}">
                <a16:creationId xmlns:a16="http://schemas.microsoft.com/office/drawing/2014/main" id="{FD60616B-4931-5842-B750-7E26CB29AB92}"/>
              </a:ext>
            </a:extLst>
          </p:cNvPr>
          <p:cNvPicPr>
            <a:picLocks noChangeAspect="1"/>
          </p:cNvPicPr>
          <p:nvPr/>
        </p:nvPicPr>
        <p:blipFill rotWithShape="1">
          <a:blip r:embed="rId5"/>
          <a:srcRect l="45557" r="37783"/>
          <a:stretch/>
        </p:blipFill>
        <p:spPr>
          <a:xfrm>
            <a:off x="5766691" y="517240"/>
            <a:ext cx="2425376" cy="2044169"/>
          </a:xfrm>
          <a:prstGeom prst="rect">
            <a:avLst/>
          </a:prstGeom>
        </p:spPr>
      </p:pic>
      <p:sp>
        <p:nvSpPr>
          <p:cNvPr id="26" name="TextBox 25">
            <a:extLst>
              <a:ext uri="{FF2B5EF4-FFF2-40B4-BE49-F238E27FC236}">
                <a16:creationId xmlns:a16="http://schemas.microsoft.com/office/drawing/2014/main" id="{B6A1DCB0-592A-6446-83E9-0464DA652436}"/>
              </a:ext>
            </a:extLst>
          </p:cNvPr>
          <p:cNvSpPr txBox="1"/>
          <p:nvPr/>
        </p:nvSpPr>
        <p:spPr>
          <a:xfrm>
            <a:off x="8023860" y="246401"/>
            <a:ext cx="276038" cy="369332"/>
          </a:xfrm>
          <a:prstGeom prst="rect">
            <a:avLst/>
          </a:prstGeom>
          <a:noFill/>
        </p:spPr>
        <p:txBody>
          <a:bodyPr wrap="none" rtlCol="0">
            <a:spAutoFit/>
          </a:bodyPr>
          <a:lstStyle/>
          <a:p>
            <a:r>
              <a:rPr lang="en-US" dirty="0"/>
              <a:t>z</a:t>
            </a:r>
          </a:p>
        </p:txBody>
      </p:sp>
      <p:cxnSp>
        <p:nvCxnSpPr>
          <p:cNvPr id="27" name="Straight Arrow Connector 26">
            <a:extLst>
              <a:ext uri="{FF2B5EF4-FFF2-40B4-BE49-F238E27FC236}">
                <a16:creationId xmlns:a16="http://schemas.microsoft.com/office/drawing/2014/main" id="{2C5D3454-8339-8D40-B0D4-844FB8AB90E1}"/>
              </a:ext>
            </a:extLst>
          </p:cNvPr>
          <p:cNvCxnSpPr>
            <a:cxnSpLocks/>
          </p:cNvCxnSpPr>
          <p:nvPr/>
        </p:nvCxnSpPr>
        <p:spPr>
          <a:xfrm flipH="1" flipV="1">
            <a:off x="6480972" y="670399"/>
            <a:ext cx="240707" cy="4552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E21ADD8-B1B8-8349-BDD0-16444BBE9EE7}"/>
              </a:ext>
            </a:extLst>
          </p:cNvPr>
          <p:cNvCxnSpPr>
            <a:cxnSpLocks/>
          </p:cNvCxnSpPr>
          <p:nvPr/>
        </p:nvCxnSpPr>
        <p:spPr>
          <a:xfrm>
            <a:off x="6737285" y="1138489"/>
            <a:ext cx="306111" cy="21259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58B7692-A21C-C747-99DD-392C12F66FFD}"/>
              </a:ext>
            </a:extLst>
          </p:cNvPr>
          <p:cNvCxnSpPr>
            <a:cxnSpLocks/>
          </p:cNvCxnSpPr>
          <p:nvPr/>
        </p:nvCxnSpPr>
        <p:spPr>
          <a:xfrm flipH="1">
            <a:off x="6437072" y="1119369"/>
            <a:ext cx="292398" cy="37901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184519DA-04DA-3143-861C-874841ECB97F}"/>
              </a:ext>
            </a:extLst>
          </p:cNvPr>
          <p:cNvPicPr>
            <a:picLocks noChangeAspect="1"/>
          </p:cNvPicPr>
          <p:nvPr/>
        </p:nvPicPr>
        <p:blipFill>
          <a:blip r:embed="rId6"/>
          <a:stretch>
            <a:fillRect/>
          </a:stretch>
        </p:blipFill>
        <p:spPr>
          <a:xfrm>
            <a:off x="6627006" y="502726"/>
            <a:ext cx="218229" cy="243903"/>
          </a:xfrm>
          <a:prstGeom prst="rect">
            <a:avLst/>
          </a:prstGeom>
        </p:spPr>
      </p:pic>
      <p:pic>
        <p:nvPicPr>
          <p:cNvPr id="31" name="Picture 30">
            <a:extLst>
              <a:ext uri="{FF2B5EF4-FFF2-40B4-BE49-F238E27FC236}">
                <a16:creationId xmlns:a16="http://schemas.microsoft.com/office/drawing/2014/main" id="{E3A84FAB-0AB2-A349-931E-291201559DD7}"/>
              </a:ext>
            </a:extLst>
          </p:cNvPr>
          <p:cNvPicPr>
            <a:picLocks noChangeAspect="1"/>
          </p:cNvPicPr>
          <p:nvPr/>
        </p:nvPicPr>
        <p:blipFill>
          <a:blip r:embed="rId7"/>
          <a:stretch>
            <a:fillRect/>
          </a:stretch>
        </p:blipFill>
        <p:spPr>
          <a:xfrm>
            <a:off x="6186172" y="1193804"/>
            <a:ext cx="203200" cy="355600"/>
          </a:xfrm>
          <a:prstGeom prst="rect">
            <a:avLst/>
          </a:prstGeom>
        </p:spPr>
      </p:pic>
      <p:pic>
        <p:nvPicPr>
          <p:cNvPr id="32" name="Picture 31">
            <a:extLst>
              <a:ext uri="{FF2B5EF4-FFF2-40B4-BE49-F238E27FC236}">
                <a16:creationId xmlns:a16="http://schemas.microsoft.com/office/drawing/2014/main" id="{A5CAB60A-30DD-8044-9190-8FDD3A816071}"/>
              </a:ext>
            </a:extLst>
          </p:cNvPr>
          <p:cNvPicPr>
            <a:picLocks noChangeAspect="1"/>
          </p:cNvPicPr>
          <p:nvPr/>
        </p:nvPicPr>
        <p:blipFill>
          <a:blip r:embed="rId8"/>
          <a:stretch>
            <a:fillRect/>
          </a:stretch>
        </p:blipFill>
        <p:spPr>
          <a:xfrm>
            <a:off x="6924509" y="1363780"/>
            <a:ext cx="177800" cy="292100"/>
          </a:xfrm>
          <a:prstGeom prst="rect">
            <a:avLst/>
          </a:prstGeom>
        </p:spPr>
      </p:pic>
      <p:sp>
        <p:nvSpPr>
          <p:cNvPr id="33" name="Oval 32">
            <a:extLst>
              <a:ext uri="{FF2B5EF4-FFF2-40B4-BE49-F238E27FC236}">
                <a16:creationId xmlns:a16="http://schemas.microsoft.com/office/drawing/2014/main" id="{D37D8851-8BE9-174E-AF5B-F410F58F3BCE}"/>
              </a:ext>
            </a:extLst>
          </p:cNvPr>
          <p:cNvSpPr/>
          <p:nvPr/>
        </p:nvSpPr>
        <p:spPr>
          <a:xfrm>
            <a:off x="6506228" y="896184"/>
            <a:ext cx="494245" cy="461172"/>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7D6BD97A-1E9E-6E40-A53B-4855DEA43AD7}"/>
              </a:ext>
            </a:extLst>
          </p:cNvPr>
          <p:cNvCxnSpPr/>
          <p:nvPr/>
        </p:nvCxnSpPr>
        <p:spPr>
          <a:xfrm flipV="1">
            <a:off x="8049254" y="231806"/>
            <a:ext cx="0" cy="675409"/>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AD0E2E13-3D32-3848-BE37-76043D23F4C6}"/>
              </a:ext>
            </a:extLst>
          </p:cNvPr>
          <p:cNvCxnSpPr>
            <a:cxnSpLocks/>
          </p:cNvCxnSpPr>
          <p:nvPr/>
        </p:nvCxnSpPr>
        <p:spPr>
          <a:xfrm flipH="1" flipV="1">
            <a:off x="7269247" y="907216"/>
            <a:ext cx="780007" cy="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B758881A-6824-0140-9F4F-300371CF1D49}"/>
              </a:ext>
            </a:extLst>
          </p:cNvPr>
          <p:cNvPicPr>
            <a:picLocks noChangeAspect="1"/>
          </p:cNvPicPr>
          <p:nvPr/>
        </p:nvPicPr>
        <p:blipFill>
          <a:blip r:embed="rId9"/>
          <a:stretch>
            <a:fillRect/>
          </a:stretch>
        </p:blipFill>
        <p:spPr>
          <a:xfrm>
            <a:off x="7749635" y="710746"/>
            <a:ext cx="137160" cy="210312"/>
          </a:xfrm>
          <a:prstGeom prst="rect">
            <a:avLst/>
          </a:prstGeom>
          <a:effectLst/>
        </p:spPr>
      </p:pic>
      <p:sp>
        <p:nvSpPr>
          <p:cNvPr id="37" name="TextBox 36">
            <a:extLst>
              <a:ext uri="{FF2B5EF4-FFF2-40B4-BE49-F238E27FC236}">
                <a16:creationId xmlns:a16="http://schemas.microsoft.com/office/drawing/2014/main" id="{2DF88569-70C2-8442-BCF3-87E4BBC72B0D}"/>
              </a:ext>
            </a:extLst>
          </p:cNvPr>
          <p:cNvSpPr txBox="1"/>
          <p:nvPr/>
        </p:nvSpPr>
        <p:spPr>
          <a:xfrm>
            <a:off x="7653926" y="874607"/>
            <a:ext cx="304892" cy="369332"/>
          </a:xfrm>
          <a:prstGeom prst="rect">
            <a:avLst/>
          </a:prstGeom>
          <a:noFill/>
          <a:effectLst/>
        </p:spPr>
        <p:txBody>
          <a:bodyPr wrap="none" rtlCol="0">
            <a:spAutoFit/>
          </a:bodyPr>
          <a:lstStyle/>
          <a:p>
            <a:r>
              <a:rPr lang="en-US" dirty="0">
                <a:latin typeface="Symbol" pitchFamily="2" charset="2"/>
              </a:rPr>
              <a:t>f</a:t>
            </a:r>
          </a:p>
        </p:txBody>
      </p:sp>
      <p:sp>
        <p:nvSpPr>
          <p:cNvPr id="38" name="Arc 37">
            <a:extLst>
              <a:ext uri="{FF2B5EF4-FFF2-40B4-BE49-F238E27FC236}">
                <a16:creationId xmlns:a16="http://schemas.microsoft.com/office/drawing/2014/main" id="{A2255CB3-BC90-FC43-AC5B-B9D6A021C4B5}"/>
              </a:ext>
            </a:extLst>
          </p:cNvPr>
          <p:cNvSpPr/>
          <p:nvPr/>
        </p:nvSpPr>
        <p:spPr>
          <a:xfrm flipH="1">
            <a:off x="7557927" y="632044"/>
            <a:ext cx="224373" cy="477982"/>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6953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53478-48AA-D341-BB9D-5A83C31E5691}"/>
              </a:ext>
            </a:extLst>
          </p:cNvPr>
          <p:cNvSpPr>
            <a:spLocks noGrp="1"/>
          </p:cNvSpPr>
          <p:nvPr>
            <p:ph type="dt" sz="half" idx="10"/>
          </p:nvPr>
        </p:nvSpPr>
        <p:spPr/>
        <p:txBody>
          <a:bodyPr/>
          <a:lstStyle/>
          <a:p>
            <a:r>
              <a:rPr lang="en-US"/>
              <a:t>15 July 2020</a:t>
            </a:r>
          </a:p>
        </p:txBody>
      </p:sp>
      <p:pic>
        <p:nvPicPr>
          <p:cNvPr id="15" name="Picture 14">
            <a:extLst>
              <a:ext uri="{FF2B5EF4-FFF2-40B4-BE49-F238E27FC236}">
                <a16:creationId xmlns:a16="http://schemas.microsoft.com/office/drawing/2014/main" id="{DB8EB686-09B6-0B4E-8F8A-4F46D2569DAE}"/>
              </a:ext>
            </a:extLst>
          </p:cNvPr>
          <p:cNvPicPr>
            <a:picLocks noChangeAspect="1"/>
          </p:cNvPicPr>
          <p:nvPr/>
        </p:nvPicPr>
        <p:blipFill>
          <a:blip r:embed="rId2"/>
          <a:stretch>
            <a:fillRect/>
          </a:stretch>
        </p:blipFill>
        <p:spPr>
          <a:xfrm>
            <a:off x="2590800" y="298655"/>
            <a:ext cx="3252355" cy="622563"/>
          </a:xfrm>
          <a:prstGeom prst="rect">
            <a:avLst/>
          </a:prstGeom>
        </p:spPr>
      </p:pic>
      <p:pic>
        <p:nvPicPr>
          <p:cNvPr id="16" name="Picture 15" descr="C_p_=_-_frac_n_l.pdf">
            <a:extLst>
              <a:ext uri="{FF2B5EF4-FFF2-40B4-BE49-F238E27FC236}">
                <a16:creationId xmlns:a16="http://schemas.microsoft.com/office/drawing/2014/main" id="{13FA8F17-B794-0F47-BA85-AC1B995F4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760" y="2929033"/>
            <a:ext cx="1898181" cy="819433"/>
          </a:xfrm>
          <a:prstGeom prst="rect">
            <a:avLst/>
          </a:prstGeom>
        </p:spPr>
      </p:pic>
      <p:sp>
        <p:nvSpPr>
          <p:cNvPr id="19" name="TextBox 18">
            <a:extLst>
              <a:ext uri="{FF2B5EF4-FFF2-40B4-BE49-F238E27FC236}">
                <a16:creationId xmlns:a16="http://schemas.microsoft.com/office/drawing/2014/main" id="{C8696952-66A1-0E46-B63F-F09CC05719C1}"/>
              </a:ext>
            </a:extLst>
          </p:cNvPr>
          <p:cNvSpPr txBox="1"/>
          <p:nvPr/>
        </p:nvSpPr>
        <p:spPr>
          <a:xfrm>
            <a:off x="2072915" y="1866106"/>
            <a:ext cx="2985689" cy="369332"/>
          </a:xfrm>
          <a:prstGeom prst="rect">
            <a:avLst/>
          </a:prstGeom>
          <a:noFill/>
        </p:spPr>
        <p:txBody>
          <a:bodyPr wrap="none" rtlCol="0">
            <a:spAutoFit/>
          </a:bodyPr>
          <a:lstStyle/>
          <a:p>
            <a:r>
              <a:rPr lang="en-US" i="1" dirty="0">
                <a:solidFill>
                  <a:schemeClr val="tx2">
                    <a:lumMod val="60000"/>
                    <a:lumOff val="40000"/>
                  </a:schemeClr>
                </a:solidFill>
              </a:rPr>
              <a:t>True in general for each muon</a:t>
            </a:r>
          </a:p>
        </p:txBody>
      </p:sp>
      <p:pic>
        <p:nvPicPr>
          <p:cNvPr id="20" name="Picture 19">
            <a:extLst>
              <a:ext uri="{FF2B5EF4-FFF2-40B4-BE49-F238E27FC236}">
                <a16:creationId xmlns:a16="http://schemas.microsoft.com/office/drawing/2014/main" id="{74BADE67-A27B-1349-A5ED-B6B5BAE18F61}"/>
              </a:ext>
            </a:extLst>
          </p:cNvPr>
          <p:cNvPicPr>
            <a:picLocks noChangeAspect="1"/>
          </p:cNvPicPr>
          <p:nvPr/>
        </p:nvPicPr>
        <p:blipFill>
          <a:blip r:embed="rId4"/>
          <a:stretch>
            <a:fillRect/>
          </a:stretch>
        </p:blipFill>
        <p:spPr>
          <a:xfrm>
            <a:off x="1278082" y="1210028"/>
            <a:ext cx="5638800" cy="736600"/>
          </a:xfrm>
          <a:prstGeom prst="rect">
            <a:avLst/>
          </a:prstGeom>
        </p:spPr>
      </p:pic>
      <p:sp>
        <p:nvSpPr>
          <p:cNvPr id="21" name="Oval 20">
            <a:extLst>
              <a:ext uri="{FF2B5EF4-FFF2-40B4-BE49-F238E27FC236}">
                <a16:creationId xmlns:a16="http://schemas.microsoft.com/office/drawing/2014/main" id="{42A609E5-1E51-F54C-B516-149E893231C0}"/>
              </a:ext>
            </a:extLst>
          </p:cNvPr>
          <p:cNvSpPr/>
          <p:nvPr/>
        </p:nvSpPr>
        <p:spPr>
          <a:xfrm>
            <a:off x="859087" y="892402"/>
            <a:ext cx="4689190" cy="1579531"/>
          </a:xfrm>
          <a:prstGeom prst="ellipse">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E4A38B4-B2D8-4444-BDE4-83925E06F047}"/>
              </a:ext>
            </a:extLst>
          </p:cNvPr>
          <p:cNvPicPr>
            <a:picLocks noChangeAspect="1"/>
          </p:cNvPicPr>
          <p:nvPr/>
        </p:nvPicPr>
        <p:blipFill>
          <a:blip r:embed="rId5"/>
          <a:stretch>
            <a:fillRect/>
          </a:stretch>
        </p:blipFill>
        <p:spPr>
          <a:xfrm>
            <a:off x="7954200" y="2107548"/>
            <a:ext cx="799817" cy="533211"/>
          </a:xfrm>
          <a:prstGeom prst="rect">
            <a:avLst/>
          </a:prstGeom>
        </p:spPr>
      </p:pic>
      <p:sp>
        <p:nvSpPr>
          <p:cNvPr id="24" name="Footer Placeholder 23">
            <a:extLst>
              <a:ext uri="{FF2B5EF4-FFF2-40B4-BE49-F238E27FC236}">
                <a16:creationId xmlns:a16="http://schemas.microsoft.com/office/drawing/2014/main" id="{57844765-A7AA-7946-98AA-2B645456E562}"/>
              </a:ext>
            </a:extLst>
          </p:cNvPr>
          <p:cNvSpPr>
            <a:spLocks noGrp="1"/>
          </p:cNvSpPr>
          <p:nvPr>
            <p:ph type="ftr" sz="quarter" idx="11"/>
          </p:nvPr>
        </p:nvSpPr>
        <p:spPr/>
        <p:txBody>
          <a:bodyPr/>
          <a:lstStyle/>
          <a:p>
            <a:r>
              <a:rPr lang="en-US"/>
              <a:t>Efield/Pitch</a:t>
            </a:r>
            <a:endParaRPr lang="en-US" dirty="0"/>
          </a:p>
        </p:txBody>
      </p:sp>
      <p:sp>
        <p:nvSpPr>
          <p:cNvPr id="25" name="Slide Number Placeholder 24">
            <a:extLst>
              <a:ext uri="{FF2B5EF4-FFF2-40B4-BE49-F238E27FC236}">
                <a16:creationId xmlns:a16="http://schemas.microsoft.com/office/drawing/2014/main" id="{AFDF6145-3A59-AC44-9D20-478BEE8773B5}"/>
              </a:ext>
            </a:extLst>
          </p:cNvPr>
          <p:cNvSpPr>
            <a:spLocks noGrp="1"/>
          </p:cNvSpPr>
          <p:nvPr>
            <p:ph type="sldNum" sz="quarter" idx="12"/>
          </p:nvPr>
        </p:nvSpPr>
        <p:spPr/>
        <p:txBody>
          <a:bodyPr/>
          <a:lstStyle/>
          <a:p>
            <a:fld id="{34A2ECAA-55DE-A546-88ED-23926A155F66}" type="slidenum">
              <a:rPr lang="en-US" smtClean="0"/>
              <a:t>8</a:t>
            </a:fld>
            <a:endParaRPr lang="en-US" dirty="0"/>
          </a:p>
        </p:txBody>
      </p:sp>
      <p:sp>
        <p:nvSpPr>
          <p:cNvPr id="27" name="Oval 26">
            <a:extLst>
              <a:ext uri="{FF2B5EF4-FFF2-40B4-BE49-F238E27FC236}">
                <a16:creationId xmlns:a16="http://schemas.microsoft.com/office/drawing/2014/main" id="{8B10D7CE-2D3B-A845-AE63-73FAAB8665EF}"/>
              </a:ext>
            </a:extLst>
          </p:cNvPr>
          <p:cNvSpPr/>
          <p:nvPr/>
        </p:nvSpPr>
        <p:spPr>
          <a:xfrm>
            <a:off x="5843155" y="1106905"/>
            <a:ext cx="1492722" cy="99002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760A758-9E38-004A-A03A-BAA0A541D1F3}"/>
              </a:ext>
            </a:extLst>
          </p:cNvPr>
          <p:cNvSpPr txBox="1"/>
          <p:nvPr/>
        </p:nvSpPr>
        <p:spPr>
          <a:xfrm>
            <a:off x="5736264" y="2282702"/>
            <a:ext cx="2133600" cy="646331"/>
          </a:xfrm>
          <a:prstGeom prst="rect">
            <a:avLst/>
          </a:prstGeom>
          <a:noFill/>
        </p:spPr>
        <p:txBody>
          <a:bodyPr wrap="square" rtlCol="0">
            <a:spAutoFit/>
          </a:bodyPr>
          <a:lstStyle/>
          <a:p>
            <a:r>
              <a:rPr lang="en-US" i="1" dirty="0">
                <a:solidFill>
                  <a:srgbClr val="FF0000"/>
                </a:solidFill>
              </a:rPr>
              <a:t>Assuming linear and continuous quads</a:t>
            </a:r>
          </a:p>
        </p:txBody>
      </p:sp>
      <p:sp>
        <p:nvSpPr>
          <p:cNvPr id="29" name="Oval 28">
            <a:extLst>
              <a:ext uri="{FF2B5EF4-FFF2-40B4-BE49-F238E27FC236}">
                <a16:creationId xmlns:a16="http://schemas.microsoft.com/office/drawing/2014/main" id="{B0F81163-E030-194E-8889-94668EEB6C05}"/>
              </a:ext>
            </a:extLst>
          </p:cNvPr>
          <p:cNvSpPr/>
          <p:nvPr/>
        </p:nvSpPr>
        <p:spPr>
          <a:xfrm>
            <a:off x="3203682" y="2718832"/>
            <a:ext cx="2721797" cy="99002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5757B0F7-6B0E-1F42-98CD-3F8037D05B78}"/>
              </a:ext>
            </a:extLst>
          </p:cNvPr>
          <p:cNvSpPr/>
          <p:nvPr/>
        </p:nvSpPr>
        <p:spPr>
          <a:xfrm>
            <a:off x="7817089" y="1854861"/>
            <a:ext cx="1194901" cy="99002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E9A5BAFE-4CA6-D942-9AC6-FEBE2AD46660}"/>
              </a:ext>
            </a:extLst>
          </p:cNvPr>
          <p:cNvSpPr txBox="1"/>
          <p:nvPr/>
        </p:nvSpPr>
        <p:spPr>
          <a:xfrm>
            <a:off x="792956" y="157163"/>
            <a:ext cx="649922" cy="369332"/>
          </a:xfrm>
          <a:prstGeom prst="rect">
            <a:avLst/>
          </a:prstGeom>
          <a:noFill/>
        </p:spPr>
        <p:txBody>
          <a:bodyPr wrap="none" rtlCol="0">
            <a:spAutoFit/>
          </a:bodyPr>
          <a:lstStyle/>
          <a:p>
            <a:r>
              <a:rPr lang="en-US" dirty="0"/>
              <a:t>Pitch</a:t>
            </a:r>
          </a:p>
        </p:txBody>
      </p:sp>
      <p:pic>
        <p:nvPicPr>
          <p:cNvPr id="32" name="Picture 31">
            <a:extLst>
              <a:ext uri="{FF2B5EF4-FFF2-40B4-BE49-F238E27FC236}">
                <a16:creationId xmlns:a16="http://schemas.microsoft.com/office/drawing/2014/main" id="{CB8332F1-26F6-AA4D-8D78-F67F186F9FFB}"/>
              </a:ext>
            </a:extLst>
          </p:cNvPr>
          <p:cNvPicPr>
            <a:picLocks noChangeAspect="1"/>
          </p:cNvPicPr>
          <p:nvPr/>
        </p:nvPicPr>
        <p:blipFill>
          <a:blip r:embed="rId6"/>
          <a:stretch>
            <a:fillRect/>
          </a:stretch>
        </p:blipFill>
        <p:spPr>
          <a:xfrm>
            <a:off x="5198017" y="4073605"/>
            <a:ext cx="3556000" cy="711200"/>
          </a:xfrm>
          <a:prstGeom prst="rect">
            <a:avLst/>
          </a:prstGeom>
        </p:spPr>
      </p:pic>
      <p:sp>
        <p:nvSpPr>
          <p:cNvPr id="33" name="Oval 32">
            <a:extLst>
              <a:ext uri="{FF2B5EF4-FFF2-40B4-BE49-F238E27FC236}">
                <a16:creationId xmlns:a16="http://schemas.microsoft.com/office/drawing/2014/main" id="{D3165FD8-B8C6-FB44-83B2-68AE6BBBFCB6}"/>
              </a:ext>
            </a:extLst>
          </p:cNvPr>
          <p:cNvSpPr/>
          <p:nvPr/>
        </p:nvSpPr>
        <p:spPr>
          <a:xfrm>
            <a:off x="4784832" y="3708859"/>
            <a:ext cx="4144856" cy="131319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descr="y&amp;=&amp;_sqrt_a_beta.pdf">
            <a:extLst>
              <a:ext uri="{FF2B5EF4-FFF2-40B4-BE49-F238E27FC236}">
                <a16:creationId xmlns:a16="http://schemas.microsoft.com/office/drawing/2014/main" id="{E2C1C08A-ED83-0D49-A407-BE1846FD9BD5}"/>
              </a:ext>
            </a:extLst>
          </p:cNvPr>
          <p:cNvPicPr>
            <a:picLocks noChangeAspect="1"/>
          </p:cNvPicPr>
          <p:nvPr/>
        </p:nvPicPr>
        <p:blipFill rotWithShape="1">
          <a:blip r:embed="rId7">
            <a:extLst>
              <a:ext uri="{28A0092B-C50C-407E-A947-70E740481C1C}">
                <a14:useLocalDpi xmlns:a14="http://schemas.microsoft.com/office/drawing/2010/main" val="0"/>
              </a:ext>
            </a:extLst>
          </a:blip>
          <a:srcRect b="37455"/>
          <a:stretch/>
        </p:blipFill>
        <p:spPr>
          <a:xfrm>
            <a:off x="887930" y="4551162"/>
            <a:ext cx="3676650" cy="1046572"/>
          </a:xfrm>
          <a:prstGeom prst="rect">
            <a:avLst/>
          </a:prstGeom>
        </p:spPr>
      </p:pic>
      <p:sp>
        <p:nvSpPr>
          <p:cNvPr id="35" name="Oval 34">
            <a:extLst>
              <a:ext uri="{FF2B5EF4-FFF2-40B4-BE49-F238E27FC236}">
                <a16:creationId xmlns:a16="http://schemas.microsoft.com/office/drawing/2014/main" id="{4F69244C-EDE1-4942-BDB8-22A949248990}"/>
              </a:ext>
            </a:extLst>
          </p:cNvPr>
          <p:cNvSpPr/>
          <p:nvPr/>
        </p:nvSpPr>
        <p:spPr>
          <a:xfrm>
            <a:off x="888759" y="4395809"/>
            <a:ext cx="4144856" cy="131319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253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04D06-C0BC-9043-B40D-2A4AC111E271}"/>
              </a:ext>
            </a:extLst>
          </p:cNvPr>
          <p:cNvSpPr>
            <a:spLocks noGrp="1"/>
          </p:cNvSpPr>
          <p:nvPr>
            <p:ph type="dt" sz="half" idx="10"/>
          </p:nvPr>
        </p:nvSpPr>
        <p:spPr/>
        <p:txBody>
          <a:bodyPr/>
          <a:lstStyle/>
          <a:p>
            <a:r>
              <a:rPr lang="en-US"/>
              <a:t>15 July 2020</a:t>
            </a:r>
          </a:p>
        </p:txBody>
      </p:sp>
      <p:pic>
        <p:nvPicPr>
          <p:cNvPr id="5" name="Picture 4" descr="spin_test_single_plate_ref2.pdf">
            <a:extLst>
              <a:ext uri="{FF2B5EF4-FFF2-40B4-BE49-F238E27FC236}">
                <a16:creationId xmlns:a16="http://schemas.microsoft.com/office/drawing/2014/main" id="{FE8D098E-8DF3-164F-BD37-8866E9383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96" y="426377"/>
            <a:ext cx="6160694" cy="4107129"/>
          </a:xfrm>
          <a:prstGeom prst="rect">
            <a:avLst/>
          </a:prstGeom>
        </p:spPr>
      </p:pic>
      <p:sp>
        <p:nvSpPr>
          <p:cNvPr id="7" name="Rectangle 6">
            <a:extLst>
              <a:ext uri="{FF2B5EF4-FFF2-40B4-BE49-F238E27FC236}">
                <a16:creationId xmlns:a16="http://schemas.microsoft.com/office/drawing/2014/main" id="{ECCD204F-75FC-AA46-BE9F-8CED29FF1EB0}"/>
              </a:ext>
            </a:extLst>
          </p:cNvPr>
          <p:cNvSpPr/>
          <p:nvPr/>
        </p:nvSpPr>
        <p:spPr>
          <a:xfrm>
            <a:off x="3244972" y="3350380"/>
            <a:ext cx="768927" cy="1766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89CCE8D-19A3-BB48-B49F-0D54AB4624E0}"/>
              </a:ext>
            </a:extLst>
          </p:cNvPr>
          <p:cNvPicPr>
            <a:picLocks noChangeAspect="1"/>
          </p:cNvPicPr>
          <p:nvPr/>
        </p:nvPicPr>
        <p:blipFill>
          <a:blip r:embed="rId3"/>
          <a:stretch>
            <a:fillRect/>
          </a:stretch>
        </p:blipFill>
        <p:spPr>
          <a:xfrm>
            <a:off x="3057928" y="3340798"/>
            <a:ext cx="955971" cy="186228"/>
          </a:xfrm>
          <a:prstGeom prst="rect">
            <a:avLst/>
          </a:prstGeom>
        </p:spPr>
      </p:pic>
      <p:sp>
        <p:nvSpPr>
          <p:cNvPr id="8" name="TextBox 7">
            <a:extLst>
              <a:ext uri="{FF2B5EF4-FFF2-40B4-BE49-F238E27FC236}">
                <a16:creationId xmlns:a16="http://schemas.microsoft.com/office/drawing/2014/main" id="{2A60C75B-2717-624B-AC1D-47B0DEA2DA0D}"/>
              </a:ext>
            </a:extLst>
          </p:cNvPr>
          <p:cNvSpPr txBox="1"/>
          <p:nvPr/>
        </p:nvSpPr>
        <p:spPr>
          <a:xfrm>
            <a:off x="854260" y="241711"/>
            <a:ext cx="2051780" cy="369332"/>
          </a:xfrm>
          <a:prstGeom prst="rect">
            <a:avLst/>
          </a:prstGeom>
          <a:noFill/>
        </p:spPr>
        <p:txBody>
          <a:bodyPr wrap="none" rtlCol="0">
            <a:spAutoFit/>
          </a:bodyPr>
          <a:lstStyle/>
          <a:p>
            <a:r>
              <a:rPr lang="en-US" i="1" dirty="0">
                <a:solidFill>
                  <a:schemeClr val="tx2">
                    <a:lumMod val="60000"/>
                    <a:lumOff val="40000"/>
                  </a:schemeClr>
                </a:solidFill>
              </a:rPr>
              <a:t>True for any muon ?</a:t>
            </a:r>
          </a:p>
        </p:txBody>
      </p:sp>
      <p:sp>
        <p:nvSpPr>
          <p:cNvPr id="9" name="TextBox 8">
            <a:extLst>
              <a:ext uri="{FF2B5EF4-FFF2-40B4-BE49-F238E27FC236}">
                <a16:creationId xmlns:a16="http://schemas.microsoft.com/office/drawing/2014/main" id="{98728856-05D0-6E42-B074-747588E2942F}"/>
              </a:ext>
            </a:extLst>
          </p:cNvPr>
          <p:cNvSpPr txBox="1"/>
          <p:nvPr/>
        </p:nvSpPr>
        <p:spPr>
          <a:xfrm>
            <a:off x="6355829" y="2196059"/>
            <a:ext cx="2998032" cy="923330"/>
          </a:xfrm>
          <a:prstGeom prst="rect">
            <a:avLst/>
          </a:prstGeom>
          <a:noFill/>
        </p:spPr>
        <p:txBody>
          <a:bodyPr wrap="square" rtlCol="0">
            <a:spAutoFit/>
          </a:bodyPr>
          <a:lstStyle/>
          <a:p>
            <a:r>
              <a:rPr lang="en-US" dirty="0"/>
              <a:t>Excellent agreement with ‘spin tracking’  (integrating BMT equation)</a:t>
            </a:r>
          </a:p>
        </p:txBody>
      </p:sp>
      <p:sp>
        <p:nvSpPr>
          <p:cNvPr id="10" name="TextBox 9">
            <a:extLst>
              <a:ext uri="{FF2B5EF4-FFF2-40B4-BE49-F238E27FC236}">
                <a16:creationId xmlns:a16="http://schemas.microsoft.com/office/drawing/2014/main" id="{FDC87382-6F00-0C4B-896D-ECAF8062EE2F}"/>
              </a:ext>
            </a:extLst>
          </p:cNvPr>
          <p:cNvSpPr txBox="1"/>
          <p:nvPr/>
        </p:nvSpPr>
        <p:spPr>
          <a:xfrm>
            <a:off x="1356611" y="5361926"/>
            <a:ext cx="7110921" cy="646331"/>
          </a:xfrm>
          <a:prstGeom prst="rect">
            <a:avLst/>
          </a:prstGeom>
          <a:noFill/>
        </p:spPr>
        <p:txBody>
          <a:bodyPr wrap="none" rtlCol="0">
            <a:spAutoFit/>
          </a:bodyPr>
          <a:lstStyle/>
          <a:p>
            <a:r>
              <a:rPr lang="en-US" dirty="0"/>
              <a:t>For any muon in a distribution we can compute                        to determine</a:t>
            </a:r>
          </a:p>
          <a:p>
            <a:r>
              <a:rPr lang="en-US" dirty="0"/>
              <a:t>the contribution of pitching motion to  </a:t>
            </a:r>
          </a:p>
        </p:txBody>
      </p:sp>
      <p:pic>
        <p:nvPicPr>
          <p:cNvPr id="11" name="Picture 10">
            <a:extLst>
              <a:ext uri="{FF2B5EF4-FFF2-40B4-BE49-F238E27FC236}">
                <a16:creationId xmlns:a16="http://schemas.microsoft.com/office/drawing/2014/main" id="{64307C0D-0549-A04E-B180-D4161E4BDA7D}"/>
              </a:ext>
            </a:extLst>
          </p:cNvPr>
          <p:cNvPicPr>
            <a:picLocks noChangeAspect="1"/>
          </p:cNvPicPr>
          <p:nvPr/>
        </p:nvPicPr>
        <p:blipFill>
          <a:blip r:embed="rId3"/>
          <a:stretch>
            <a:fillRect/>
          </a:stretch>
        </p:blipFill>
        <p:spPr>
          <a:xfrm>
            <a:off x="5935050" y="5441430"/>
            <a:ext cx="1079664" cy="210324"/>
          </a:xfrm>
          <a:prstGeom prst="rect">
            <a:avLst/>
          </a:prstGeom>
        </p:spPr>
      </p:pic>
      <p:pic>
        <p:nvPicPr>
          <p:cNvPr id="12" name="Picture 11">
            <a:extLst>
              <a:ext uri="{FF2B5EF4-FFF2-40B4-BE49-F238E27FC236}">
                <a16:creationId xmlns:a16="http://schemas.microsoft.com/office/drawing/2014/main" id="{0D8C8CBE-94E8-8445-A0C2-2096B93322A0}"/>
              </a:ext>
            </a:extLst>
          </p:cNvPr>
          <p:cNvPicPr>
            <a:picLocks noChangeAspect="1"/>
          </p:cNvPicPr>
          <p:nvPr/>
        </p:nvPicPr>
        <p:blipFill>
          <a:blip r:embed="rId4"/>
          <a:stretch>
            <a:fillRect/>
          </a:stretch>
        </p:blipFill>
        <p:spPr>
          <a:xfrm>
            <a:off x="5096447" y="5754049"/>
            <a:ext cx="330200" cy="190500"/>
          </a:xfrm>
          <a:prstGeom prst="rect">
            <a:avLst/>
          </a:prstGeom>
        </p:spPr>
      </p:pic>
      <p:sp>
        <p:nvSpPr>
          <p:cNvPr id="13" name="Footer Placeholder 12">
            <a:extLst>
              <a:ext uri="{FF2B5EF4-FFF2-40B4-BE49-F238E27FC236}">
                <a16:creationId xmlns:a16="http://schemas.microsoft.com/office/drawing/2014/main" id="{2BC166DC-29AF-D449-B881-6FBD43A5432B}"/>
              </a:ext>
            </a:extLst>
          </p:cNvPr>
          <p:cNvSpPr>
            <a:spLocks noGrp="1"/>
          </p:cNvSpPr>
          <p:nvPr>
            <p:ph type="ftr" sz="quarter" idx="11"/>
          </p:nvPr>
        </p:nvSpPr>
        <p:spPr/>
        <p:txBody>
          <a:bodyPr/>
          <a:lstStyle/>
          <a:p>
            <a:r>
              <a:rPr lang="en-US"/>
              <a:t>Efield/Pitch</a:t>
            </a:r>
            <a:endParaRPr lang="en-US" dirty="0"/>
          </a:p>
        </p:txBody>
      </p:sp>
      <p:sp>
        <p:nvSpPr>
          <p:cNvPr id="14" name="Slide Number Placeholder 13">
            <a:extLst>
              <a:ext uri="{FF2B5EF4-FFF2-40B4-BE49-F238E27FC236}">
                <a16:creationId xmlns:a16="http://schemas.microsoft.com/office/drawing/2014/main" id="{F7690759-1D3A-CF4D-B09D-7E95DE9CC762}"/>
              </a:ext>
            </a:extLst>
          </p:cNvPr>
          <p:cNvSpPr>
            <a:spLocks noGrp="1"/>
          </p:cNvSpPr>
          <p:nvPr>
            <p:ph type="sldNum" sz="quarter" idx="12"/>
          </p:nvPr>
        </p:nvSpPr>
        <p:spPr/>
        <p:txBody>
          <a:bodyPr/>
          <a:lstStyle/>
          <a:p>
            <a:fld id="{34A2ECAA-55DE-A546-88ED-23926A155F66}" type="slidenum">
              <a:rPr lang="en-US" smtClean="0"/>
              <a:t>9</a:t>
            </a:fld>
            <a:endParaRPr lang="en-US" dirty="0"/>
          </a:p>
        </p:txBody>
      </p:sp>
    </p:spTree>
    <p:extLst>
      <p:ext uri="{BB962C8B-B14F-4D97-AF65-F5344CB8AC3E}">
        <p14:creationId xmlns:p14="http://schemas.microsoft.com/office/powerpoint/2010/main" val="1065513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25309</TotalTime>
  <Words>2689</Words>
  <Application>Microsoft Macintosh PowerPoint</Application>
  <PresentationFormat>On-screen Show (4:3)</PresentationFormat>
  <Paragraphs>671</Paragraphs>
  <Slides>68</Slides>
  <Notes>1</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68</vt:i4>
      </vt:variant>
    </vt:vector>
  </HeadingPairs>
  <TitlesOfParts>
    <vt:vector size="84" baseType="lpstr">
      <vt:lpstr>Arial</vt:lpstr>
      <vt:lpstr>Calibri</vt:lpstr>
      <vt:lpstr>Calibri Light</vt:lpstr>
      <vt:lpstr>Cambria Math</vt:lpstr>
      <vt:lpstr>Courier New</vt:lpstr>
      <vt:lpstr>Helvetica</vt:lpstr>
      <vt:lpstr>Symbol</vt:lpstr>
      <vt:lpstr>System Font Regular</vt:lpstr>
      <vt:lpstr>Office Theme</vt:lpstr>
      <vt:lpstr>6_Custom Design</vt:lpstr>
      <vt:lpstr>5_Custom Design</vt:lpstr>
      <vt:lpstr>4_Custom Design</vt:lpstr>
      <vt:lpstr>3_Custom Design</vt:lpstr>
      <vt:lpstr>2_Custom Design</vt:lpstr>
      <vt:lpstr>1_Custom Design</vt:lpstr>
      <vt:lpstr>Custom Design</vt:lpstr>
      <vt:lpstr>Corrections for Electric Field and Pitch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Toy MC: Amplitudes to Positions</vt:lpstr>
      <vt:lpstr>Toy MC: Simple Calo Acceptance</vt:lpstr>
      <vt:lpstr>Toy MC: Simple Calo Acceptance</vt:lpstr>
      <vt:lpstr>Toy MC: Realistic Calo Acceptance</vt:lpstr>
      <vt:lpstr>Toy MC: Realistic Calo Acceptance</vt:lpstr>
      <vt:lpstr>Calo Acceptance &amp; Weighting</vt:lpstr>
      <vt:lpstr>PowerPoint Presentation</vt:lpstr>
      <vt:lpstr>PowerPoint Presentation</vt:lpstr>
      <vt:lpstr>PowerPoint Presentation</vt:lpstr>
      <vt:lpstr>Data: Amplitude Extraction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χ_e  from Tracking planes at t &gt; 30 𝝻s</vt:lpstr>
      <vt:lpstr>``Statistical Error” on FR extraction</vt:lpstr>
      <vt:lpstr>Average Radius &lt;R&gt;  from Tracking planes for t &gt; 30 𝝻s.   Averaged over all planes &lt;R&gt; ~ 5.6 mm </vt:lpstr>
      <vt:lpstr>Compare Frequency Spectrum </vt:lpstr>
      <vt:lpstr>Maximal Error?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Rubin</dc:creator>
  <cp:lastModifiedBy>David L. Rubin</cp:lastModifiedBy>
  <cp:revision>155</cp:revision>
  <dcterms:created xsi:type="dcterms:W3CDTF">2019-05-16T14:47:14Z</dcterms:created>
  <dcterms:modified xsi:type="dcterms:W3CDTF">2020-07-15T13:40:29Z</dcterms:modified>
</cp:coreProperties>
</file>