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sldIdLst>
    <p:sldId id="803" r:id="rId2"/>
    <p:sldId id="888" r:id="rId3"/>
    <p:sldId id="889" r:id="rId4"/>
    <p:sldId id="890" r:id="rId5"/>
    <p:sldId id="891" r:id="rId6"/>
    <p:sldId id="892" r:id="rId7"/>
    <p:sldId id="893" r:id="rId8"/>
    <p:sldId id="894" r:id="rId9"/>
    <p:sldId id="895" r:id="rId10"/>
    <p:sldId id="896" r:id="rId11"/>
    <p:sldId id="904" r:id="rId12"/>
    <p:sldId id="897" r:id="rId13"/>
    <p:sldId id="898" r:id="rId14"/>
    <p:sldId id="899" r:id="rId15"/>
    <p:sldId id="900" r:id="rId16"/>
    <p:sldId id="905" r:id="rId17"/>
    <p:sldId id="901" r:id="rId18"/>
    <p:sldId id="906" r:id="rId19"/>
    <p:sldId id="907" r:id="rId20"/>
    <p:sldId id="903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78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08">
          <p15:clr>
            <a:srgbClr val="A4A3A4"/>
          </p15:clr>
        </p15:guide>
        <p15:guide id="6" pos="2018">
          <p15:clr>
            <a:srgbClr val="A4A3A4"/>
          </p15:clr>
        </p15:guide>
        <p15:guide id="7" pos="5556">
          <p15:clr>
            <a:srgbClr val="A4A3A4"/>
          </p15:clr>
        </p15:guide>
        <p15:guide id="8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C0"/>
    <a:srgbClr val="0000FF"/>
    <a:srgbClr val="CB0616"/>
    <a:srgbClr val="336633"/>
    <a:srgbClr val="FF85FF"/>
    <a:srgbClr val="663300"/>
    <a:srgbClr val="EE9A00"/>
    <a:srgbClr val="BE0000"/>
    <a:srgbClr val="6699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4368" autoAdjust="0"/>
  </p:normalViewPr>
  <p:slideViewPr>
    <p:cSldViewPr snapToGrid="0">
      <p:cViewPr varScale="1">
        <p:scale>
          <a:sx n="115" d="100"/>
          <a:sy n="115" d="100"/>
        </p:scale>
        <p:origin x="2024" y="192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E751A33-13E4-42FC-91FE-19FE36826DDE}" type="datetimeFigureOut">
              <a:rPr lang="en-GB"/>
              <a:pPr>
                <a:defRPr/>
              </a:pPr>
              <a:t>05/03/2020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4273FA4-860A-4286-AAA8-92D221B8FD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711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296000"/>
          </a:xfrm>
          <a:prstGeom prst="rect">
            <a:avLst/>
          </a:prstGeom>
          <a:solidFill>
            <a:srgbClr val="CB0616"/>
          </a:solidFill>
          <a:ln>
            <a:solidFill>
              <a:srgbClr val="B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" name="Picture 7" descr="reverse_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184404"/>
            <a:ext cx="1728192" cy="940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6B37E-C746-40C0-8625-24DDA9695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BE0BD-479C-43D5-A077-9F9558116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852705C-E0BD-4D01-BB8E-A6252E615F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E5E6D-3CEF-43C6-A96E-41259D131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76437-089C-448B-AAB0-FD87A4128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F5D52-1F5A-44E3-ADA2-5A531C74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E455E-AA44-49E7-98F0-3743D7BF9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6A85D-0069-45E8-B72B-9EA1C453E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F5EE2-5EBA-4783-BDB9-5C2EEE6E5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5B5AB-7519-4E49-BCD8-77EA0EC08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04000"/>
          </a:xfrm>
          <a:prstGeom prst="rect">
            <a:avLst/>
          </a:prstGeom>
          <a:solidFill>
            <a:srgbClr val="CB0616"/>
          </a:solidFill>
          <a:ln>
            <a:solidFill>
              <a:srgbClr val="B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28044B9-9D5E-43DF-8F16-7587344D8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reverse_logo.gi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00" y="0"/>
            <a:ext cx="926270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34C7B-09DD-F048-B8AE-28683F26D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804" y="2658433"/>
            <a:ext cx="7509730" cy="648072"/>
          </a:xfrm>
        </p:spPr>
        <p:txBody>
          <a:bodyPr/>
          <a:lstStyle/>
          <a:p>
            <a:pPr algn="ctr"/>
            <a:r>
              <a:rPr lang="en-US" sz="4000" dirty="0"/>
              <a:t>Pitch Correction and Calorimeter Acceptance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A83FB-261B-3445-8E84-B829E6882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19" y="4808431"/>
            <a:ext cx="8496300" cy="1008658"/>
          </a:xfrm>
        </p:spPr>
        <p:txBody>
          <a:bodyPr/>
          <a:lstStyle/>
          <a:p>
            <a:pPr algn="ctr"/>
            <a:r>
              <a:rPr lang="en-US" dirty="0"/>
              <a:t>James Mott</a:t>
            </a:r>
          </a:p>
          <a:p>
            <a:pPr algn="ctr"/>
            <a:r>
              <a:rPr lang="en-US" dirty="0"/>
              <a:t>g-2 E-field/Pitch Meeting - 03/05/20</a:t>
            </a:r>
          </a:p>
        </p:txBody>
      </p:sp>
    </p:spTree>
    <p:extLst>
      <p:ext uri="{BB962C8B-B14F-4D97-AF65-F5344CB8AC3E}">
        <p14:creationId xmlns:p14="http://schemas.microsoft.com/office/powerpoint/2010/main" val="1382463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F33F-6092-F04F-B847-320FBA23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692696"/>
            <a:ext cx="8489950" cy="576064"/>
          </a:xfrm>
        </p:spPr>
        <p:txBody>
          <a:bodyPr/>
          <a:lstStyle/>
          <a:p>
            <a:r>
              <a:rPr lang="en-US" dirty="0" err="1"/>
              <a:t>Calo</a:t>
            </a:r>
            <a:r>
              <a:rPr lang="en-US" dirty="0"/>
              <a:t> Acceptance &amp; Weighting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C646D-EFFD-9D41-A60E-FF81C63B8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2705C-E0BD-4D01-BB8E-A6252E615FE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CB639-4594-434C-819A-11FE8B65F9CF}"/>
              </a:ext>
            </a:extLst>
          </p:cNvPr>
          <p:cNvSpPr txBox="1"/>
          <p:nvPr/>
        </p:nvSpPr>
        <p:spPr>
          <a:xfrm>
            <a:off x="251519" y="1329156"/>
            <a:ext cx="889248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If we have a </a:t>
            </a:r>
            <a:r>
              <a:rPr lang="en-US" sz="2200" dirty="0" err="1"/>
              <a:t>betatron</a:t>
            </a:r>
            <a:r>
              <a:rPr lang="en-US" sz="2200" dirty="0"/>
              <a:t> amplitude, we can calculate its appropriate weighting based on the </a:t>
            </a:r>
            <a:r>
              <a:rPr lang="en-US" sz="2200" dirty="0" err="1"/>
              <a:t>calo</a:t>
            </a:r>
            <a:r>
              <a:rPr lang="en-US" sz="2200" dirty="0"/>
              <a:t> acceptance maps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We just need to multiply the two distributions together to get how often the muon decays as is seen by </a:t>
            </a:r>
            <a:r>
              <a:rPr lang="en-US" sz="2200" dirty="0" err="1"/>
              <a:t>calos</a:t>
            </a:r>
            <a:r>
              <a:rPr lang="en-US" sz="2200" dirty="0"/>
              <a:t>: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There’s some fiddling to be done to deal with changing β and non-constant vertical acceptance but it’s all do-able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5A384B-EEC1-C041-AEAF-703487A3CB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"/>
          <a:stretch/>
        </p:blipFill>
        <p:spPr>
          <a:xfrm>
            <a:off x="307274" y="3144644"/>
            <a:ext cx="4250791" cy="2821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39EA32-F2D7-B744-9B9A-5DEF9DB9F1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4" b="-1"/>
          <a:stretch/>
        </p:blipFill>
        <p:spPr>
          <a:xfrm>
            <a:off x="4775897" y="3144644"/>
            <a:ext cx="4287227" cy="2847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A2883F-49AC-F84F-A844-CBBE290C1D9B}"/>
              </a:ext>
            </a:extLst>
          </p:cNvPr>
          <p:cNvSpPr txBox="1"/>
          <p:nvPr/>
        </p:nvSpPr>
        <p:spPr>
          <a:xfrm>
            <a:off x="4347868" y="4228171"/>
            <a:ext cx="550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⊗</a:t>
            </a:r>
          </a:p>
        </p:txBody>
      </p:sp>
    </p:spTree>
    <p:extLst>
      <p:ext uri="{BB962C8B-B14F-4D97-AF65-F5344CB8AC3E}">
        <p14:creationId xmlns:p14="http://schemas.microsoft.com/office/powerpoint/2010/main" val="1196550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F33F-6092-F04F-B847-320FBA23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692696"/>
            <a:ext cx="8489950" cy="576064"/>
          </a:xfrm>
        </p:spPr>
        <p:txBody>
          <a:bodyPr/>
          <a:lstStyle/>
          <a:p>
            <a:r>
              <a:rPr lang="en-US" dirty="0"/>
              <a:t>Decay Position → Amplitude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C646D-EFFD-9D41-A60E-FF81C63B8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2705C-E0BD-4D01-BB8E-A6252E615FE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CB639-4594-434C-819A-11FE8B65F9CF}"/>
              </a:ext>
            </a:extLst>
          </p:cNvPr>
          <p:cNvSpPr txBox="1"/>
          <p:nvPr/>
        </p:nvSpPr>
        <p:spPr>
          <a:xfrm>
            <a:off x="251519" y="1329156"/>
            <a:ext cx="88924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We want the </a:t>
            </a:r>
            <a:r>
              <a:rPr lang="en-US" sz="2200" dirty="0" err="1"/>
              <a:t>betatron</a:t>
            </a:r>
            <a:r>
              <a:rPr lang="en-US" sz="2200" dirty="0"/>
              <a:t> amplitudes but we measure the instantaneous decay position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We can use our CERN-III machinery to do this conversion…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4917A-7907-3F4D-B3E7-19A6F33A3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037" y="3061626"/>
            <a:ext cx="5310745" cy="29897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2060B-8B2A-4A48-996B-D0A54EE756C7}"/>
              </a:ext>
            </a:extLst>
          </p:cNvPr>
          <p:cNvSpPr txBox="1"/>
          <p:nvPr/>
        </p:nvSpPr>
        <p:spPr>
          <a:xfrm>
            <a:off x="2645009" y="6051379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Moral: Never throw anything away</a:t>
            </a:r>
          </a:p>
        </p:txBody>
      </p:sp>
    </p:spTree>
    <p:extLst>
      <p:ext uri="{BB962C8B-B14F-4D97-AF65-F5344CB8AC3E}">
        <p14:creationId xmlns:p14="http://schemas.microsoft.com/office/powerpoint/2010/main" val="28313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F33F-6092-F04F-B847-320FBA23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9" y="692696"/>
            <a:ext cx="8937703" cy="576064"/>
          </a:xfrm>
        </p:spPr>
        <p:txBody>
          <a:bodyPr/>
          <a:lstStyle/>
          <a:p>
            <a:r>
              <a:rPr lang="en-US" dirty="0"/>
              <a:t>Decay Position → Amplitude: Single Amplitude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C646D-EFFD-9D41-A60E-FF81C63B8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2705C-E0BD-4D01-BB8E-A6252E615FE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CB639-4594-434C-819A-11FE8B65F9CF}"/>
              </a:ext>
            </a:extLst>
          </p:cNvPr>
          <p:cNvSpPr txBox="1"/>
          <p:nvPr/>
        </p:nvSpPr>
        <p:spPr>
          <a:xfrm>
            <a:off x="251519" y="1329156"/>
            <a:ext cx="88924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Let’s go back to simple example with just one amplitude: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We can calculate the number of entries in the decay position histogram that we expect from this amplitude…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AAE41-7393-CA43-9B8D-C85A8A634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4"/>
          <a:stretch/>
        </p:blipFill>
        <p:spPr>
          <a:xfrm>
            <a:off x="-49522" y="1839950"/>
            <a:ext cx="4871185" cy="3266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9F267F-A640-8E40-AB42-5E3CDFDE2C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4"/>
          <a:stretch/>
        </p:blipFill>
        <p:spPr>
          <a:xfrm>
            <a:off x="4396718" y="1839950"/>
            <a:ext cx="4871185" cy="326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F33F-6092-F04F-B847-320FBA23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692696"/>
            <a:ext cx="8489950" cy="576064"/>
          </a:xfrm>
        </p:spPr>
        <p:txBody>
          <a:bodyPr/>
          <a:lstStyle/>
          <a:p>
            <a:r>
              <a:rPr lang="en-US" dirty="0"/>
              <a:t>Calculating One Amplitude’s Contribution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C646D-EFFD-9D41-A60E-FF81C63B8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2705C-E0BD-4D01-BB8E-A6252E615FE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CB639-4594-434C-819A-11FE8B65F9CF}"/>
              </a:ext>
            </a:extLst>
          </p:cNvPr>
          <p:cNvSpPr txBox="1"/>
          <p:nvPr/>
        </p:nvSpPr>
        <p:spPr>
          <a:xfrm>
            <a:off x="251519" y="3795997"/>
            <a:ext cx="88924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 any given measurement y-bin </a:t>
            </a:r>
            <a:r>
              <a:rPr lang="en-US" sz="2200" i="1" dirty="0"/>
              <a:t>j</a:t>
            </a:r>
            <a:r>
              <a:rPr lang="en-US" sz="2200" dirty="0"/>
              <a:t> we have this contribution from amplitude bin </a:t>
            </a:r>
            <a:r>
              <a:rPr lang="en-US" sz="2200" i="1" dirty="0" err="1"/>
              <a:t>i</a:t>
            </a:r>
            <a:r>
              <a:rPr lang="en-US" sz="2200" i="1" dirty="0"/>
              <a:t> </a:t>
            </a:r>
            <a:r>
              <a:rPr lang="en-US" sz="2200" dirty="0"/>
              <a:t>with entries </a:t>
            </a:r>
            <a:r>
              <a:rPr lang="en-US" sz="2200" i="1" dirty="0"/>
              <a:t>f</a:t>
            </a:r>
            <a:r>
              <a:rPr lang="en-US" sz="2200" i="1" baseline="-25000" dirty="0"/>
              <a:t>i</a:t>
            </a:r>
            <a:r>
              <a:rPr lang="en-US" sz="2200" dirty="0"/>
              <a:t>: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 actually also go within an amplitude bin </a:t>
            </a:r>
            <a:r>
              <a:rPr lang="en-US" sz="2200" i="1" dirty="0" err="1"/>
              <a:t>i</a:t>
            </a:r>
            <a:r>
              <a:rPr lang="en-US" sz="2200" dirty="0"/>
              <a:t> and average all the contributions – can do 2D integral over y and A to speed things 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9F267F-A640-8E40-AB42-5E3CDFDE2C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7"/>
          <a:stretch/>
        </p:blipFill>
        <p:spPr>
          <a:xfrm>
            <a:off x="330200" y="1268760"/>
            <a:ext cx="3604325" cy="24325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DE5A52-C781-5440-AD83-853F43E38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044" y="2049749"/>
            <a:ext cx="4853104" cy="965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934331-6828-7A41-A065-FB72615FE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73" y="4834775"/>
            <a:ext cx="8816975" cy="740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1DDE28-4C56-BA41-9402-D3CEDFDBF4A3}"/>
              </a:ext>
            </a:extLst>
          </p:cNvPr>
          <p:cNvSpPr txBox="1"/>
          <p:nvPr/>
        </p:nvSpPr>
        <p:spPr>
          <a:xfrm>
            <a:off x="6009765" y="3286194"/>
            <a:ext cx="2810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Mean y is set to be same as data</a:t>
            </a:r>
          </a:p>
        </p:txBody>
      </p:sp>
    </p:spTree>
    <p:extLst>
      <p:ext uri="{BB962C8B-B14F-4D97-AF65-F5344CB8AC3E}">
        <p14:creationId xmlns:p14="http://schemas.microsoft.com/office/powerpoint/2010/main" val="1399194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F33F-6092-F04F-B847-320FBA23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692696"/>
            <a:ext cx="8489950" cy="576064"/>
          </a:xfrm>
        </p:spPr>
        <p:txBody>
          <a:bodyPr/>
          <a:lstStyle/>
          <a:p>
            <a:r>
              <a:rPr lang="en-US" dirty="0"/>
              <a:t>Expanding to many amplitudes: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C646D-EFFD-9D41-A60E-FF81C63B8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2705C-E0BD-4D01-BB8E-A6252E615FE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837472-CB13-B84F-B7A1-9DC181BB5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898" y="5817267"/>
            <a:ext cx="1867535" cy="399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FAAE41-7393-CA43-9B8D-C85A8A634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46" y="1693437"/>
            <a:ext cx="2701240" cy="1917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9F267F-A640-8E40-AB42-5E3CDFDE2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46" y="3548329"/>
            <a:ext cx="2701240" cy="19171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39A9DF-0BDB-8544-8EB4-0B8CB4984F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76" y="1693437"/>
            <a:ext cx="2701241" cy="19171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12B348-F1EB-784B-BB88-DC7464B45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76" y="3610592"/>
            <a:ext cx="2724912" cy="19339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0486E1-8B53-EB42-8270-99564BE68EB4}"/>
              </a:ext>
            </a:extLst>
          </p:cNvPr>
          <p:cNvSpPr txBox="1"/>
          <p:nvPr/>
        </p:nvSpPr>
        <p:spPr>
          <a:xfrm>
            <a:off x="251519" y="1268760"/>
            <a:ext cx="8892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System is linear, so we just sum up the contributions: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0FA9941-F360-6E45-BC62-5148DB5D8FD2}"/>
              </a:ext>
            </a:extLst>
          </p:cNvPr>
          <p:cNvSpPr/>
          <p:nvPr/>
        </p:nvSpPr>
        <p:spPr>
          <a:xfrm>
            <a:off x="4355009" y="3496337"/>
            <a:ext cx="682444" cy="3480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EE8933-DD92-8F4F-8272-CC4603E508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4948" y="5733415"/>
            <a:ext cx="2385695" cy="84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41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F33F-6092-F04F-B847-320FBA23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692696"/>
            <a:ext cx="8489950" cy="576064"/>
          </a:xfrm>
        </p:spPr>
        <p:txBody>
          <a:bodyPr/>
          <a:lstStyle/>
          <a:p>
            <a:r>
              <a:rPr lang="en-US" dirty="0" err="1"/>
              <a:t>Minimising</a:t>
            </a:r>
            <a:r>
              <a:rPr lang="en-US" dirty="0"/>
              <a:t> χ</a:t>
            </a:r>
            <a:r>
              <a:rPr lang="en-US" baseline="30000" dirty="0"/>
              <a:t>2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C646D-EFFD-9D41-A60E-FF81C63B8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2705C-E0BD-4D01-BB8E-A6252E615FE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CB639-4594-434C-819A-11FE8B65F9CF}"/>
              </a:ext>
            </a:extLst>
          </p:cNvPr>
          <p:cNvSpPr txBox="1"/>
          <p:nvPr/>
        </p:nvSpPr>
        <p:spPr>
          <a:xfrm>
            <a:off x="251519" y="1329156"/>
            <a:ext cx="889248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We want to find the amplitude coefficients f</a:t>
            </a:r>
            <a:r>
              <a:rPr lang="en-US" sz="2200" baseline="-25000" dirty="0"/>
              <a:t>i</a:t>
            </a:r>
            <a:r>
              <a:rPr lang="en-US" sz="2200" dirty="0"/>
              <a:t> that match the measured data N</a:t>
            </a:r>
            <a:r>
              <a:rPr lang="en-US" sz="2200" baseline="-25000" dirty="0"/>
              <a:t>j</a:t>
            </a:r>
            <a:r>
              <a:rPr lang="en-US" sz="2200" dirty="0"/>
              <a:t> 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We should be careful with χ</a:t>
            </a:r>
            <a:r>
              <a:rPr lang="en-US" sz="2400" baseline="30000" dirty="0"/>
              <a:t>2</a:t>
            </a:r>
            <a:r>
              <a:rPr lang="en-US" sz="2400" dirty="0"/>
              <a:t> (as we might have low entries in outer bins) but it’s what we’ve got the machinery for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err="1"/>
              <a:t>Minimise</a:t>
            </a:r>
            <a:r>
              <a:rPr lang="en-US" sz="2200" dirty="0"/>
              <a:t> </a:t>
            </a:r>
            <a:r>
              <a:rPr lang="en-US" sz="2400" dirty="0"/>
              <a:t>χ</a:t>
            </a:r>
            <a:r>
              <a:rPr lang="en-US" sz="2400" baseline="30000" dirty="0"/>
              <a:t>2 </a:t>
            </a:r>
            <a:r>
              <a:rPr lang="en-US" sz="2200" dirty="0"/>
              <a:t>for each coefficient </a:t>
            </a:r>
            <a:r>
              <a:rPr lang="en-US" sz="2200" i="1" dirty="0" err="1"/>
              <a:t>f</a:t>
            </a:r>
            <a:r>
              <a:rPr lang="en-US" sz="2200" i="1" baseline="-25000" dirty="0" err="1"/>
              <a:t>n</a:t>
            </a:r>
            <a:r>
              <a:rPr lang="en-US" sz="2200" dirty="0"/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EEA310-7EBA-904B-9AB3-3E430F6A0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156" y="3432695"/>
            <a:ext cx="4162038" cy="1083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EA075E-D293-794F-A0EE-C00095550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525" y="5476650"/>
            <a:ext cx="5468977" cy="9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11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F33F-6092-F04F-B847-320FBA23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692696"/>
            <a:ext cx="8489950" cy="576064"/>
          </a:xfrm>
        </p:spPr>
        <p:txBody>
          <a:bodyPr/>
          <a:lstStyle/>
          <a:p>
            <a:r>
              <a:rPr lang="en-US" dirty="0" err="1"/>
              <a:t>Minimising</a:t>
            </a:r>
            <a:r>
              <a:rPr lang="en-US" dirty="0"/>
              <a:t> χ</a:t>
            </a:r>
            <a:r>
              <a:rPr lang="en-US" baseline="30000" dirty="0"/>
              <a:t>2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C646D-EFFD-9D41-A60E-FF81C63B8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2705C-E0BD-4D01-BB8E-A6252E615FE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CB639-4594-434C-819A-11FE8B65F9CF}"/>
              </a:ext>
            </a:extLst>
          </p:cNvPr>
          <p:cNvSpPr txBox="1"/>
          <p:nvPr/>
        </p:nvSpPr>
        <p:spPr>
          <a:xfrm>
            <a:off x="251519" y="1329156"/>
            <a:ext cx="88924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We have n equations and n unknown f</a:t>
            </a:r>
            <a:r>
              <a:rPr lang="en-US" sz="2200" baseline="-25000" dirty="0"/>
              <a:t>i</a:t>
            </a:r>
            <a:r>
              <a:rPr lang="en-US" sz="2200" dirty="0"/>
              <a:t> values: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“Simple” matrix equation &amp; solution: already have this coded up for CERN-III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82354-DE24-A949-98A5-F0773B7B6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403" y="2169510"/>
            <a:ext cx="4571303" cy="96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86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F33F-6092-F04F-B847-320FBA23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692696"/>
            <a:ext cx="8489950" cy="576064"/>
          </a:xfrm>
        </p:spPr>
        <p:txBody>
          <a:bodyPr/>
          <a:lstStyle/>
          <a:p>
            <a:r>
              <a:rPr lang="en-US" dirty="0"/>
              <a:t>Toy MC: Amplitude Extraction in 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C646D-EFFD-9D41-A60E-FF81C63B8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2705C-E0BD-4D01-BB8E-A6252E615FE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CB639-4594-434C-819A-11FE8B65F9CF}"/>
              </a:ext>
            </a:extLst>
          </p:cNvPr>
          <p:cNvSpPr txBox="1"/>
          <p:nvPr/>
        </p:nvSpPr>
        <p:spPr>
          <a:xfrm>
            <a:off x="251519" y="1329156"/>
            <a:ext cx="8892481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It works!  Recover input amplitude distribution from position measurements: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χ</a:t>
            </a:r>
            <a:r>
              <a:rPr lang="en-US" sz="2400" baseline="30000" dirty="0"/>
              <a:t>2</a:t>
            </a:r>
            <a:r>
              <a:rPr lang="en-US" sz="2400" dirty="0"/>
              <a:t> value is fine here, but breaks down with higher stats.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Recovers again when you increase number of amplitude bins</a:t>
            </a: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98A5B-22A2-F24F-9E6A-1E10A756A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9"/>
          <a:stretch/>
        </p:blipFill>
        <p:spPr>
          <a:xfrm>
            <a:off x="-49521" y="2098596"/>
            <a:ext cx="4871182" cy="3252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0F65FB-E1A1-4847-BB63-CE21A99F1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19" y="1894306"/>
            <a:ext cx="4871182" cy="34572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1C1E0C-B637-1947-8A08-93BA5E847997}"/>
              </a:ext>
            </a:extLst>
          </p:cNvPr>
          <p:cNvSpPr txBox="1"/>
          <p:nvPr/>
        </p:nvSpPr>
        <p:spPr>
          <a:xfrm>
            <a:off x="7567928" y="2520766"/>
            <a:ext cx="153279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baseline="-25000" dirty="0" err="1"/>
              <a:t>p</a:t>
            </a:r>
            <a:r>
              <a:rPr lang="en-US" dirty="0"/>
              <a:t> = 191 ppb</a:t>
            </a:r>
          </a:p>
          <a:p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= 191 ppb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FB6FE9-FE92-184B-AA04-EB4DAA60CAD9}"/>
              </a:ext>
            </a:extLst>
          </p:cNvPr>
          <p:cNvSpPr txBox="1"/>
          <p:nvPr/>
        </p:nvSpPr>
        <p:spPr>
          <a:xfrm>
            <a:off x="2517683" y="2520471"/>
            <a:ext cx="153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baseline="-25000" dirty="0" err="1"/>
              <a:t>p</a:t>
            </a:r>
            <a:r>
              <a:rPr lang="en-US" dirty="0"/>
              <a:t> = 191 ppb</a:t>
            </a:r>
          </a:p>
          <a:p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= 191 ppb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08E47D-A154-F14E-9882-B67C8DB61EC4}"/>
              </a:ext>
            </a:extLst>
          </p:cNvPr>
          <p:cNvSpPr txBox="1"/>
          <p:nvPr/>
        </p:nvSpPr>
        <p:spPr>
          <a:xfrm>
            <a:off x="7706522" y="1758046"/>
            <a:ext cx="12988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Input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Fit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5C91E2-015B-0240-97D7-2341FF57B800}"/>
              </a:ext>
            </a:extLst>
          </p:cNvPr>
          <p:cNvSpPr txBox="1"/>
          <p:nvPr/>
        </p:nvSpPr>
        <p:spPr>
          <a:xfrm>
            <a:off x="7812088" y="3377638"/>
            <a:ext cx="12988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χ</a:t>
            </a:r>
            <a:r>
              <a:rPr lang="en-US" sz="1400" baseline="30000" dirty="0"/>
              <a:t>2</a:t>
            </a:r>
            <a:r>
              <a:rPr lang="en-US" sz="1400" dirty="0"/>
              <a:t> / </a:t>
            </a:r>
            <a:r>
              <a:rPr lang="en-US" sz="1400" dirty="0" err="1"/>
              <a:t>ndf</a:t>
            </a:r>
            <a:r>
              <a:rPr lang="en-US" sz="1400" dirty="0"/>
              <a:t> = 0.99</a:t>
            </a:r>
          </a:p>
        </p:txBody>
      </p:sp>
    </p:spTree>
    <p:extLst>
      <p:ext uri="{BB962C8B-B14F-4D97-AF65-F5344CB8AC3E}">
        <p14:creationId xmlns:p14="http://schemas.microsoft.com/office/powerpoint/2010/main" val="2096270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F33F-6092-F04F-B847-320FBA23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692696"/>
            <a:ext cx="8489950" cy="576064"/>
          </a:xfrm>
        </p:spPr>
        <p:txBody>
          <a:bodyPr/>
          <a:lstStyle/>
          <a:p>
            <a:r>
              <a:rPr lang="en-US" dirty="0"/>
              <a:t>Data: Amplitude Extraction in 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C646D-EFFD-9D41-A60E-FF81C63B8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2705C-E0BD-4D01-BB8E-A6252E615FE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CB639-4594-434C-819A-11FE8B65F9CF}"/>
              </a:ext>
            </a:extLst>
          </p:cNvPr>
          <p:cNvSpPr txBox="1"/>
          <p:nvPr/>
        </p:nvSpPr>
        <p:spPr>
          <a:xfrm>
            <a:off x="251519" y="1329156"/>
            <a:ext cx="88924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Looks reasonable, but we need to fix errors on resolution corrected data before we can really check </a:t>
            </a:r>
            <a:r>
              <a:rPr lang="en-US" sz="2400" dirty="0"/>
              <a:t>χ</a:t>
            </a:r>
            <a:r>
              <a:rPr lang="en-US" sz="2400" baseline="30000" dirty="0"/>
              <a:t>2</a:t>
            </a:r>
            <a:r>
              <a:rPr lang="en-US" sz="2400" dirty="0"/>
              <a:t> and agreement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Is this amplitude distribution useful for tuning BD models?</a:t>
            </a: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98A5B-22A2-F24F-9E6A-1E10A756A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75" y="1405020"/>
            <a:ext cx="4871182" cy="3457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0F65FB-E1A1-4847-BB63-CE21A99F1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65" y="1405020"/>
            <a:ext cx="4871182" cy="34572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1C1E0C-B637-1947-8A08-93BA5E847997}"/>
              </a:ext>
            </a:extLst>
          </p:cNvPr>
          <p:cNvSpPr txBox="1"/>
          <p:nvPr/>
        </p:nvSpPr>
        <p:spPr>
          <a:xfrm>
            <a:off x="7534474" y="2031480"/>
            <a:ext cx="153279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C</a:t>
            </a:r>
            <a:r>
              <a:rPr lang="en-US" baseline="-25000" dirty="0" err="1">
                <a:solidFill>
                  <a:srgbClr val="002060"/>
                </a:solidFill>
              </a:rPr>
              <a:t>p</a:t>
            </a:r>
            <a:r>
              <a:rPr lang="en-US" dirty="0">
                <a:solidFill>
                  <a:srgbClr val="002060"/>
                </a:solidFill>
              </a:rPr>
              <a:t> = 177 ppb</a:t>
            </a:r>
          </a:p>
          <a:p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= 176 ppb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FB6FE9-FE92-184B-AA04-EB4DAA60CAD9}"/>
              </a:ext>
            </a:extLst>
          </p:cNvPr>
          <p:cNvSpPr txBox="1"/>
          <p:nvPr/>
        </p:nvSpPr>
        <p:spPr>
          <a:xfrm>
            <a:off x="2484229" y="2031185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= 176 ppb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08E47D-A154-F14E-9882-B67C8DB61EC4}"/>
              </a:ext>
            </a:extLst>
          </p:cNvPr>
          <p:cNvSpPr txBox="1"/>
          <p:nvPr/>
        </p:nvSpPr>
        <p:spPr>
          <a:xfrm>
            <a:off x="7673068" y="1268760"/>
            <a:ext cx="12988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C0"/>
                </a:solidFill>
              </a:rPr>
              <a:t>Data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Fit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C1EA3-7331-064D-A3B2-4273DEBEEE1D}"/>
              </a:ext>
            </a:extLst>
          </p:cNvPr>
          <p:cNvSpPr txBox="1"/>
          <p:nvPr/>
        </p:nvSpPr>
        <p:spPr>
          <a:xfrm>
            <a:off x="22302" y="22709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Run 15922: Station 12 </a:t>
            </a:r>
          </a:p>
        </p:txBody>
      </p:sp>
    </p:spTree>
    <p:extLst>
      <p:ext uri="{BB962C8B-B14F-4D97-AF65-F5344CB8AC3E}">
        <p14:creationId xmlns:p14="http://schemas.microsoft.com/office/powerpoint/2010/main" val="1129586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F33F-6092-F04F-B847-320FBA23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692696"/>
            <a:ext cx="8489950" cy="576064"/>
          </a:xfrm>
        </p:spPr>
        <p:txBody>
          <a:bodyPr/>
          <a:lstStyle/>
          <a:p>
            <a:r>
              <a:rPr lang="en-US" dirty="0"/>
              <a:t>Data: Amplitude Extraction in 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C646D-EFFD-9D41-A60E-FF81C63B8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2705C-E0BD-4D01-BB8E-A6252E615FE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CB639-4594-434C-819A-11FE8B65F9CF}"/>
              </a:ext>
            </a:extLst>
          </p:cNvPr>
          <p:cNvSpPr txBox="1"/>
          <p:nvPr/>
        </p:nvSpPr>
        <p:spPr>
          <a:xfrm>
            <a:off x="251519" y="1329156"/>
            <a:ext cx="88924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Looks reasonable, but we need to fix errors on resolution corrected data before we can really check </a:t>
            </a:r>
            <a:r>
              <a:rPr lang="en-US" sz="2400" dirty="0"/>
              <a:t>χ</a:t>
            </a:r>
            <a:r>
              <a:rPr lang="en-US" sz="2400" baseline="30000" dirty="0"/>
              <a:t>2</a:t>
            </a:r>
            <a:r>
              <a:rPr lang="en-US" sz="2400" dirty="0"/>
              <a:t> and agreement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Is this amplitude distribution useful for tuning BD models?</a:t>
            </a: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98A5B-22A2-F24F-9E6A-1E10A756A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75" y="1405020"/>
            <a:ext cx="4871181" cy="3457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0F65FB-E1A1-4847-BB63-CE21A99F1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65" y="1405020"/>
            <a:ext cx="4871181" cy="34572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1C1E0C-B637-1947-8A08-93BA5E847997}"/>
              </a:ext>
            </a:extLst>
          </p:cNvPr>
          <p:cNvSpPr txBox="1"/>
          <p:nvPr/>
        </p:nvSpPr>
        <p:spPr>
          <a:xfrm>
            <a:off x="7534474" y="2031480"/>
            <a:ext cx="153279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C</a:t>
            </a:r>
            <a:r>
              <a:rPr lang="en-US" baseline="-25000" dirty="0" err="1">
                <a:solidFill>
                  <a:srgbClr val="002060"/>
                </a:solidFill>
              </a:rPr>
              <a:t>p</a:t>
            </a:r>
            <a:r>
              <a:rPr lang="en-US" dirty="0">
                <a:solidFill>
                  <a:srgbClr val="002060"/>
                </a:solidFill>
              </a:rPr>
              <a:t> = 178 ppb</a:t>
            </a:r>
          </a:p>
          <a:p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= 177 ppb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FB6FE9-FE92-184B-AA04-EB4DAA60CAD9}"/>
              </a:ext>
            </a:extLst>
          </p:cNvPr>
          <p:cNvSpPr txBox="1"/>
          <p:nvPr/>
        </p:nvSpPr>
        <p:spPr>
          <a:xfrm>
            <a:off x="2484229" y="2031185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= 177 ppb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08E47D-A154-F14E-9882-B67C8DB61EC4}"/>
              </a:ext>
            </a:extLst>
          </p:cNvPr>
          <p:cNvSpPr txBox="1"/>
          <p:nvPr/>
        </p:nvSpPr>
        <p:spPr>
          <a:xfrm>
            <a:off x="7673068" y="1268760"/>
            <a:ext cx="12988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C0"/>
                </a:solidFill>
              </a:rPr>
              <a:t>Data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Fit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51A6FB-DB64-B24E-B1EB-08E3456DDD7B}"/>
              </a:ext>
            </a:extLst>
          </p:cNvPr>
          <p:cNvSpPr txBox="1"/>
          <p:nvPr/>
        </p:nvSpPr>
        <p:spPr>
          <a:xfrm>
            <a:off x="22302" y="22709"/>
            <a:ext cx="3467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Run 15922: Station 18 </a:t>
            </a:r>
          </a:p>
        </p:txBody>
      </p:sp>
    </p:spTree>
    <p:extLst>
      <p:ext uri="{BB962C8B-B14F-4D97-AF65-F5344CB8AC3E}">
        <p14:creationId xmlns:p14="http://schemas.microsoft.com/office/powerpoint/2010/main" val="234502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F33F-6092-F04F-B847-320FBA23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692696"/>
            <a:ext cx="8489950" cy="576064"/>
          </a:xfrm>
        </p:spPr>
        <p:txBody>
          <a:bodyPr/>
          <a:lstStyle/>
          <a:p>
            <a:r>
              <a:rPr lang="en-US" dirty="0"/>
              <a:t>Pitch Correction: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C646D-EFFD-9D41-A60E-FF81C63B8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2705C-E0BD-4D01-BB8E-A6252E615FE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CB639-4594-434C-819A-11FE8B65F9CF}"/>
              </a:ext>
            </a:extLst>
          </p:cNvPr>
          <p:cNvSpPr txBox="1"/>
          <p:nvPr/>
        </p:nvSpPr>
        <p:spPr>
          <a:xfrm>
            <a:off x="251519" y="1329156"/>
            <a:ext cx="88924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Now have resolution/acceptance corrected tracker distributions (see Joe’s talk)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Two pieces left before cranking the handle: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80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Vertical frequency fits</a:t>
            </a:r>
          </a:p>
          <a:p>
            <a:pPr marL="1265237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Use this to get </a:t>
            </a:r>
            <a:r>
              <a:rPr lang="en-US" sz="2200" i="1" dirty="0"/>
              <a:t>n</a:t>
            </a:r>
            <a:r>
              <a:rPr lang="en-US" sz="2200" dirty="0"/>
              <a:t> (and work out how to weight appropriately)</a:t>
            </a:r>
          </a:p>
          <a:p>
            <a:pPr marL="8080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8080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Calorimeter acceptance</a:t>
            </a:r>
          </a:p>
          <a:p>
            <a:pPr marL="1265237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Expect to be small, but don’t know how to get systematic without actually applying it</a:t>
            </a:r>
          </a:p>
          <a:p>
            <a:pPr marL="1265237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Also want to have a complete recipe going forwards</a:t>
            </a:r>
          </a:p>
          <a:p>
            <a:pPr marL="8080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Today I’ll talk about the </a:t>
            </a:r>
            <a:r>
              <a:rPr lang="en-US" sz="2200" dirty="0" err="1"/>
              <a:t>calo</a:t>
            </a:r>
            <a:r>
              <a:rPr lang="en-US" sz="2200" dirty="0"/>
              <a:t> acceptance plan</a:t>
            </a:r>
          </a:p>
        </p:txBody>
      </p:sp>
    </p:spTree>
    <p:extLst>
      <p:ext uri="{BB962C8B-B14F-4D97-AF65-F5344CB8AC3E}">
        <p14:creationId xmlns:p14="http://schemas.microsoft.com/office/powerpoint/2010/main" val="678389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F33F-6092-F04F-B847-320FBA23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692696"/>
            <a:ext cx="8489950" cy="576064"/>
          </a:xfrm>
        </p:spPr>
        <p:txBody>
          <a:bodyPr/>
          <a:lstStyle/>
          <a:p>
            <a:r>
              <a:rPr lang="en-US" dirty="0"/>
              <a:t>Conclusions/Next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C646D-EFFD-9D41-A60E-FF81C63B8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2705C-E0BD-4D01-BB8E-A6252E615FE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CB639-4594-434C-819A-11FE8B65F9CF}"/>
              </a:ext>
            </a:extLst>
          </p:cNvPr>
          <p:cNvSpPr txBox="1"/>
          <p:nvPr/>
        </p:nvSpPr>
        <p:spPr>
          <a:xfrm>
            <a:off x="251519" y="1329156"/>
            <a:ext cx="88924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We’ve got a method to convert between y-distribution and underlying amplitudes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This is a much more natural space to apply the calorimeter acceptance corrections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Next steps:</a:t>
            </a:r>
          </a:p>
          <a:p>
            <a:pPr marL="8080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Use station-by-station acceptance corrections</a:t>
            </a:r>
          </a:p>
          <a:p>
            <a:pPr marL="8080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Use correct errors on data to check model works well enough</a:t>
            </a:r>
          </a:p>
          <a:p>
            <a:pPr marL="8080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Calculate &amp; apply calorimeter acceptance to amplitudes</a:t>
            </a:r>
          </a:p>
          <a:p>
            <a:pPr marL="8080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Vertical frequency fits</a:t>
            </a:r>
          </a:p>
          <a:p>
            <a:pPr marL="8080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Semi-related next step: can we use a similar technique to this to do the B-field convolution in </a:t>
            </a:r>
            <a:r>
              <a:rPr lang="en-US" sz="2200" i="1" dirty="0" err="1"/>
              <a:t>xy</a:t>
            </a:r>
            <a:r>
              <a:rPr lang="en-US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565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F33F-6092-F04F-B847-320FBA23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692696"/>
            <a:ext cx="8489950" cy="576064"/>
          </a:xfrm>
        </p:spPr>
        <p:txBody>
          <a:bodyPr/>
          <a:lstStyle/>
          <a:p>
            <a:r>
              <a:rPr lang="en-US" dirty="0"/>
              <a:t>Vertical Motion and Measured 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C646D-EFFD-9D41-A60E-FF81C63B8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2705C-E0BD-4D01-BB8E-A6252E615FE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CB639-4594-434C-819A-11FE8B65F9CF}"/>
              </a:ext>
            </a:extLst>
          </p:cNvPr>
          <p:cNvSpPr txBox="1"/>
          <p:nvPr/>
        </p:nvSpPr>
        <p:spPr>
          <a:xfrm>
            <a:off x="251519" y="1329156"/>
            <a:ext cx="8892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Let’s think about muon motion and how </a:t>
            </a:r>
            <a:r>
              <a:rPr lang="en-US" sz="2200" dirty="0" err="1"/>
              <a:t>calo</a:t>
            </a:r>
            <a:r>
              <a:rPr lang="en-US" sz="2200" dirty="0"/>
              <a:t> acceptance fits in.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Each muon is oscillating up and down in </a:t>
            </a:r>
            <a:r>
              <a:rPr lang="en-US" sz="2200" dirty="0" err="1"/>
              <a:t>betatron</a:t>
            </a:r>
            <a:r>
              <a:rPr lang="en-US" sz="2200" dirty="0"/>
              <a:t> motion: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8C1B3FE-5AD3-B64B-A8B2-ED325CD8D1A1}"/>
              </a:ext>
            </a:extLst>
          </p:cNvPr>
          <p:cNvCxnSpPr>
            <a:cxnSpLocks/>
          </p:cNvCxnSpPr>
          <p:nvPr/>
        </p:nvCxnSpPr>
        <p:spPr>
          <a:xfrm>
            <a:off x="2036084" y="4259192"/>
            <a:ext cx="6416540" cy="77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5A9B67-6598-A243-9D8F-20B113F89F02}"/>
              </a:ext>
            </a:extLst>
          </p:cNvPr>
          <p:cNvCxnSpPr>
            <a:cxnSpLocks/>
          </p:cNvCxnSpPr>
          <p:nvPr/>
        </p:nvCxnSpPr>
        <p:spPr>
          <a:xfrm flipV="1">
            <a:off x="2036084" y="2658992"/>
            <a:ext cx="0" cy="32003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5AB707-4880-9447-A0EB-672C36240B06}"/>
              </a:ext>
            </a:extLst>
          </p:cNvPr>
          <p:cNvSpPr txBox="1"/>
          <p:nvPr/>
        </p:nvSpPr>
        <p:spPr>
          <a:xfrm>
            <a:off x="2192094" y="24442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Helvetica" pitchFamily="2" charset="0"/>
              </a:rPr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2CAE3-8B12-EA44-B6F1-14A581068C73}"/>
              </a:ext>
            </a:extLst>
          </p:cNvPr>
          <p:cNvSpPr txBox="1"/>
          <p:nvPr/>
        </p:nvSpPr>
        <p:spPr>
          <a:xfrm>
            <a:off x="8437687" y="425287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Helvetica" pitchFamily="2" charset="0"/>
              </a:rPr>
              <a:t>t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2570561-F1F4-A342-B81B-C49B91D56C22}"/>
              </a:ext>
            </a:extLst>
          </p:cNvPr>
          <p:cNvSpPr/>
          <p:nvPr/>
        </p:nvSpPr>
        <p:spPr>
          <a:xfrm>
            <a:off x="2051824" y="3105484"/>
            <a:ext cx="6037385" cy="2444808"/>
          </a:xfrm>
          <a:custGeom>
            <a:avLst/>
            <a:gdLst>
              <a:gd name="connsiteX0" fmla="*/ 0 w 6037385"/>
              <a:gd name="connsiteY0" fmla="*/ 504101 h 1101978"/>
              <a:gd name="connsiteX1" fmla="*/ 785446 w 6037385"/>
              <a:gd name="connsiteY1" fmla="*/ 11732 h 1101978"/>
              <a:gd name="connsiteX2" fmla="*/ 1629508 w 6037385"/>
              <a:gd name="connsiteY2" fmla="*/ 539270 h 1101978"/>
              <a:gd name="connsiteX3" fmla="*/ 2426677 w 6037385"/>
              <a:gd name="connsiteY3" fmla="*/ 1101978 h 1101978"/>
              <a:gd name="connsiteX4" fmla="*/ 3270738 w 6037385"/>
              <a:gd name="connsiteY4" fmla="*/ 539270 h 1101978"/>
              <a:gd name="connsiteX5" fmla="*/ 3915508 w 6037385"/>
              <a:gd name="connsiteY5" fmla="*/ 8 h 1101978"/>
              <a:gd name="connsiteX6" fmla="*/ 4736123 w 6037385"/>
              <a:gd name="connsiteY6" fmla="*/ 527547 h 1101978"/>
              <a:gd name="connsiteX7" fmla="*/ 5334000 w 6037385"/>
              <a:gd name="connsiteY7" fmla="*/ 1078532 h 1101978"/>
              <a:gd name="connsiteX8" fmla="*/ 6037385 w 6037385"/>
              <a:gd name="connsiteY8" fmla="*/ 539270 h 110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7385" h="1101978">
                <a:moveTo>
                  <a:pt x="0" y="504101"/>
                </a:moveTo>
                <a:cubicBezTo>
                  <a:pt x="256930" y="254986"/>
                  <a:pt x="513861" y="5871"/>
                  <a:pt x="785446" y="11732"/>
                </a:cubicBezTo>
                <a:cubicBezTo>
                  <a:pt x="1057031" y="17593"/>
                  <a:pt x="1355970" y="357563"/>
                  <a:pt x="1629508" y="539270"/>
                </a:cubicBezTo>
                <a:cubicBezTo>
                  <a:pt x="1903046" y="720977"/>
                  <a:pt x="2153139" y="1101978"/>
                  <a:pt x="2426677" y="1101978"/>
                </a:cubicBezTo>
                <a:cubicBezTo>
                  <a:pt x="2700215" y="1101978"/>
                  <a:pt x="3022600" y="722932"/>
                  <a:pt x="3270738" y="539270"/>
                </a:cubicBezTo>
                <a:cubicBezTo>
                  <a:pt x="3518876" y="355608"/>
                  <a:pt x="3671277" y="1962"/>
                  <a:pt x="3915508" y="8"/>
                </a:cubicBezTo>
                <a:cubicBezTo>
                  <a:pt x="4159739" y="-1946"/>
                  <a:pt x="4499708" y="347793"/>
                  <a:pt x="4736123" y="527547"/>
                </a:cubicBezTo>
                <a:cubicBezTo>
                  <a:pt x="4972538" y="707301"/>
                  <a:pt x="5117123" y="1076578"/>
                  <a:pt x="5334000" y="1078532"/>
                </a:cubicBezTo>
                <a:cubicBezTo>
                  <a:pt x="5550877" y="1080486"/>
                  <a:pt x="5794131" y="809878"/>
                  <a:pt x="6037385" y="53927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9EDFDE-0722-9341-A0FE-AA0A2BF5CCD2}"/>
              </a:ext>
            </a:extLst>
          </p:cNvPr>
          <p:cNvSpPr/>
          <p:nvPr/>
        </p:nvSpPr>
        <p:spPr>
          <a:xfrm>
            <a:off x="617999" y="3105484"/>
            <a:ext cx="341852" cy="244480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hord 11">
            <a:extLst>
              <a:ext uri="{FF2B5EF4-FFF2-40B4-BE49-F238E27FC236}">
                <a16:creationId xmlns:a16="http://schemas.microsoft.com/office/drawing/2014/main" id="{27CA92BD-5C53-DC40-AF90-AA2187364A61}"/>
              </a:ext>
            </a:extLst>
          </p:cNvPr>
          <p:cNvSpPr/>
          <p:nvPr/>
        </p:nvSpPr>
        <p:spPr>
          <a:xfrm>
            <a:off x="774008" y="3105484"/>
            <a:ext cx="449494" cy="2444807"/>
          </a:xfrm>
          <a:prstGeom prst="chord">
            <a:avLst>
              <a:gd name="adj1" fmla="val 5407803"/>
              <a:gd name="adj2" fmla="val 162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BE6ADD-36F0-1C4D-B2E0-BE1926999DDA}"/>
              </a:ext>
            </a:extLst>
          </p:cNvPr>
          <p:cNvCxnSpPr>
            <a:cxnSpLocks/>
          </p:cNvCxnSpPr>
          <p:nvPr/>
        </p:nvCxnSpPr>
        <p:spPr>
          <a:xfrm>
            <a:off x="617999" y="3107379"/>
            <a:ext cx="107698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F13EA6-153E-454C-8243-6242B6C3196E}"/>
              </a:ext>
            </a:extLst>
          </p:cNvPr>
          <p:cNvCxnSpPr>
            <a:cxnSpLocks/>
          </p:cNvCxnSpPr>
          <p:nvPr/>
        </p:nvCxnSpPr>
        <p:spPr>
          <a:xfrm>
            <a:off x="664969" y="5550291"/>
            <a:ext cx="106347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0ED2853-31FC-A04E-94BA-4040A5623A5A}"/>
              </a:ext>
            </a:extLst>
          </p:cNvPr>
          <p:cNvSpPr txBox="1"/>
          <p:nvPr/>
        </p:nvSpPr>
        <p:spPr>
          <a:xfrm>
            <a:off x="140590" y="6009281"/>
            <a:ext cx="310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 spent at each position</a:t>
            </a:r>
          </a:p>
          <a:p>
            <a:pPr algn="ctr"/>
            <a:r>
              <a:rPr lang="en-US" dirty="0"/>
              <a:t>(same as decay distribution)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43C8C4-F1F2-C94C-AFD3-6CFEBBFD9A5E}"/>
              </a:ext>
            </a:extLst>
          </p:cNvPr>
          <p:cNvCxnSpPr>
            <a:cxnSpLocks/>
          </p:cNvCxnSpPr>
          <p:nvPr/>
        </p:nvCxnSpPr>
        <p:spPr>
          <a:xfrm flipH="1" flipV="1">
            <a:off x="788925" y="5667701"/>
            <a:ext cx="46970" cy="383379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58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F33F-6092-F04F-B847-320FBA23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692696"/>
            <a:ext cx="8489950" cy="576064"/>
          </a:xfrm>
        </p:spPr>
        <p:txBody>
          <a:bodyPr/>
          <a:lstStyle/>
          <a:p>
            <a:r>
              <a:rPr lang="en-US" dirty="0"/>
              <a:t>Toy MC: Single Amplitude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C646D-EFFD-9D41-A60E-FF81C63B8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2705C-E0BD-4D01-BB8E-A6252E615FE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CB639-4594-434C-819A-11FE8B65F9CF}"/>
              </a:ext>
            </a:extLst>
          </p:cNvPr>
          <p:cNvSpPr txBox="1"/>
          <p:nvPr/>
        </p:nvSpPr>
        <p:spPr>
          <a:xfrm>
            <a:off x="251519" y="1329156"/>
            <a:ext cx="88924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Move from cartoon to toy MC – just single </a:t>
            </a:r>
            <a:r>
              <a:rPr lang="en-US" sz="2200" dirty="0" err="1"/>
              <a:t>betatron</a:t>
            </a:r>
            <a:r>
              <a:rPr lang="en-US" sz="2200" dirty="0"/>
              <a:t> amplitude here: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Pretty nifty cartoon I’d say, almost like I knew what the toy MC would say before drawing it…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AAE41-7393-CA43-9B8D-C85A8A634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2" y="1727040"/>
            <a:ext cx="4871185" cy="3457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9F267F-A640-8E40-AB42-5E3CDFDE2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18" y="1727040"/>
            <a:ext cx="4871185" cy="345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8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F33F-6092-F04F-B847-320FBA23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692696"/>
            <a:ext cx="8489950" cy="576064"/>
          </a:xfrm>
        </p:spPr>
        <p:txBody>
          <a:bodyPr/>
          <a:lstStyle/>
          <a:p>
            <a:r>
              <a:rPr lang="en-US" dirty="0"/>
              <a:t>Toy MC: Distribution of Amplitudes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C646D-EFFD-9D41-A60E-FF81C63B8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2705C-E0BD-4D01-BB8E-A6252E615FE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CB639-4594-434C-819A-11FE8B65F9CF}"/>
              </a:ext>
            </a:extLst>
          </p:cNvPr>
          <p:cNvSpPr txBox="1"/>
          <p:nvPr/>
        </p:nvSpPr>
        <p:spPr>
          <a:xfrm>
            <a:off x="251519" y="1329156"/>
            <a:ext cx="889248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Can extend single case to a (made-up) distribution of amplitudes: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The left plot is the natural one to get the pitch correction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The right plot is what we would measure in the tracker (assuming we do all our acceptance/resolution corrections right)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482285-DACE-8443-8B23-85FE3ABC9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2" y="1738191"/>
            <a:ext cx="4871185" cy="3457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5F3994-6314-374F-A7EE-9C7304D69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18" y="1738191"/>
            <a:ext cx="4871185" cy="345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5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F33F-6092-F04F-B847-320FBA23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692696"/>
            <a:ext cx="8489950" cy="576064"/>
          </a:xfrm>
        </p:spPr>
        <p:txBody>
          <a:bodyPr/>
          <a:lstStyle/>
          <a:p>
            <a:r>
              <a:rPr lang="en-US" dirty="0"/>
              <a:t>Toy MC: Simple </a:t>
            </a:r>
            <a:r>
              <a:rPr lang="en-US" dirty="0" err="1"/>
              <a:t>Calo</a:t>
            </a:r>
            <a:r>
              <a:rPr lang="en-US" dirty="0"/>
              <a:t> Acceptance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C646D-EFFD-9D41-A60E-FF81C63B8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2705C-E0BD-4D01-BB8E-A6252E615FE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CB639-4594-434C-819A-11FE8B65F9CF}"/>
              </a:ext>
            </a:extLst>
          </p:cNvPr>
          <p:cNvSpPr txBox="1"/>
          <p:nvPr/>
        </p:nvSpPr>
        <p:spPr>
          <a:xfrm>
            <a:off x="251519" y="1329156"/>
            <a:ext cx="889248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Now let’s take our decay positions and ask which end up in the calorimeters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We start by applying an unrealistic box function to gain understanding: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C1E6CB-8104-214F-B19A-82A09A159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4"/>
          <a:stretch/>
        </p:blipFill>
        <p:spPr>
          <a:xfrm>
            <a:off x="1963621" y="2943226"/>
            <a:ext cx="5223108" cy="339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3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F33F-6092-F04F-B847-320FBA23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692696"/>
            <a:ext cx="8489950" cy="576064"/>
          </a:xfrm>
        </p:spPr>
        <p:txBody>
          <a:bodyPr/>
          <a:lstStyle/>
          <a:p>
            <a:r>
              <a:rPr lang="en-US" dirty="0"/>
              <a:t>Toy MC: Simple </a:t>
            </a:r>
            <a:r>
              <a:rPr lang="en-US" dirty="0" err="1"/>
              <a:t>Calo</a:t>
            </a:r>
            <a:r>
              <a:rPr lang="en-US" dirty="0"/>
              <a:t> Acceptance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C646D-EFFD-9D41-A60E-FF81C63B8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2705C-E0BD-4D01-BB8E-A6252E615FE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CB639-4594-434C-819A-11FE8B65F9CF}"/>
              </a:ext>
            </a:extLst>
          </p:cNvPr>
          <p:cNvSpPr txBox="1"/>
          <p:nvPr/>
        </p:nvSpPr>
        <p:spPr>
          <a:xfrm>
            <a:off x="251519" y="1329156"/>
            <a:ext cx="8892481" cy="567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Decay distribution gets truncated at +/- 20 mm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Amplitude distribution starts to reduce at this point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High amplitudes (pitch corrections) are still present, but are reduced as sometimes they decay outside the acceptance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Can’t weight RHS plot by acceptance and use &lt;y</a:t>
            </a:r>
            <a:r>
              <a:rPr lang="en-US" sz="2200" baseline="30000" dirty="0"/>
              <a:t>2</a:t>
            </a:r>
            <a:r>
              <a:rPr lang="en-US" sz="2200" dirty="0"/>
              <a:t>&gt;</a:t>
            </a:r>
          </a:p>
          <a:p>
            <a:pPr marL="7937">
              <a:spcBef>
                <a:spcPts val="0"/>
              </a:spcBef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3DAE53-CE50-9F40-809A-64CE0A10D4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2"/>
          <a:stretch/>
        </p:blipFill>
        <p:spPr>
          <a:xfrm>
            <a:off x="-49522" y="2288167"/>
            <a:ext cx="4871184" cy="3241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0C834-4E88-C841-9F58-535644DB9A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2"/>
          <a:stretch/>
        </p:blipFill>
        <p:spPr>
          <a:xfrm>
            <a:off x="4396718" y="2288167"/>
            <a:ext cx="4871184" cy="32417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86D28B-E57D-B24F-AFBE-71C70F17838F}"/>
              </a:ext>
            </a:extLst>
          </p:cNvPr>
          <p:cNvSpPr txBox="1"/>
          <p:nvPr/>
        </p:nvSpPr>
        <p:spPr>
          <a:xfrm>
            <a:off x="7567928" y="2699184"/>
            <a:ext cx="157607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baseline="-25000" dirty="0" err="1"/>
              <a:t>p</a:t>
            </a:r>
            <a:r>
              <a:rPr lang="en-US" dirty="0"/>
              <a:t> = 191 ppb</a:t>
            </a:r>
          </a:p>
          <a:p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= 135 ppb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22D479-B3AE-9B4E-B6CB-324CE35F3D49}"/>
              </a:ext>
            </a:extLst>
          </p:cNvPr>
          <p:cNvSpPr txBox="1"/>
          <p:nvPr/>
        </p:nvSpPr>
        <p:spPr>
          <a:xfrm>
            <a:off x="2517683" y="2698889"/>
            <a:ext cx="153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baseline="-25000" dirty="0" err="1"/>
              <a:t>p</a:t>
            </a:r>
            <a:r>
              <a:rPr lang="en-US" dirty="0"/>
              <a:t> = 191 ppb</a:t>
            </a:r>
          </a:p>
          <a:p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= 170 ppb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C97FAB-9657-5346-BFF9-6A3F7D0EBCD6}"/>
              </a:ext>
            </a:extLst>
          </p:cNvPr>
          <p:cNvCxnSpPr>
            <a:cxnSpLocks/>
          </p:cNvCxnSpPr>
          <p:nvPr/>
        </p:nvCxnSpPr>
        <p:spPr>
          <a:xfrm flipH="1" flipV="1">
            <a:off x="8355964" y="3339461"/>
            <a:ext cx="110179" cy="276451"/>
          </a:xfrm>
          <a:prstGeom prst="line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3B84047-02FE-DF42-A9E1-ADEF561230D0}"/>
              </a:ext>
            </a:extLst>
          </p:cNvPr>
          <p:cNvSpPr txBox="1"/>
          <p:nvPr/>
        </p:nvSpPr>
        <p:spPr>
          <a:xfrm>
            <a:off x="7694137" y="3615911"/>
            <a:ext cx="15440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wrong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EC6089-3201-8A43-B89B-91591B3C7FBF}"/>
              </a:ext>
            </a:extLst>
          </p:cNvPr>
          <p:cNvCxnSpPr>
            <a:cxnSpLocks/>
          </p:cNvCxnSpPr>
          <p:nvPr/>
        </p:nvCxnSpPr>
        <p:spPr>
          <a:xfrm flipH="1" flipV="1">
            <a:off x="3305687" y="3339461"/>
            <a:ext cx="150024" cy="256623"/>
          </a:xfrm>
          <a:prstGeom prst="line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9BC4544-CF41-3A43-A0B0-7ABAEE289FC7}"/>
              </a:ext>
            </a:extLst>
          </p:cNvPr>
          <p:cNvSpPr txBox="1"/>
          <p:nvPr/>
        </p:nvSpPr>
        <p:spPr>
          <a:xfrm>
            <a:off x="2794091" y="3615911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right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595D5-429C-9F4A-A834-2C4CE4D94BD1}"/>
              </a:ext>
            </a:extLst>
          </p:cNvPr>
          <p:cNvSpPr txBox="1"/>
          <p:nvPr/>
        </p:nvSpPr>
        <p:spPr>
          <a:xfrm>
            <a:off x="7057080" y="1833802"/>
            <a:ext cx="19878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Beam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</a:rPr>
              <a:t>Calo</a:t>
            </a:r>
            <a:r>
              <a:rPr lang="en-US" b="1" dirty="0">
                <a:solidFill>
                  <a:srgbClr val="FF0000"/>
                </a:solidFill>
              </a:rPr>
              <a:t> Measured</a:t>
            </a:r>
          </a:p>
        </p:txBody>
      </p:sp>
    </p:spTree>
    <p:extLst>
      <p:ext uri="{BB962C8B-B14F-4D97-AF65-F5344CB8AC3E}">
        <p14:creationId xmlns:p14="http://schemas.microsoft.com/office/powerpoint/2010/main" val="104052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F33F-6092-F04F-B847-320FBA23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692696"/>
            <a:ext cx="8489950" cy="576064"/>
          </a:xfrm>
        </p:spPr>
        <p:txBody>
          <a:bodyPr/>
          <a:lstStyle/>
          <a:p>
            <a:r>
              <a:rPr lang="en-US" dirty="0"/>
              <a:t>Toy MC: Realistic </a:t>
            </a:r>
            <a:r>
              <a:rPr lang="en-US" dirty="0" err="1"/>
              <a:t>Calo</a:t>
            </a:r>
            <a:r>
              <a:rPr lang="en-US" dirty="0"/>
              <a:t> Acceptance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C646D-EFFD-9D41-A60E-FF81C63B8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2705C-E0BD-4D01-BB8E-A6252E615FE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CB639-4594-434C-819A-11FE8B65F9CF}"/>
              </a:ext>
            </a:extLst>
          </p:cNvPr>
          <p:cNvSpPr txBox="1"/>
          <p:nvPr/>
        </p:nvSpPr>
        <p:spPr>
          <a:xfrm>
            <a:off x="251519" y="1329156"/>
            <a:ext cx="88924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Box function is non-physical – let’s do same exercise with something a little more realistic: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Uses gm2ringsim (gas gun) and E &gt; 1700 MeV.  I’ve put all the </a:t>
            </a:r>
            <a:r>
              <a:rPr lang="en-US" sz="2200" dirty="0" err="1"/>
              <a:t>calos</a:t>
            </a:r>
            <a:r>
              <a:rPr lang="en-US" sz="2200" dirty="0"/>
              <a:t> together here.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E6708-B202-8B49-81A4-A737AA2FD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"/>
          <a:stretch/>
        </p:blipFill>
        <p:spPr>
          <a:xfrm>
            <a:off x="2125234" y="2052431"/>
            <a:ext cx="5145050" cy="340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9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F33F-6092-F04F-B847-320FBA23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692696"/>
            <a:ext cx="8489950" cy="576064"/>
          </a:xfrm>
        </p:spPr>
        <p:txBody>
          <a:bodyPr/>
          <a:lstStyle/>
          <a:p>
            <a:r>
              <a:rPr lang="en-US" dirty="0"/>
              <a:t>Toy MC: Realistic </a:t>
            </a:r>
            <a:r>
              <a:rPr lang="en-US" dirty="0" err="1"/>
              <a:t>Calo</a:t>
            </a:r>
            <a:r>
              <a:rPr lang="en-US" dirty="0"/>
              <a:t> Acceptance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C646D-EFFD-9D41-A60E-FF81C63B8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2705C-E0BD-4D01-BB8E-A6252E615FE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CB639-4594-434C-819A-11FE8B65F9CF}"/>
              </a:ext>
            </a:extLst>
          </p:cNvPr>
          <p:cNvSpPr txBox="1"/>
          <p:nvPr/>
        </p:nvSpPr>
        <p:spPr>
          <a:xfrm>
            <a:off x="251519" y="1329156"/>
            <a:ext cx="889248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Effect is the same as before, but more subtle.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 this made up toy MC case, we’re actually only off by 5 ppb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Now we need to do something similar with real data…</a:t>
            </a:r>
          </a:p>
          <a:p>
            <a:pPr marL="350837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3DAE53-CE50-9F40-809A-64CE0A10D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2" y="1693586"/>
            <a:ext cx="4871184" cy="3457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0C834-4E88-C841-9F58-535644DB9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18" y="1693586"/>
            <a:ext cx="4871184" cy="3457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11FE6D-17AF-C64C-8893-318844BA6114}"/>
              </a:ext>
            </a:extLst>
          </p:cNvPr>
          <p:cNvSpPr txBox="1"/>
          <p:nvPr/>
        </p:nvSpPr>
        <p:spPr>
          <a:xfrm>
            <a:off x="7567928" y="2320046"/>
            <a:ext cx="153279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baseline="-25000" dirty="0" err="1"/>
              <a:t>p</a:t>
            </a:r>
            <a:r>
              <a:rPr lang="en-US" dirty="0"/>
              <a:t> = 191 ppb</a:t>
            </a:r>
          </a:p>
          <a:p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= 183 ppb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89D39-D298-FF42-97A8-CF63978122AA}"/>
              </a:ext>
            </a:extLst>
          </p:cNvPr>
          <p:cNvSpPr txBox="1"/>
          <p:nvPr/>
        </p:nvSpPr>
        <p:spPr>
          <a:xfrm>
            <a:off x="2517683" y="2319751"/>
            <a:ext cx="153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baseline="-25000" dirty="0" err="1"/>
              <a:t>p</a:t>
            </a:r>
            <a:r>
              <a:rPr lang="en-US" dirty="0"/>
              <a:t> = 191 ppb</a:t>
            </a:r>
          </a:p>
          <a:p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baseline="-25000" dirty="0" err="1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= 188 ppb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119115-CA78-7447-9390-AA03F935048F}"/>
              </a:ext>
            </a:extLst>
          </p:cNvPr>
          <p:cNvCxnSpPr>
            <a:cxnSpLocks/>
          </p:cNvCxnSpPr>
          <p:nvPr/>
        </p:nvCxnSpPr>
        <p:spPr>
          <a:xfrm flipH="1" flipV="1">
            <a:off x="8355964" y="2971476"/>
            <a:ext cx="110179" cy="276451"/>
          </a:xfrm>
          <a:prstGeom prst="line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297479D-60A2-2D41-8EA5-92621D460F13}"/>
              </a:ext>
            </a:extLst>
          </p:cNvPr>
          <p:cNvSpPr txBox="1"/>
          <p:nvPr/>
        </p:nvSpPr>
        <p:spPr>
          <a:xfrm>
            <a:off x="7694137" y="3247926"/>
            <a:ext cx="15440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wrong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06F58A-5CB2-174F-BAC7-002CCC762AFF}"/>
              </a:ext>
            </a:extLst>
          </p:cNvPr>
          <p:cNvCxnSpPr>
            <a:cxnSpLocks/>
          </p:cNvCxnSpPr>
          <p:nvPr/>
        </p:nvCxnSpPr>
        <p:spPr>
          <a:xfrm flipH="1" flipV="1">
            <a:off x="3345366" y="2966082"/>
            <a:ext cx="110345" cy="262018"/>
          </a:xfrm>
          <a:prstGeom prst="line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1F66424-0487-644E-B10F-AE933CD0CA60}"/>
              </a:ext>
            </a:extLst>
          </p:cNvPr>
          <p:cNvSpPr txBox="1"/>
          <p:nvPr/>
        </p:nvSpPr>
        <p:spPr>
          <a:xfrm>
            <a:off x="2794091" y="324792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right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6AB2F0-1F10-A848-A476-3D3350E74283}"/>
              </a:ext>
            </a:extLst>
          </p:cNvPr>
          <p:cNvSpPr txBox="1"/>
          <p:nvPr/>
        </p:nvSpPr>
        <p:spPr>
          <a:xfrm>
            <a:off x="7057080" y="1465817"/>
            <a:ext cx="19878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Beam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</a:rPr>
              <a:t>Calo</a:t>
            </a:r>
            <a:r>
              <a:rPr lang="en-US" b="1" dirty="0">
                <a:solidFill>
                  <a:srgbClr val="FF0000"/>
                </a:solidFill>
              </a:rPr>
              <a:t> Measured</a:t>
            </a:r>
          </a:p>
        </p:txBody>
      </p:sp>
    </p:spTree>
    <p:extLst>
      <p:ext uri="{BB962C8B-B14F-4D97-AF65-F5344CB8AC3E}">
        <p14:creationId xmlns:p14="http://schemas.microsoft.com/office/powerpoint/2010/main" val="14771263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MOTT@W87521EJX86T3PP7" val="5687"/>
</p:tagLst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 cmpd="sng">
          <a:solidFill>
            <a:srgbClr val="FF0000"/>
          </a:solidFill>
          <a:headEnd type="none"/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42861</TotalTime>
  <Words>1001</Words>
  <Application>Microsoft Macintosh PowerPoint</Application>
  <PresentationFormat>On-screen Show (4:3)</PresentationFormat>
  <Paragraphs>279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Helvetica</vt:lpstr>
      <vt:lpstr>Custom Design</vt:lpstr>
      <vt:lpstr>Pitch Correction and Calorimeter Acceptance</vt:lpstr>
      <vt:lpstr>Pitch Correction: Status</vt:lpstr>
      <vt:lpstr>Vertical Motion and Measured Position</vt:lpstr>
      <vt:lpstr>Toy MC: Single Amplitude</vt:lpstr>
      <vt:lpstr>Toy MC: Distribution of Amplitudes</vt:lpstr>
      <vt:lpstr>Toy MC: Simple Calo Acceptance</vt:lpstr>
      <vt:lpstr>Toy MC: Simple Calo Acceptance</vt:lpstr>
      <vt:lpstr>Toy MC: Realistic Calo Acceptance</vt:lpstr>
      <vt:lpstr>Toy MC: Realistic Calo Acceptance</vt:lpstr>
      <vt:lpstr>Calo Acceptance &amp; Weighting</vt:lpstr>
      <vt:lpstr>Decay Position → Amplitude</vt:lpstr>
      <vt:lpstr>Decay Position → Amplitude: Single Amplitude</vt:lpstr>
      <vt:lpstr>Calculating One Amplitude’s Contribution</vt:lpstr>
      <vt:lpstr>Expanding to many amplitudes:</vt:lpstr>
      <vt:lpstr>Minimising χ2:</vt:lpstr>
      <vt:lpstr>Minimising χ2:</vt:lpstr>
      <vt:lpstr>Toy MC: Amplitude Extraction in Action</vt:lpstr>
      <vt:lpstr>Data: Amplitude Extraction in Action</vt:lpstr>
      <vt:lpstr>Data: Amplitude Extraction in Action</vt:lpstr>
      <vt:lpstr>Conclusions/Next Steps</vt:lpstr>
    </vt:vector>
  </TitlesOfParts>
  <Company>Boston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Mott</dc:creator>
  <cp:lastModifiedBy>Jackie Soo</cp:lastModifiedBy>
  <cp:revision>1683</cp:revision>
  <cp:lastPrinted>2020-03-03T14:40:48Z</cp:lastPrinted>
  <dcterms:created xsi:type="dcterms:W3CDTF">2005-07-13T12:26:50Z</dcterms:created>
  <dcterms:modified xsi:type="dcterms:W3CDTF">2020-03-05T17:05:12Z</dcterms:modified>
</cp:coreProperties>
</file>