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6" r:id="rId3"/>
    <p:sldId id="319" r:id="rId4"/>
    <p:sldId id="281" r:id="rId5"/>
    <p:sldId id="322" r:id="rId6"/>
    <p:sldId id="291" r:id="rId7"/>
    <p:sldId id="296" r:id="rId8"/>
    <p:sldId id="287" r:id="rId9"/>
    <p:sldId id="295" r:id="rId10"/>
    <p:sldId id="309" r:id="rId11"/>
    <p:sldId id="310" r:id="rId12"/>
    <p:sldId id="271" r:id="rId13"/>
    <p:sldId id="272" r:id="rId14"/>
    <p:sldId id="262" r:id="rId15"/>
    <p:sldId id="273" r:id="rId16"/>
    <p:sldId id="320" r:id="rId17"/>
    <p:sldId id="303" r:id="rId18"/>
    <p:sldId id="304" r:id="rId19"/>
    <p:sldId id="305" r:id="rId20"/>
    <p:sldId id="302" r:id="rId21"/>
    <p:sldId id="324" r:id="rId22"/>
    <p:sldId id="312" r:id="rId23"/>
    <p:sldId id="313" r:id="rId24"/>
    <p:sldId id="317" r:id="rId25"/>
    <p:sldId id="316" r:id="rId26"/>
    <p:sldId id="318" r:id="rId27"/>
    <p:sldId id="290" r:id="rId28"/>
    <p:sldId id="289" r:id="rId29"/>
    <p:sldId id="260" r:id="rId30"/>
    <p:sldId id="261" r:id="rId31"/>
    <p:sldId id="264" r:id="rId32"/>
    <p:sldId id="297" r:id="rId33"/>
    <p:sldId id="292" r:id="rId34"/>
    <p:sldId id="265" r:id="rId35"/>
    <p:sldId id="314" r:id="rId36"/>
    <p:sldId id="267" r:id="rId37"/>
    <p:sldId id="315" r:id="rId38"/>
    <p:sldId id="294" r:id="rId39"/>
    <p:sldId id="259" r:id="rId40"/>
    <p:sldId id="321" r:id="rId41"/>
    <p:sldId id="311" r:id="rId42"/>
    <p:sldId id="274" r:id="rId43"/>
    <p:sldId id="280" r:id="rId44"/>
    <p:sldId id="307" r:id="rId45"/>
    <p:sldId id="25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63" autoAdjust="0"/>
  </p:normalViewPr>
  <p:slideViewPr>
    <p:cSldViewPr snapToGrid="0" snapToObjects="1">
      <p:cViewPr>
        <p:scale>
          <a:sx n="130" d="100"/>
          <a:sy n="130" d="100"/>
        </p:scale>
        <p:origin x="-880" y="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-26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D5BDB-A98F-0940-B10A-F650A8A57761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79EB9-A940-9B40-860B-6890D5EA0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6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6E834-CA4B-CF42-A08E-7527734072C4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E3CD0-5283-1C42-827C-891918522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48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of the experiment</a:t>
            </a:r>
          </a:p>
          <a:p>
            <a:r>
              <a:rPr lang="en-US" dirty="0" smtClean="0"/>
              <a:t>Method to store polarized </a:t>
            </a:r>
            <a:r>
              <a:rPr lang="en-US" dirty="0" err="1" smtClean="0"/>
              <a:t>muons</a:t>
            </a:r>
            <a:r>
              <a:rPr lang="en-US" dirty="0" smtClean="0"/>
              <a:t> and measure </a:t>
            </a:r>
            <a:r>
              <a:rPr lang="en-US" dirty="0" err="1" smtClean="0"/>
              <a:t>polarizaiton</a:t>
            </a:r>
            <a:r>
              <a:rPr lang="en-US" dirty="0" smtClean="0"/>
              <a:t> when</a:t>
            </a:r>
            <a:r>
              <a:rPr lang="en-US" baseline="0" dirty="0" smtClean="0"/>
              <a:t> they decay</a:t>
            </a:r>
          </a:p>
          <a:p>
            <a:r>
              <a:rPr lang="en-US" baseline="0" dirty="0" smtClean="0"/>
              <a:t>How to get polarized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. How to measure polarization.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Equation for omega a for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 on axis and with particular momentum</a:t>
            </a:r>
          </a:p>
          <a:p>
            <a:r>
              <a:rPr lang="en-US" baseline="0" dirty="0" smtClean="0"/>
              <a:t>Movie</a:t>
            </a:r>
          </a:p>
          <a:p>
            <a:r>
              <a:rPr lang="en-US" baseline="0" dirty="0" smtClean="0"/>
              <a:t>Storage ring picture. With the specifications.</a:t>
            </a:r>
          </a:p>
          <a:p>
            <a:r>
              <a:rPr lang="en-US" baseline="0" dirty="0" smtClean="0"/>
              <a:t>Electrostatic quads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twiss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tunes</a:t>
            </a:r>
          </a:p>
          <a:p>
            <a:r>
              <a:rPr lang="en-US" baseline="0" dirty="0" smtClean="0"/>
              <a:t>Injection </a:t>
            </a:r>
            <a:r>
              <a:rPr lang="mr-IN" baseline="0" dirty="0" smtClean="0"/>
              <a:t>–</a:t>
            </a:r>
            <a:r>
              <a:rPr lang="en-US" baseline="0" dirty="0" smtClean="0"/>
              <a:t> apertures </a:t>
            </a:r>
            <a:r>
              <a:rPr lang="mr-IN" baseline="0" dirty="0" smtClean="0"/>
              <a:t>–</a:t>
            </a:r>
            <a:r>
              <a:rPr lang="en-US" baseline="0" dirty="0" smtClean="0"/>
              <a:t> mismatch</a:t>
            </a:r>
          </a:p>
          <a:p>
            <a:r>
              <a:rPr lang="en-US" baseline="0" dirty="0" smtClean="0"/>
              <a:t>Detectors </a:t>
            </a:r>
            <a:r>
              <a:rPr lang="mr-IN" baseline="0" dirty="0" smtClean="0"/>
              <a:t>–</a:t>
            </a:r>
            <a:r>
              <a:rPr lang="en-US" baseline="0" dirty="0" smtClean="0"/>
              <a:t> Measurements</a:t>
            </a:r>
          </a:p>
          <a:p>
            <a:r>
              <a:rPr lang="en-US" baseline="0" dirty="0" smtClean="0"/>
              <a:t>Tunes</a:t>
            </a:r>
          </a:p>
          <a:p>
            <a:r>
              <a:rPr lang="en-US" baseline="0" dirty="0" smtClean="0"/>
              <a:t>Injection dependencies </a:t>
            </a:r>
            <a:r>
              <a:rPr lang="mr-IN" baseline="0" dirty="0" smtClean="0"/>
              <a:t>–</a:t>
            </a:r>
            <a:r>
              <a:rPr lang="en-US" baseline="0" dirty="0" smtClean="0"/>
              <a:t> angle, kick, another drawing</a:t>
            </a:r>
          </a:p>
          <a:p>
            <a:r>
              <a:rPr lang="en-US" baseline="0" dirty="0" smtClean="0"/>
              <a:t>What we learn from distribution that is stored</a:t>
            </a:r>
          </a:p>
          <a:p>
            <a:r>
              <a:rPr lang="en-US" baseline="0" dirty="0" smtClean="0"/>
              <a:t>On and off energy</a:t>
            </a:r>
          </a:p>
          <a:p>
            <a:r>
              <a:rPr lang="en-US" baseline="0" dirty="0" smtClean="0"/>
              <a:t>Measurements</a:t>
            </a:r>
          </a:p>
          <a:p>
            <a:r>
              <a:rPr lang="en-US" baseline="0" dirty="0" smtClean="0"/>
              <a:t>Equation</a:t>
            </a:r>
          </a:p>
          <a:p>
            <a:r>
              <a:rPr lang="en-US" baseline="0" dirty="0" smtClean="0"/>
              <a:t>What we need to know to understand systematics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76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04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9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4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5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2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1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8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3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14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E3CD0-5283-1C42-827C-8919185226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5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4,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r-IN" smtClean="0"/>
              <a:t>D. L. Rubin    IPAC'18    Muon g-2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ED0F2-B7E8-E746-ADBA-DA3F900D2F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y 10in Head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" y="0"/>
            <a:ext cx="9143391" cy="7985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0.emf"/><Relationship Id="rId5" Type="http://schemas.openxmlformats.org/officeDocument/2006/relationships/image" Target="../media/image40.emf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39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pd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2525"/>
            <a:ext cx="7772400" cy="1470025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 Dynamics and Spin Dynamics </a:t>
            </a:r>
            <a:r>
              <a:rPr lang="en-US" dirty="0"/>
              <a:t>i</a:t>
            </a:r>
            <a:r>
              <a:rPr lang="en-US" dirty="0" smtClean="0"/>
              <a:t>n the g-2 Storage Ring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7068" y="3519526"/>
            <a:ext cx="7485499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D. L. Rubin, Cornell University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 smtClean="0"/>
              <a:t>A.Chapelain</a:t>
            </a:r>
            <a:r>
              <a:rPr lang="en-US" dirty="0" smtClean="0"/>
              <a:t>,  Cornell University,  F. Gray, Regis University</a:t>
            </a:r>
          </a:p>
          <a:p>
            <a:r>
              <a:rPr lang="en-US" dirty="0" err="1" smtClean="0"/>
              <a:t>S.Charity</a:t>
            </a:r>
            <a:r>
              <a:rPr lang="en-US" dirty="0" smtClean="0"/>
              <a:t>, J. Price, University of Liverpool</a:t>
            </a:r>
          </a:p>
          <a:p>
            <a:r>
              <a:rPr lang="en-US" dirty="0" smtClean="0"/>
              <a:t>Joe Mott, Boston University</a:t>
            </a:r>
          </a:p>
          <a:p>
            <a:r>
              <a:rPr lang="en-US" dirty="0" err="1" smtClean="0"/>
              <a:t>J.D.Crnkovic</a:t>
            </a:r>
            <a:r>
              <a:rPr lang="en-US" dirty="0" smtClean="0"/>
              <a:t>, W. Morse, V. </a:t>
            </a:r>
            <a:r>
              <a:rPr lang="en-US" dirty="0" err="1" smtClean="0"/>
              <a:t>Tishchenko</a:t>
            </a:r>
            <a:r>
              <a:rPr lang="en-US" dirty="0" smtClean="0"/>
              <a:t>, Brookhaven National Laboratory</a:t>
            </a:r>
          </a:p>
          <a:p>
            <a:r>
              <a:rPr lang="en-US" dirty="0" smtClean="0"/>
              <a:t>W. Wu, University of Mississippi</a:t>
            </a:r>
          </a:p>
          <a:p>
            <a:endParaRPr lang="en-US" dirty="0"/>
          </a:p>
        </p:txBody>
      </p:sp>
      <p:pic>
        <p:nvPicPr>
          <p:cNvPr id="5" name="Picture 4" descr="symb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9" y="5418084"/>
            <a:ext cx="26416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0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110" y="-6614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Calorimeters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sp>
        <p:nvSpPr>
          <p:cNvPr id="3" name="Arc 2"/>
          <p:cNvSpPr>
            <a:spLocks noChangeAspect="1"/>
          </p:cNvSpPr>
          <p:nvPr/>
        </p:nvSpPr>
        <p:spPr>
          <a:xfrm rot="9300000">
            <a:off x="3714602" y="2799292"/>
            <a:ext cx="2917589" cy="2918515"/>
          </a:xfrm>
          <a:prstGeom prst="arc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87877" y="4850280"/>
            <a:ext cx="229900" cy="262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012307" y="5124002"/>
            <a:ext cx="93054" cy="131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5758452" y="5474357"/>
            <a:ext cx="158543" cy="15855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07852" y="5567221"/>
            <a:ext cx="213615" cy="24087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15380" y="488312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29411" y="5567221"/>
            <a:ext cx="4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785" y="933825"/>
            <a:ext cx="5394955" cy="53949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76808" y="277687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27905" y="378415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6" y="2406697"/>
            <a:ext cx="4077316" cy="2572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741" y="1950167"/>
            <a:ext cx="348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Histogram of high energy positrons</a:t>
            </a:r>
            <a:endParaRPr lang="en-US" dirty="0"/>
          </a:p>
        </p:txBody>
      </p:sp>
      <p:pic>
        <p:nvPicPr>
          <p:cNvPr id="21" name="Picture 20" descr="vec_omega_a_=_v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6" y="4102514"/>
            <a:ext cx="2284024" cy="341426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12" y="1396274"/>
            <a:ext cx="2103119" cy="4206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4" y="-6569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Injection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043438" y="3667820"/>
            <a:ext cx="1893939" cy="2299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3254" y="3580234"/>
            <a:ext cx="1045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711.2 cm</a:t>
            </a:r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507898" y="5255140"/>
            <a:ext cx="942363" cy="94246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99907" y="5255140"/>
            <a:ext cx="0" cy="94246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53300" y="1750591"/>
            <a:ext cx="108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=</a:t>
            </a:r>
            <a:r>
              <a:rPr lang="en-US" dirty="0" smtClean="0"/>
              <a:t>1.45 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4524" y="2150180"/>
            <a:ext cx="153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B/B</a:t>
            </a:r>
            <a:r>
              <a:rPr lang="en-US" dirty="0" smtClean="0"/>
              <a:t> &lt; 70 ppb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32336" y="5769654"/>
            <a:ext cx="6358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9 cm</a:t>
            </a:r>
            <a:endParaRPr lang="en-US" dirty="0"/>
          </a:p>
        </p:txBody>
      </p:sp>
      <p:sp>
        <p:nvSpPr>
          <p:cNvPr id="33" name="Donut 32"/>
          <p:cNvSpPr>
            <a:spLocks noChangeAspect="1"/>
          </p:cNvSpPr>
          <p:nvPr/>
        </p:nvSpPr>
        <p:spPr>
          <a:xfrm>
            <a:off x="2233253" y="1086160"/>
            <a:ext cx="5486400" cy="5486400"/>
          </a:xfrm>
          <a:prstGeom prst="donu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700" y="1643921"/>
            <a:ext cx="116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/>
              <a:t>I</a:t>
            </a:r>
            <a:r>
              <a:rPr lang="en-US" dirty="0" smtClean="0"/>
              <a:t>= -1.45 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43547" y="4297244"/>
            <a:ext cx="100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 </a:t>
            </a:r>
          </a:p>
          <a:p>
            <a:r>
              <a:rPr lang="en-US" dirty="0" smtClean="0"/>
              <a:t>aperture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26419" y="2680241"/>
            <a:ext cx="10947" cy="1427465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>
            <a:off x="1245135" y="2264044"/>
            <a:ext cx="10947" cy="445313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5726" y="3168318"/>
            <a:ext cx="67190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5.8 cm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180214" y="1478004"/>
            <a:ext cx="9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=77mm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8308" y="2081637"/>
            <a:ext cx="631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1.8cm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5685693"/>
            <a:ext cx="1974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 mismatch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57827" y="1201839"/>
            <a:ext cx="6083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11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584" y="137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Injection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InjectionChannelCrossS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27" y="3621420"/>
            <a:ext cx="4927600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20288" y="5289048"/>
            <a:ext cx="99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39cm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00283" y="5670048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jectionchan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03" y="1219200"/>
            <a:ext cx="4961397" cy="20701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733800" y="1600200"/>
            <a:ext cx="1066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42672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magnetic field is near zero at the inner surface of the yoke, and rises to 1.45T between the magnet poles, over a distance of ~39cm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1" y="1144374"/>
            <a:ext cx="3962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Muons</a:t>
            </a:r>
            <a:r>
              <a:rPr lang="en-US" sz="2000" dirty="0" smtClean="0"/>
              <a:t> come to the end of the M5 line and then propagate through: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dirty="0" smtClean="0">
                <a:solidFill>
                  <a:srgbClr val="FF0000"/>
                </a:solidFill>
              </a:rPr>
              <a:t>ole in magnet yoke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ipole fringe field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Inflector</a:t>
            </a:r>
          </a:p>
          <a:p>
            <a:r>
              <a:rPr lang="en-US" sz="2000" dirty="0" smtClean="0"/>
              <a:t>And exit the inflector 77 mm from the center of the dipole aperture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3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038" y="87197"/>
            <a:ext cx="2103119" cy="4206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969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Inflector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poles-CP5-mod2-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198" r="-2560"/>
          <a:stretch>
            <a:fillRect/>
          </a:stretch>
        </p:blipFill>
        <p:spPr bwMode="auto">
          <a:xfrm>
            <a:off x="228600" y="1316627"/>
            <a:ext cx="5791200" cy="32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2887" y="4333082"/>
            <a:ext cx="3711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Apertures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Inflector half-width = 9mm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Inflector half-height = 28mm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Storage volume radius = 45mm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682" y="3322486"/>
            <a:ext cx="3467100" cy="3060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99242" y="3017714"/>
            <a:ext cx="100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 </a:t>
            </a:r>
          </a:p>
          <a:p>
            <a:r>
              <a:rPr lang="en-US" dirty="0" smtClean="0"/>
              <a:t>aperture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82114" y="1400711"/>
            <a:ext cx="10947" cy="1427465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>
            <a:off x="8200830" y="984514"/>
            <a:ext cx="10947" cy="445313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9171" y="806077"/>
            <a:ext cx="67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1.8 cm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291421" y="1888788"/>
            <a:ext cx="67190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5.8 cm</a:t>
            </a:r>
            <a:endParaRPr lang="en-US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600200"/>
            <a:ext cx="1828800" cy="3657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600200"/>
            <a:ext cx="1828800" cy="3657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553200" y="2676769"/>
            <a:ext cx="1410125" cy="200269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423" y="9767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Injection phase space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2002692"/>
            <a:ext cx="34192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</a:t>
            </a:r>
            <a:r>
              <a:rPr lang="en-US" dirty="0" smtClean="0"/>
              <a:t>is focused to a waist to clear inflector </a:t>
            </a:r>
            <a:r>
              <a:rPr lang="en-US" dirty="0" smtClean="0"/>
              <a:t>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Muons</a:t>
            </a:r>
            <a:r>
              <a:rPr lang="en-US" dirty="0" smtClean="0"/>
              <a:t> are scattered in coil overlapping inflector aperture)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Dispersion is zero in inflector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046" y="5675923"/>
            <a:ext cx="402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Dispersion and phase space mismatch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24924" y="5160052"/>
            <a:ext cx="97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0077" y="1143000"/>
            <a:ext cx="2488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Injected beam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= 40 mm-</a:t>
            </a:r>
            <a:r>
              <a:rPr lang="en-US" dirty="0" err="1" smtClean="0"/>
              <a:t>mrad</a:t>
            </a:r>
            <a:r>
              <a:rPr lang="en-US" dirty="0" smtClean="0"/>
              <a:t> (95%)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= 2%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81077" y="5666154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</a:t>
            </a:r>
          </a:p>
          <a:p>
            <a:pPr marL="285750" indent="-285750">
              <a:buFont typeface="Symbol" charset="0"/>
              <a:buChar char=" "/>
            </a:pP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/>
              <a:t>x</a:t>
            </a:r>
            <a:r>
              <a:rPr lang="en-US" dirty="0" smtClean="0"/>
              <a:t> = 7.8 m</a:t>
            </a:r>
          </a:p>
          <a:p>
            <a:pPr marL="285750" indent="-285750">
              <a:buFont typeface="Symbol" charset="0"/>
              <a:buChar char=" "/>
            </a:pPr>
            <a:r>
              <a:rPr lang="en-US" dirty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 = 8.2 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59923" y="4396154"/>
            <a:ext cx="263769" cy="664308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23432" y="2325077"/>
            <a:ext cx="54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47308" y="1484923"/>
            <a:ext cx="203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in </a:t>
            </a:r>
            <a:r>
              <a:rPr lang="en-US" dirty="0" err="1" smtClean="0"/>
              <a:t>backleg</a:t>
            </a:r>
            <a:r>
              <a:rPr lang="en-US" dirty="0" smtClean="0"/>
              <a:t> iron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659923" y="1854255"/>
            <a:ext cx="338081" cy="588053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FRXGBE2f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86" y="1865923"/>
            <a:ext cx="5799015" cy="3624384"/>
          </a:xfrm>
          <a:prstGeom prst="rect">
            <a:avLst/>
          </a:prstGeom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4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415" y="29308"/>
            <a:ext cx="8229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Injection channel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RingFromAbo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8" y="863600"/>
            <a:ext cx="7721600" cy="5118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510420" y="3295564"/>
            <a:ext cx="2441319" cy="22554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2305" y="4479486"/>
            <a:ext cx="94749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7.112 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8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>
            <a:spLocks noChangeAspect="1"/>
          </p:cNvSpPr>
          <p:nvPr/>
        </p:nvSpPr>
        <p:spPr>
          <a:xfrm rot="21332227">
            <a:off x="3906446" y="3911278"/>
            <a:ext cx="2286000" cy="228633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"/>
                </a:schemeClr>
              </a:gs>
            </a:gsLst>
            <a:lin ang="16200000" scaled="0"/>
            <a:tileRect/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983909" y="3983261"/>
            <a:ext cx="2286000" cy="228633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"/>
                </a:schemeClr>
              </a:gs>
            </a:gsLst>
            <a:lin ang="16200000" scaled="0"/>
            <a:tileRect/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83645" y="3983261"/>
            <a:ext cx="1243264" cy="24397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/>
          </p:cNvSpPr>
          <p:nvPr/>
        </p:nvSpPr>
        <p:spPr>
          <a:xfrm>
            <a:off x="755309" y="3862944"/>
            <a:ext cx="1371600" cy="220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982567" y="4324155"/>
            <a:ext cx="2286000" cy="2286339"/>
          </a:xfrm>
          <a:prstGeom prst="ellipse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7895" y="3969892"/>
            <a:ext cx="206542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83645" y="3493612"/>
            <a:ext cx="97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inflector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888983" y="3078113"/>
            <a:ext cx="210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Trajectory of magic momentum </a:t>
            </a:r>
            <a:r>
              <a:rPr lang="en-US" sz="1200" dirty="0" err="1" smtClean="0"/>
              <a:t>muon</a:t>
            </a:r>
            <a:endParaRPr lang="en-US" sz="12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887579" y="4260655"/>
            <a:ext cx="160421" cy="1971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21744" y="3355112"/>
            <a:ext cx="2192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Inflector rotated clockwise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815323" y="3885571"/>
            <a:ext cx="1147118" cy="11064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3229157" y="3236042"/>
            <a:ext cx="31249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75352" y="4162063"/>
            <a:ext cx="160421" cy="1620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>
            <a:spLocks noChangeAspect="1"/>
          </p:cNvSpPr>
          <p:nvPr/>
        </p:nvSpPr>
        <p:spPr>
          <a:xfrm>
            <a:off x="3815323" y="4260655"/>
            <a:ext cx="2286000" cy="2286339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/>
          </p:cNvSpPr>
          <p:nvPr/>
        </p:nvSpPr>
        <p:spPr>
          <a:xfrm>
            <a:off x="3590841" y="3825056"/>
            <a:ext cx="1371600" cy="2842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979615" y="3641880"/>
            <a:ext cx="3586316" cy="52018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0743" y="3969892"/>
            <a:ext cx="6098565" cy="13369"/>
          </a:xfrm>
          <a:prstGeom prst="line">
            <a:avLst/>
          </a:prstGeom>
          <a:ln w="9525" cmpd="sng"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862" y="1847007"/>
            <a:ext cx="803574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Amplitude and envelope of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oscillation of stored beam depends 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injection angle 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latin typeface="Symbol" charset="2"/>
                <a:cs typeface="Symbol" charset="2"/>
              </a:rPr>
              <a:t>  </a:t>
            </a:r>
            <a:r>
              <a:rPr lang="en-US" dirty="0" smtClean="0"/>
              <a:t>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Kicker angle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5648356" y="3694653"/>
            <a:ext cx="1149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855240" y="5070229"/>
            <a:ext cx="0" cy="48846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40237" y="5070229"/>
            <a:ext cx="0" cy="48846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95038" y="5070229"/>
            <a:ext cx="0" cy="4884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441790" y="5070229"/>
            <a:ext cx="0" cy="48846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65931" y="5189358"/>
            <a:ext cx="74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</a:t>
            </a:r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12266" y="2930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</a:rPr>
              <a:t>Injection Dependencies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895" y="852791"/>
            <a:ext cx="7845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Injected </a:t>
            </a:r>
            <a:r>
              <a:rPr lang="en-US" dirty="0"/>
              <a:t>particles oscillate about the closed orbit with amplitude that depends </a:t>
            </a:r>
            <a:r>
              <a:rPr lang="en-US" dirty="0" smtClean="0"/>
              <a:t>on; </a:t>
            </a:r>
            <a:r>
              <a:rPr lang="en-US" dirty="0"/>
              <a:t>momentum, injection angle, </a:t>
            </a:r>
            <a:r>
              <a:rPr lang="en-US" dirty="0" smtClean="0"/>
              <a:t>offset, and </a:t>
            </a:r>
            <a:r>
              <a:rPr lang="en-US" dirty="0"/>
              <a:t>kick angle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77720" y="3914744"/>
            <a:ext cx="1949" cy="345911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23768" y="3907681"/>
            <a:ext cx="66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offset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101323" y="3236042"/>
            <a:ext cx="65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277935" y="5900663"/>
            <a:ext cx="2411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>
                <a:latin typeface="Symbol" charset="2"/>
                <a:cs typeface="Symbol" charset="2"/>
              </a:rPr>
              <a:t> = p/2</a:t>
            </a:r>
          </a:p>
          <a:p>
            <a:r>
              <a:rPr lang="en-US" dirty="0" smtClean="0">
                <a:cs typeface="Symbol" charset="2"/>
              </a:rPr>
              <a:t>Injection point to kicker</a:t>
            </a:r>
            <a:endParaRPr lang="en-US" dirty="0">
              <a:cs typeface="Symbol" charset="2"/>
            </a:endParaRP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16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7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13" y="-7815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capture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FRXGBE2f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8" y="1644161"/>
            <a:ext cx="7539502" cy="47121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913923" y="1953846"/>
            <a:ext cx="0" cy="364392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4538" y="928079"/>
            <a:ext cx="73383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Envelope of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motion of stored </a:t>
            </a:r>
            <a:r>
              <a:rPr lang="en-US" sz="2800" dirty="0" err="1" smtClean="0"/>
              <a:t>muon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400" dirty="0" smtClean="0"/>
              <a:t>10.8 </a:t>
            </a:r>
            <a:r>
              <a:rPr lang="en-US" sz="2400" dirty="0" err="1" smtClean="0"/>
              <a:t>mrad</a:t>
            </a:r>
            <a:r>
              <a:rPr lang="en-US" sz="2400" dirty="0" smtClean="0"/>
              <a:t> kick angle puts on momentum </a:t>
            </a:r>
            <a:r>
              <a:rPr lang="en-US" sz="2400" dirty="0" err="1" smtClean="0"/>
              <a:t>muon</a:t>
            </a:r>
            <a:r>
              <a:rPr lang="en-US" sz="2400" dirty="0" smtClean="0"/>
              <a:t> on axis)</a:t>
            </a:r>
            <a:endParaRPr lang="en-US" sz="2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13" y="-7815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capture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FRXGBE2f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8" y="1644161"/>
            <a:ext cx="7539502" cy="47121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913923" y="1787770"/>
            <a:ext cx="0" cy="364392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01861" y="1881554"/>
            <a:ext cx="0" cy="364392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09360" y="820617"/>
            <a:ext cx="7257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Envelope of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motion of stored </a:t>
            </a:r>
            <a:r>
              <a:rPr lang="en-US" sz="2800" dirty="0" err="1" smtClean="0"/>
              <a:t>muon</a:t>
            </a:r>
            <a:endParaRPr lang="en-US" sz="2800" dirty="0" smtClean="0"/>
          </a:p>
          <a:p>
            <a:r>
              <a:rPr lang="en-US" sz="2800" dirty="0"/>
              <a:t>(</a:t>
            </a:r>
            <a:r>
              <a:rPr lang="en-US" sz="2400" dirty="0"/>
              <a:t>10.8 </a:t>
            </a:r>
            <a:r>
              <a:rPr lang="en-US" sz="2400" dirty="0" err="1"/>
              <a:t>mrad</a:t>
            </a:r>
            <a:r>
              <a:rPr lang="en-US" sz="2400" dirty="0"/>
              <a:t> kick angle puts on momentum </a:t>
            </a:r>
            <a:r>
              <a:rPr lang="en-US" sz="2400" dirty="0" err="1"/>
              <a:t>muon</a:t>
            </a:r>
            <a:r>
              <a:rPr lang="en-US" sz="2400" dirty="0"/>
              <a:t> on axis)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9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13" y="-7815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capture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FRXGBE2f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8" y="1755041"/>
            <a:ext cx="7539502" cy="47121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913923" y="2032001"/>
            <a:ext cx="0" cy="364392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01861" y="1875693"/>
            <a:ext cx="0" cy="364392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14261" y="1875693"/>
            <a:ext cx="0" cy="364392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84923" y="1064848"/>
            <a:ext cx="674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Envelope of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motion of stored </a:t>
            </a:r>
            <a:r>
              <a:rPr lang="en-US" sz="2800" dirty="0" err="1" smtClean="0"/>
              <a:t>muon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7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Muon</a:t>
            </a:r>
            <a:r>
              <a:rPr lang="en-US" sz="4000" dirty="0" smtClean="0">
                <a:solidFill>
                  <a:srgbClr val="FFFFFF"/>
                </a:solidFill>
              </a:rPr>
              <a:t> g-2 experiment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1158264"/>
            <a:ext cx="886069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 </a:t>
            </a:r>
          </a:p>
          <a:p>
            <a:pPr lvl="1"/>
            <a:r>
              <a:rPr lang="en-US" dirty="0" smtClean="0"/>
              <a:t>measure the anomalous magnetic moment of the </a:t>
            </a:r>
            <a:r>
              <a:rPr lang="en-US" dirty="0" err="1" smtClean="0"/>
              <a:t>muon</a:t>
            </a:r>
            <a:r>
              <a:rPr lang="en-US" dirty="0" smtClean="0"/>
              <a:t> (g-2) </a:t>
            </a:r>
            <a:r>
              <a:rPr lang="en-US" dirty="0" smtClean="0"/>
              <a:t>with 0.14 ppm uncertainty (</a:t>
            </a:r>
            <a:r>
              <a:rPr lang="en-US" i="1" dirty="0" smtClean="0"/>
              <a:t>BNL  0.54 ppm</a:t>
            </a:r>
            <a:r>
              <a:rPr lang="en-US" dirty="0" smtClean="0"/>
              <a:t>) </a:t>
            </a:r>
          </a:p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Circulate polarized </a:t>
            </a:r>
            <a:r>
              <a:rPr lang="en-US" dirty="0" err="1" smtClean="0"/>
              <a:t>muons</a:t>
            </a:r>
            <a:r>
              <a:rPr lang="en-US" dirty="0" smtClean="0"/>
              <a:t> at the ‘magic’ </a:t>
            </a:r>
            <a:r>
              <a:rPr lang="en-US" dirty="0" err="1" smtClean="0"/>
              <a:t>momentu</a:t>
            </a:r>
            <a:r>
              <a:rPr lang="en-US" dirty="0" smtClean="0"/>
              <a:t>, </a:t>
            </a:r>
            <a:r>
              <a:rPr lang="en-US" dirty="0" smtClean="0"/>
              <a:t>in uniform magnetic field and measure precession frequency</a:t>
            </a:r>
          </a:p>
          <a:p>
            <a:r>
              <a:rPr lang="en-US" dirty="0" smtClean="0"/>
              <a:t>Polarized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select of highest </a:t>
            </a:r>
            <a:r>
              <a:rPr lang="en-US" dirty="0" smtClean="0"/>
              <a:t>energy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  <a:r>
              <a:rPr lang="en-US" dirty="0" smtClean="0"/>
              <a:t>in </a:t>
            </a:r>
            <a:r>
              <a:rPr lang="en-US" baseline="30000" dirty="0" smtClean="0">
                <a:latin typeface="Symbol" charset="2"/>
                <a:cs typeface="Symbol" charset="2"/>
              </a:rPr>
              <a:t> </a:t>
            </a:r>
          </a:p>
          <a:p>
            <a:r>
              <a:rPr lang="en-US" dirty="0" smtClean="0">
                <a:cs typeface="Symbol" charset="2"/>
              </a:rPr>
              <a:t>Measure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polarization</a:t>
            </a:r>
          </a:p>
          <a:p>
            <a:pPr lvl="1"/>
            <a:r>
              <a:rPr lang="en-US" dirty="0" smtClean="0">
                <a:cs typeface="Symbol" charset="2"/>
              </a:rPr>
              <a:t>Correlation with energy of decay </a:t>
            </a:r>
            <a:r>
              <a:rPr lang="en-US" dirty="0" smtClean="0">
                <a:cs typeface="Symbol" charset="2"/>
              </a:rPr>
              <a:t>positrons</a:t>
            </a:r>
            <a:endParaRPr lang="en-US" dirty="0">
              <a:cs typeface="Symbol" charset="2"/>
            </a:endParaRPr>
          </a:p>
        </p:txBody>
      </p:sp>
      <p:pic>
        <p:nvPicPr>
          <p:cNvPr id="7" name="Picture 6" descr="pi^+_rightarrow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3" y="4208583"/>
            <a:ext cx="2032000" cy="4699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4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13" y="-7815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capture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FRXGBE2f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1832845"/>
            <a:ext cx="6633501" cy="4145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4538" y="928079"/>
            <a:ext cx="69486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Envelope of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motion of stored </a:t>
            </a:r>
            <a:r>
              <a:rPr lang="en-US" sz="2800" dirty="0" err="1" smtClean="0"/>
              <a:t>muon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400" dirty="0"/>
              <a:t>8</a:t>
            </a:r>
            <a:r>
              <a:rPr lang="en-US" sz="2400" dirty="0" smtClean="0"/>
              <a:t> </a:t>
            </a:r>
            <a:r>
              <a:rPr lang="en-US" sz="2400" dirty="0" err="1" smtClean="0"/>
              <a:t>mrad</a:t>
            </a:r>
            <a:r>
              <a:rPr lang="en-US" sz="2400" dirty="0" smtClean="0"/>
              <a:t> kick = 75% nominal </a:t>
            </a:r>
            <a:r>
              <a:rPr lang="mr-IN" sz="2400" dirty="0" smtClean="0"/>
              <a:t>–</a:t>
            </a:r>
            <a:r>
              <a:rPr lang="en-US" sz="2400" dirty="0" smtClean="0"/>
              <a:t> under kicking)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8" y="2032001"/>
            <a:ext cx="0" cy="364392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5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13" y="-78152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capture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FRXGBE2f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2340833"/>
            <a:ext cx="6633501" cy="414593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08" y="2422761"/>
            <a:ext cx="0" cy="3643923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32949" y="2266453"/>
            <a:ext cx="0" cy="364392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9112" y="2266453"/>
            <a:ext cx="0" cy="364392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82077" y="1064848"/>
            <a:ext cx="5737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the event of </a:t>
            </a:r>
            <a:r>
              <a:rPr lang="en-US" sz="2400" i="1" dirty="0" smtClean="0"/>
              <a:t>under kicking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 Acceptance is skewed to higher momenta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7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585" y="3040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Measurement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vec_omega_a_=_-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4" y="2293924"/>
            <a:ext cx="7825145" cy="845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113" y="3585308"/>
            <a:ext cx="4224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general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Finite momentum distribution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Transverse motion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Non zero E-field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10846" y="1211385"/>
            <a:ext cx="214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Systematics</a:t>
            </a:r>
            <a:endParaRPr lang="en-US" sz="3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6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8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Pitch correction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vec_omega_a_=_-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4" y="1707784"/>
            <a:ext cx="7825145" cy="8459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930768" y="1230937"/>
            <a:ext cx="2540001" cy="1768217"/>
          </a:xfrm>
          <a:prstGeom prst="ellipse">
            <a:avLst/>
          </a:prstGeom>
          <a:solidFill>
            <a:srgbClr val="FF0000">
              <a:alpha val="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846" y="2999154"/>
            <a:ext cx="65453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Pitch correction: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Contribution depends on vertical phase space distribution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Correction requires measurement of </a:t>
            </a:r>
            <a:r>
              <a:rPr lang="en-US" sz="2000" dirty="0" smtClean="0"/>
              <a:t>   </a:t>
            </a:r>
          </a:p>
          <a:p>
            <a:r>
              <a:rPr lang="en-US" sz="2000" i="1" dirty="0" smtClean="0"/>
              <a:t>                                            </a:t>
            </a:r>
          </a:p>
          <a:p>
            <a:r>
              <a:rPr lang="en-US" sz="2000" i="1" dirty="0"/>
              <a:t> </a:t>
            </a:r>
            <a:r>
              <a:rPr lang="en-US" sz="2000" i="1" dirty="0" smtClean="0"/>
              <a:t>                                     </a:t>
            </a:r>
            <a:r>
              <a:rPr lang="en-US" sz="2000" i="1" dirty="0" smtClean="0"/>
              <a:t>vertical </a:t>
            </a:r>
            <a:r>
              <a:rPr lang="en-US" sz="2000" i="1" dirty="0" smtClean="0"/>
              <a:t>phase space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19" name="Picture 18" descr="beta_y_=_p_y∕(_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54" y="3925083"/>
            <a:ext cx="2366596" cy="40405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5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8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E-field correction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vec_omega_a_=_-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4" y="1707784"/>
            <a:ext cx="7825145" cy="8459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66151" y="1143014"/>
            <a:ext cx="3089032" cy="1992923"/>
          </a:xfrm>
          <a:prstGeom prst="ellipse">
            <a:avLst/>
          </a:prstGeom>
          <a:solidFill>
            <a:srgbClr val="FF0000">
              <a:alpha val="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846" y="2999154"/>
            <a:ext cx="2569934" cy="1079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E-field correction: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Choose momentum</a:t>
            </a:r>
            <a:r>
              <a:rPr lang="en-US" dirty="0" smtClean="0"/>
              <a:t>.</a:t>
            </a:r>
          </a:p>
          <a:p>
            <a:pPr>
              <a:lnSpc>
                <a:spcPct val="60000"/>
              </a:lnSpc>
            </a:pPr>
            <a:r>
              <a:rPr lang="en-US" dirty="0" smtClean="0"/>
              <a:t>      </a:t>
            </a:r>
          </a:p>
          <a:p>
            <a:pPr>
              <a:lnSpc>
                <a:spcPct val="60000"/>
              </a:lnSpc>
            </a:pPr>
            <a:r>
              <a:rPr lang="en-US" dirty="0" smtClean="0"/>
              <a:t>        </a:t>
            </a:r>
            <a:r>
              <a:rPr lang="en-US" sz="2000" dirty="0" smtClean="0"/>
              <a:t>At</a:t>
            </a:r>
          </a:p>
        </p:txBody>
      </p:sp>
      <p:pic>
        <p:nvPicPr>
          <p:cNvPr id="15" name="Picture 14" descr="vec_p_rm_magic_=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96" y="3463681"/>
            <a:ext cx="5395058" cy="779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6846" y="4570439"/>
            <a:ext cx="6936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Correcting for contribution from non-magic momentum </a:t>
            </a:r>
            <a:r>
              <a:rPr lang="en-US" dirty="0" err="1" smtClean="0"/>
              <a:t>muons</a:t>
            </a:r>
            <a:r>
              <a:rPr lang="en-US" dirty="0" smtClean="0"/>
              <a:t> requires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Measurement of </a:t>
            </a:r>
            <a:r>
              <a:rPr lang="en-US" i="1" dirty="0" smtClean="0"/>
              <a:t>momentum distribution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Measurement of </a:t>
            </a:r>
            <a:r>
              <a:rPr lang="en-US" i="1" dirty="0" smtClean="0"/>
              <a:t>radial distribution </a:t>
            </a:r>
          </a:p>
          <a:p>
            <a:endParaRPr lang="en-US" dirty="0"/>
          </a:p>
        </p:txBody>
      </p:sp>
      <p:pic>
        <p:nvPicPr>
          <p:cNvPr id="18" name="Picture 17" descr="vec_E_=_k(x_hat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4" y="5119076"/>
            <a:ext cx="2125295" cy="4106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045" y="-4774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Acceptance correction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876802"/>
            <a:ext cx="7991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acceptance of the calorimeters depends on the radial offset of the decay </a:t>
            </a:r>
            <a:r>
              <a:rPr lang="en-US" dirty="0" err="1" smtClean="0"/>
              <a:t>muon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Radial offset varies with modulation of beam width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And with oscillation of the centroid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4" y="2005895"/>
            <a:ext cx="5627076" cy="33594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1365" y="5667103"/>
            <a:ext cx="4323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Correction requires </a:t>
            </a:r>
            <a:r>
              <a:rPr lang="en-US" dirty="0" smtClean="0"/>
              <a:t>measurement of 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                   </a:t>
            </a:r>
            <a:r>
              <a:rPr lang="en-US" i="1" dirty="0" smtClean="0"/>
              <a:t> evolution of radial distribution</a:t>
            </a:r>
            <a:endParaRPr lang="en-US" i="1" dirty="0"/>
          </a:p>
        </p:txBody>
      </p:sp>
      <p:pic>
        <p:nvPicPr>
          <p:cNvPr id="29" name="Picture 28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06" y="2093546"/>
            <a:ext cx="2347044" cy="23416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697" y="2271951"/>
            <a:ext cx="2140312" cy="2140312"/>
          </a:xfrm>
          <a:prstGeom prst="rect">
            <a:avLst/>
          </a:prstGeom>
        </p:spPr>
      </p:pic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25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969" y="20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Detectors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846" y="1817077"/>
            <a:ext cx="29415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Fiber Harps</a:t>
            </a:r>
          </a:p>
          <a:p>
            <a:r>
              <a:rPr lang="en-US" sz="2800" dirty="0" err="1" smtClean="0"/>
              <a:t>Traceback</a:t>
            </a:r>
            <a:r>
              <a:rPr lang="en-US" sz="2800" dirty="0" smtClean="0"/>
              <a:t> trackers</a:t>
            </a:r>
          </a:p>
          <a:p>
            <a:r>
              <a:rPr lang="en-US" sz="2800" i="1" dirty="0" smtClean="0"/>
              <a:t>Calorimeters</a:t>
            </a:r>
            <a:endParaRPr lang="en-US" sz="28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5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062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Fiber Harps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87877" y="4850280"/>
            <a:ext cx="229900" cy="262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758452" y="5474357"/>
            <a:ext cx="158543" cy="15855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07852" y="5567221"/>
            <a:ext cx="213615" cy="24087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29411" y="5567221"/>
            <a:ext cx="4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76808" y="277687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27905" y="378415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75234" y="5496255"/>
            <a:ext cx="131371" cy="5405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2992829" y="3465023"/>
            <a:ext cx="131371" cy="5405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16564" y="6058734"/>
            <a:ext cx="61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51402" y="3577603"/>
            <a:ext cx="61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053" y="4601891"/>
            <a:ext cx="2170366" cy="1754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" y="1673302"/>
            <a:ext cx="2199259" cy="20455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7942" y="4171557"/>
            <a:ext cx="2199259" cy="2234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3199" y="1006230"/>
            <a:ext cx="272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and vertical fiber harps at 180 and 270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056941" y="5492351"/>
            <a:ext cx="131371" cy="54058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2998694" y="3646730"/>
            <a:ext cx="131371" cy="54058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27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8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6" y="679425"/>
            <a:ext cx="5562600" cy="5549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71" y="965550"/>
            <a:ext cx="5394955" cy="53949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2252968" y="3229360"/>
            <a:ext cx="5029200" cy="5029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2264379" y="3239129"/>
            <a:ext cx="5029200" cy="5029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2301814" y="-459502"/>
            <a:ext cx="50292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91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Traceback</a:t>
            </a:r>
            <a:r>
              <a:rPr lang="en-US" dirty="0" smtClean="0">
                <a:solidFill>
                  <a:srgbClr val="FFFFFF"/>
                </a:solidFill>
              </a:rPr>
              <a:t> trackers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 rot="6237839">
            <a:off x="5599564" y="2610444"/>
            <a:ext cx="2917589" cy="2918515"/>
          </a:xfrm>
          <a:prstGeom prst="arc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71963" y="4882005"/>
            <a:ext cx="229900" cy="262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706334" y="5524461"/>
            <a:ext cx="2134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8393966" y="4385032"/>
            <a:ext cx="158543" cy="15855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362460" y="4504514"/>
            <a:ext cx="101010" cy="37126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42501" y="507115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8414624" y="4385032"/>
            <a:ext cx="4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60894" y="2808604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11991" y="3815884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46152" y="1424437"/>
            <a:ext cx="4013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Measure trajectory of </a:t>
            </a:r>
            <a:r>
              <a:rPr lang="en-US" dirty="0" smtClean="0"/>
              <a:t>decay positron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Traceback</a:t>
            </a:r>
            <a:r>
              <a:rPr lang="en-US" dirty="0" smtClean="0"/>
              <a:t> to position of parent </a:t>
            </a:r>
            <a:r>
              <a:rPr lang="en-US" dirty="0" err="1" smtClean="0"/>
              <a:t>muon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59529" flipH="1" flipV="1">
            <a:off x="71512" y="3976949"/>
            <a:ext cx="5137547" cy="113328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301813" y="3086416"/>
            <a:ext cx="2504649" cy="90919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15847" y="4148016"/>
            <a:ext cx="2090615" cy="606348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28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9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508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Beam centroid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FRXGBE2f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8" y="1016683"/>
            <a:ext cx="4637145" cy="2960571"/>
          </a:xfrm>
          <a:prstGeom prst="rect">
            <a:avLst/>
          </a:prstGeom>
        </p:spPr>
      </p:pic>
      <p:pic>
        <p:nvPicPr>
          <p:cNvPr id="10" name="Picture 9" descr="FRXGBE2f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9" y="3172241"/>
            <a:ext cx="4695211" cy="3184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1" y="4027686"/>
            <a:ext cx="2199259" cy="2045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205" y="1143000"/>
            <a:ext cx="2739733" cy="2175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0875" y="1250462"/>
            <a:ext cx="1418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 </a:t>
            </a:r>
            <a:r>
              <a:rPr lang="en-US" dirty="0" err="1" smtClean="0"/>
              <a:t>deg</a:t>
            </a:r>
            <a:r>
              <a:rPr lang="en-US" dirty="0" smtClean="0"/>
              <a:t> harp</a:t>
            </a:r>
          </a:p>
          <a:p>
            <a:r>
              <a:rPr lang="en-US" dirty="0" smtClean="0"/>
              <a:t>270 </a:t>
            </a:r>
            <a:r>
              <a:rPr lang="en-US" dirty="0" err="1" smtClean="0"/>
              <a:t>deg</a:t>
            </a:r>
            <a:r>
              <a:rPr lang="en-US" dirty="0" smtClean="0"/>
              <a:t> harp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94259" y="1455615"/>
            <a:ext cx="566616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94259" y="1705707"/>
            <a:ext cx="566616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1539" y="801077"/>
            <a:ext cx="377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evolution of centroid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0866" y="5490308"/>
            <a:ext cx="109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Decohere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05632" y="3172241"/>
            <a:ext cx="114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 harp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10923" y="35415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tracker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312938" y="5695462"/>
            <a:ext cx="373862" cy="9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29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1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892" y="11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Status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794" y="791462"/>
            <a:ext cx="8674667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Commissioning run summer 2017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Production run is just beginning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S</a:t>
            </a:r>
            <a:r>
              <a:rPr lang="en-US" sz="2800" dirty="0" smtClean="0"/>
              <a:t>tatistics </a:t>
            </a:r>
            <a:r>
              <a:rPr lang="en-US" sz="2800" dirty="0" smtClean="0"/>
              <a:t>in excess of BNL by summer </a:t>
            </a:r>
            <a:r>
              <a:rPr lang="en-US" sz="2800" dirty="0" smtClean="0"/>
              <a:t>2018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i="1" dirty="0" smtClean="0"/>
          </a:p>
          <a:p>
            <a:pPr marL="285750" indent="-285750">
              <a:buFont typeface="Arial"/>
              <a:buChar char="•"/>
            </a:pPr>
            <a:endParaRPr lang="en-US" sz="2800" i="1" dirty="0" smtClean="0"/>
          </a:p>
          <a:p>
            <a:pPr marL="285750" indent="-285750">
              <a:buFont typeface="Arial"/>
              <a:buChar char="•"/>
            </a:pPr>
            <a:endParaRPr lang="en-US" sz="2800" i="1" dirty="0"/>
          </a:p>
          <a:p>
            <a:pPr marL="285750" indent="-285750">
              <a:buFont typeface="Arial"/>
              <a:buChar char="•"/>
            </a:pPr>
            <a:r>
              <a:rPr lang="en-US" sz="2800" i="1" dirty="0" smtClean="0"/>
              <a:t>Upgrades </a:t>
            </a:r>
            <a:r>
              <a:rPr lang="en-US" sz="2800" i="1" dirty="0" smtClean="0"/>
              <a:t>of several systems planned for summer 2018</a:t>
            </a:r>
            <a:endParaRPr lang="en-US" sz="2800" i="1" dirty="0"/>
          </a:p>
        </p:txBody>
      </p:sp>
      <p:pic>
        <p:nvPicPr>
          <p:cNvPr id="8" name="Picture 7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85" y="2225472"/>
            <a:ext cx="5379720" cy="35864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XGBE2f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758950"/>
            <a:ext cx="7200900" cy="459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046" y="-127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Fiber harp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000" y="1094154"/>
            <a:ext cx="7214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width / 150 ns</a:t>
            </a:r>
          </a:p>
          <a:p>
            <a:r>
              <a:rPr lang="en-US" dirty="0"/>
              <a:t> </a:t>
            </a:r>
            <a:r>
              <a:rPr lang="en-US" dirty="0" smtClean="0"/>
              <a:t> - Phase space and dispersion mismatch at injection</a:t>
            </a:r>
          </a:p>
          <a:p>
            <a:r>
              <a:rPr lang="en-US" dirty="0"/>
              <a:t> </a:t>
            </a:r>
            <a:r>
              <a:rPr lang="en-US" dirty="0" smtClean="0"/>
              <a:t> - Width modulated at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</a:t>
            </a:r>
            <a:r>
              <a:rPr lang="en-US" dirty="0" smtClean="0"/>
              <a:t>and  2Q</a:t>
            </a:r>
            <a:r>
              <a:rPr lang="en-US" baseline="-25000" dirty="0" smtClean="0"/>
              <a:t>x </a:t>
            </a:r>
            <a:r>
              <a:rPr lang="en-US" dirty="0" smtClean="0"/>
              <a:t>=&gt; dispersive and </a:t>
            </a:r>
            <a:r>
              <a:rPr lang="en-US" dirty="0" err="1" smtClean="0"/>
              <a:t>betatron</a:t>
            </a:r>
            <a:r>
              <a:rPr lang="en-US" dirty="0" smtClean="0"/>
              <a:t> components</a:t>
            </a:r>
            <a:endParaRPr lang="en-US" baseline="-25000" dirty="0" smtClean="0"/>
          </a:p>
          <a:p>
            <a:r>
              <a:rPr lang="en-US" baseline="-25000" dirty="0"/>
              <a:t> </a:t>
            </a:r>
            <a:r>
              <a:rPr lang="en-US" dirty="0" smtClean="0"/>
              <a:t> -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4798" y="2354385"/>
            <a:ext cx="1418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 </a:t>
            </a:r>
            <a:r>
              <a:rPr lang="en-US" dirty="0" err="1" smtClean="0"/>
              <a:t>deg</a:t>
            </a:r>
            <a:r>
              <a:rPr lang="en-US" dirty="0" smtClean="0"/>
              <a:t> harp</a:t>
            </a:r>
          </a:p>
          <a:p>
            <a:r>
              <a:rPr lang="en-US" dirty="0" smtClean="0"/>
              <a:t>270 </a:t>
            </a:r>
            <a:r>
              <a:rPr lang="en-US" dirty="0" err="1" smtClean="0"/>
              <a:t>deg</a:t>
            </a:r>
            <a:r>
              <a:rPr lang="en-US" dirty="0" smtClean="0"/>
              <a:t> harp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68182" y="2559538"/>
            <a:ext cx="566616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68182" y="2809630"/>
            <a:ext cx="566616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13001" y="2559538"/>
            <a:ext cx="113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7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353" y="2747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Fiber Harp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1677377"/>
            <a:ext cx="7200900" cy="459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4154" y="967154"/>
            <a:ext cx="5724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 height / 150 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Modulation at 2Q</a:t>
            </a:r>
            <a:r>
              <a:rPr lang="en-US" baseline="-25000" dirty="0" smtClean="0"/>
              <a:t>y </a:t>
            </a:r>
            <a:r>
              <a:rPr lang="en-US" dirty="0" smtClean="0"/>
              <a:t>=&gt; phase space mismatch at injection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Informs pitch correction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44028" y="2387986"/>
            <a:ext cx="1418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 </a:t>
            </a:r>
            <a:r>
              <a:rPr lang="en-US" dirty="0" err="1" smtClean="0"/>
              <a:t>deg</a:t>
            </a:r>
            <a:r>
              <a:rPr lang="en-US" dirty="0" smtClean="0"/>
              <a:t> harp</a:t>
            </a:r>
          </a:p>
          <a:p>
            <a:r>
              <a:rPr lang="en-US" dirty="0" smtClean="0"/>
              <a:t>270 </a:t>
            </a:r>
            <a:r>
              <a:rPr lang="en-US" dirty="0" err="1" smtClean="0"/>
              <a:t>deg</a:t>
            </a:r>
            <a:r>
              <a:rPr lang="en-US" dirty="0" smtClean="0"/>
              <a:t> harp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177412" y="2593139"/>
            <a:ext cx="566616" cy="0"/>
          </a:xfrm>
          <a:prstGeom prst="line">
            <a:avLst/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77412" y="2843231"/>
            <a:ext cx="566616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6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585" y="4017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Tune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8154" y="178776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Antoine’s plots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22" y="1892300"/>
            <a:ext cx="5494024" cy="3588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2537" y="1183175"/>
            <a:ext cx="347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FFT of fiber harp centroid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7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376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Tune scan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FRXGBE2f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43" y="944752"/>
            <a:ext cx="4454957" cy="55686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769" y="2364154"/>
            <a:ext cx="232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 along quad voltage contour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6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122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Momentum distribution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08" y="878698"/>
            <a:ext cx="7556500" cy="2349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88308" y="1145878"/>
            <a:ext cx="4904154" cy="358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70141" y="1158526"/>
            <a:ext cx="329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Positron intensity in calorimeters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34" y="3168600"/>
            <a:ext cx="7557957" cy="27606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54831" y="3348947"/>
            <a:ext cx="301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decay and precession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8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122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Momentum Distribution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373" y="2906014"/>
            <a:ext cx="2889942" cy="440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896" y="4811201"/>
            <a:ext cx="4359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revolution frequencies </a:t>
            </a:r>
            <a:r>
              <a:rPr lang="en-US" b="1" dirty="0" smtClean="0"/>
              <a:t>is</a:t>
            </a:r>
            <a:r>
              <a:rPr lang="en-US" dirty="0" smtClean="0"/>
              <a:t> the distribution of momenta.</a:t>
            </a:r>
            <a:r>
              <a:rPr lang="en-US" dirty="0"/>
              <a:t> </a:t>
            </a:r>
            <a:r>
              <a:rPr lang="en-US" dirty="0" smtClean="0"/>
              <a:t>Fourier transform of the fast rotation signal =&gt; frequency distribution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0896" y="4390798"/>
            <a:ext cx="4164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Fourier analysis of fast rotation signal </a:t>
            </a:r>
            <a:endParaRPr lang="en-US" sz="2000" i="1" dirty="0"/>
          </a:p>
        </p:txBody>
      </p:sp>
      <p:sp>
        <p:nvSpPr>
          <p:cNvPr id="11" name="Rectangle 10"/>
          <p:cNvSpPr/>
          <p:nvPr/>
        </p:nvSpPr>
        <p:spPr>
          <a:xfrm>
            <a:off x="2188308" y="2181416"/>
            <a:ext cx="4904154" cy="358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743434" y="3907693"/>
            <a:ext cx="0" cy="2324387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41691" y="4391743"/>
            <a:ext cx="170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089" y="1473530"/>
            <a:ext cx="411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Fit momentum distribution to </a:t>
            </a:r>
            <a:r>
              <a:rPr lang="en-US" sz="2000" i="1" dirty="0" err="1" smtClean="0"/>
              <a:t>debunching</a:t>
            </a:r>
            <a:r>
              <a:rPr lang="en-US" sz="2000" i="1" dirty="0" smtClean="0"/>
              <a:t> signal</a:t>
            </a:r>
            <a:endParaRPr lang="en-US" sz="2000" i="1" dirty="0"/>
          </a:p>
        </p:txBody>
      </p:sp>
      <p:pic>
        <p:nvPicPr>
          <p:cNvPr id="15" name="Picture 14" descr="FRXGBE2f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21" y="779793"/>
            <a:ext cx="4372285" cy="283482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641834" y="908538"/>
            <a:ext cx="0" cy="2435071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83121" y="3509572"/>
            <a:ext cx="1529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Magic momentum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890846" y="2999154"/>
            <a:ext cx="662354" cy="51041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19800" y="3817349"/>
            <a:ext cx="685800" cy="735113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4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816" y="20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Radial distribution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2676769"/>
            <a:ext cx="4902200" cy="303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3692" y="1465385"/>
            <a:ext cx="581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radial distribution measured with </a:t>
            </a:r>
            <a:r>
              <a:rPr lang="en-US" dirty="0" err="1" smtClean="0"/>
              <a:t>traceback</a:t>
            </a:r>
            <a:r>
              <a:rPr lang="en-US" dirty="0" smtClean="0"/>
              <a:t> </a:t>
            </a:r>
            <a:r>
              <a:rPr lang="en-US" dirty="0" smtClean="0"/>
              <a:t>tracker</a:t>
            </a:r>
          </a:p>
          <a:p>
            <a:r>
              <a:rPr lang="en-US" dirty="0"/>
              <a:t> </a:t>
            </a:r>
            <a:r>
              <a:rPr lang="en-US" dirty="0" smtClean="0"/>
              <a:t>   (Radial distribution convoluted with detector acceptance)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410" y="20638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Momentum distribution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694" y="1309077"/>
            <a:ext cx="6525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Momentum distribution is ‘high’</a:t>
            </a:r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Injection kicker is under-kicking and/or tails of the </a:t>
            </a:r>
            <a:r>
              <a:rPr lang="en-US" dirty="0" err="1" smtClean="0"/>
              <a:t>muon</a:t>
            </a:r>
            <a:r>
              <a:rPr lang="en-US" dirty="0" smtClean="0"/>
              <a:t> pulse    are in the rising and falling tails of the kick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6" y="2525484"/>
            <a:ext cx="3657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86893"/>
            <a:ext cx="3657600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0029" y="2811639"/>
            <a:ext cx="129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pulse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29923" y="2947460"/>
            <a:ext cx="130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46875" y="5255855"/>
            <a:ext cx="985103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45017" y="4996924"/>
            <a:ext cx="662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149 ns</a:t>
            </a:r>
            <a:endParaRPr lang="en-US" sz="1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9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376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Nonlinearity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FRXGBE2f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57967"/>
            <a:ext cx="36576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11" y="972108"/>
            <a:ext cx="3238916" cy="2885859"/>
          </a:xfrm>
          <a:prstGeom prst="rect">
            <a:avLst/>
          </a:prstGeom>
        </p:spPr>
      </p:pic>
      <p:pic>
        <p:nvPicPr>
          <p:cNvPr id="12" name="Picture 11" descr="quad_field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94" y="2174973"/>
            <a:ext cx="3217887" cy="3217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8691" y="1795872"/>
            <a:ext cx="168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field error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94" y="-6728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Resonances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FRXGBE2f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3" y="1280878"/>
            <a:ext cx="4729742" cy="4729742"/>
          </a:xfrm>
          <a:prstGeom prst="rect">
            <a:avLst/>
          </a:prstGeom>
        </p:spPr>
      </p:pic>
      <p:pic>
        <p:nvPicPr>
          <p:cNvPr id="10" name="Picture 9" descr="nu_x+3_nu_y=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73" y="6169301"/>
            <a:ext cx="1209431" cy="21547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370384" y="5587986"/>
            <a:ext cx="0" cy="51055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3_nu_y=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66" y="6073517"/>
            <a:ext cx="729160" cy="219456"/>
          </a:xfrm>
          <a:prstGeom prst="rect">
            <a:avLst/>
          </a:prstGeom>
        </p:spPr>
      </p:pic>
      <p:pic>
        <p:nvPicPr>
          <p:cNvPr id="14" name="Picture 13" descr="3_nu_y=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566" y="-1056543"/>
            <a:ext cx="729160" cy="21945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715476" y="5587986"/>
            <a:ext cx="0" cy="5105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FRXGBE2f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4" y="1075719"/>
            <a:ext cx="3904487" cy="488060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7473462" y="2090617"/>
            <a:ext cx="440104" cy="3223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131538" y="3171092"/>
            <a:ext cx="341924" cy="5105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29966" y="969212"/>
            <a:ext cx="144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Tune scan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80878"/>
            <a:ext cx="149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Stored </a:t>
            </a:r>
            <a:r>
              <a:rPr lang="en-US" dirty="0" err="1" smtClean="0"/>
              <a:t>muons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1026" y="5825954"/>
            <a:ext cx="143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voltage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39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9253"/>
            <a:ext cx="8229600" cy="11430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Muon</a:t>
            </a:r>
            <a:r>
              <a:rPr lang="en-US" sz="3600" dirty="0" smtClean="0">
                <a:solidFill>
                  <a:srgbClr val="FFFFFF"/>
                </a:solidFill>
              </a:rPr>
              <a:t> storage ring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muon_wcalo_1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6665" y="1765300"/>
            <a:ext cx="4445000" cy="3327400"/>
          </a:xfrm>
          <a:prstGeom prst="rect">
            <a:avLst/>
          </a:prstGeom>
        </p:spPr>
      </p:pic>
      <p:sp>
        <p:nvSpPr>
          <p:cNvPr id="8" name="Donut 7"/>
          <p:cNvSpPr>
            <a:spLocks noChangeAspect="1"/>
          </p:cNvSpPr>
          <p:nvPr/>
        </p:nvSpPr>
        <p:spPr>
          <a:xfrm>
            <a:off x="4935513" y="2144688"/>
            <a:ext cx="2808312" cy="2808312"/>
          </a:xfrm>
          <a:prstGeom prst="donut">
            <a:avLst>
              <a:gd name="adj" fmla="val 20719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7000"/>
                </a:schemeClr>
              </a:gs>
              <a:gs pos="80000">
                <a:schemeClr val="accent1">
                  <a:shade val="93000"/>
                  <a:satMod val="130000"/>
                  <a:alpha val="27000"/>
                </a:schemeClr>
              </a:gs>
              <a:gs pos="100000">
                <a:schemeClr val="accent1">
                  <a:shade val="94000"/>
                  <a:satMod val="135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571953" y="2348880"/>
            <a:ext cx="1936216" cy="576064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 rot="20700000">
            <a:off x="4203503" y="2468880"/>
            <a:ext cx="216024" cy="457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640000">
            <a:off x="4807247" y="2304288"/>
            <a:ext cx="216024" cy="43204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82272" y="2964334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 line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46865" y="1752600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47065" y="2286000"/>
            <a:ext cx="77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ES quad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904265" y="3276600"/>
            <a:ext cx="7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kickers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18265" y="5257800"/>
            <a:ext cx="1411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 calorimeters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075465" y="4572000"/>
            <a:ext cx="152400" cy="6858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304065" y="4572000"/>
            <a:ext cx="228600" cy="6096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370865" y="2590800"/>
            <a:ext cx="381000" cy="152400"/>
          </a:xfrm>
          <a:prstGeom prst="straightConnector1">
            <a:avLst/>
          </a:prstGeom>
          <a:ln w="6350" cmpd="sng"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4339" y="4599057"/>
            <a:ext cx="474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Requirement of uniform </a:t>
            </a:r>
            <a:r>
              <a:rPr lang="en-US" sz="2000" dirty="0" smtClean="0"/>
              <a:t>B-field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smtClean="0"/>
              <a:t>=</a:t>
            </a:r>
            <a:r>
              <a:rPr lang="en-US" sz="2000" dirty="0" smtClean="0"/>
              <a:t>&gt; electrostatic focusing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194157" y="5695462"/>
            <a:ext cx="254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Circumference = 44.69 m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9282" y="2641894"/>
            <a:ext cx="261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(ideal field and trajectory)</a:t>
            </a:r>
            <a:endParaRPr lang="en-US" dirty="0"/>
          </a:p>
        </p:txBody>
      </p:sp>
      <p:pic>
        <p:nvPicPr>
          <p:cNvPr id="3" name="Picture 2" descr="a_mu_=_frac_g-2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7" y="1085840"/>
            <a:ext cx="1525465" cy="666760"/>
          </a:xfrm>
          <a:prstGeom prst="rect">
            <a:avLst/>
          </a:prstGeom>
        </p:spPr>
      </p:pic>
      <p:pic>
        <p:nvPicPr>
          <p:cNvPr id="20" name="Picture 19" descr="vec_omega_a_=_v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2" y="1926976"/>
            <a:ext cx="3486416" cy="574577"/>
          </a:xfrm>
          <a:prstGeom prst="rect">
            <a:avLst/>
          </a:prstGeom>
        </p:spPr>
      </p:pic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1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892" y="1086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Summary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122" y="1439094"/>
            <a:ext cx="862818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quantitative understanding of the evolution of the </a:t>
            </a:r>
            <a:r>
              <a:rPr lang="en-US" dirty="0" err="1"/>
              <a:t>muon</a:t>
            </a:r>
            <a:r>
              <a:rPr lang="en-US" dirty="0"/>
              <a:t> distribution over the course of the fill is essential to </a:t>
            </a:r>
            <a:r>
              <a:rPr lang="en-US" dirty="0" smtClean="0"/>
              <a:t>limiting </a:t>
            </a:r>
            <a:r>
              <a:rPr lang="en-US" dirty="0"/>
              <a:t>the systematic uncertainty in the measurement of the anomalous magnetic moment to the 70 ppb (systematic) </a:t>
            </a:r>
            <a:r>
              <a:rPr lang="en-US" dirty="0" smtClean="0"/>
              <a:t>target.</a:t>
            </a:r>
          </a:p>
          <a:p>
            <a:pPr marL="285750" indent="-285750">
              <a:buFont typeface="Arial"/>
              <a:buChar char="•"/>
            </a:pPr>
            <a:endParaRPr lang="en-US" baseline="30000" dirty="0"/>
          </a:p>
          <a:p>
            <a:pPr marL="285750" indent="-285750">
              <a:buFont typeface="Arial"/>
              <a:buChar char="•"/>
            </a:pPr>
            <a:r>
              <a:rPr lang="en-US" baseline="30000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g-2 </a:t>
            </a:r>
            <a:r>
              <a:rPr lang="en-US" dirty="0"/>
              <a:t>experiment is equipped with detectors that can measure phase space and momentum distribution in some </a:t>
            </a:r>
            <a:r>
              <a:rPr lang="en-US" dirty="0" smtClean="0"/>
              <a:t>detail.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</a:t>
            </a:r>
            <a:r>
              <a:rPr lang="en-US" dirty="0"/>
              <a:t>dynamics simulations informed by the measurements </a:t>
            </a:r>
            <a:r>
              <a:rPr lang="en-US" dirty="0" smtClean="0"/>
              <a:t>complete </a:t>
            </a:r>
            <a:r>
              <a:rPr lang="en-US" dirty="0"/>
              <a:t>the description.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preliminary data presented </a:t>
            </a:r>
            <a:r>
              <a:rPr lang="en-US" dirty="0" smtClean="0"/>
              <a:t>was </a:t>
            </a:r>
            <a:r>
              <a:rPr lang="en-US" dirty="0"/>
              <a:t>collected during the commissioning phase of the </a:t>
            </a:r>
            <a:r>
              <a:rPr lang="en-US" dirty="0" smtClean="0"/>
              <a:t>experiment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Based on that data </a:t>
            </a:r>
            <a:r>
              <a:rPr lang="en-US" dirty="0"/>
              <a:t>it is clear that the fiber harp and tracker systems are an </a:t>
            </a:r>
            <a:r>
              <a:rPr lang="en-US" dirty="0" smtClean="0"/>
              <a:t>effective </a:t>
            </a:r>
            <a:r>
              <a:rPr lang="en-US" dirty="0"/>
              <a:t>window on the behavior of the circulating distribution.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1843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613" y="823346"/>
            <a:ext cx="7678617" cy="5663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A.Chapelain</a:t>
            </a:r>
            <a:r>
              <a:rPr lang="en-US" dirty="0" smtClean="0"/>
              <a:t>,  Cornell University,  F. Gray, Regis University</a:t>
            </a:r>
          </a:p>
          <a:p>
            <a:r>
              <a:rPr lang="en-US" dirty="0" err="1" smtClean="0"/>
              <a:t>S.Charity</a:t>
            </a:r>
            <a:r>
              <a:rPr lang="en-US" dirty="0" smtClean="0"/>
              <a:t>, J. Price, University of Liverpool</a:t>
            </a:r>
          </a:p>
          <a:p>
            <a:r>
              <a:rPr lang="en-US" dirty="0" smtClean="0"/>
              <a:t>Joe Mott, Boston University</a:t>
            </a:r>
          </a:p>
          <a:p>
            <a:r>
              <a:rPr lang="en-US" dirty="0" err="1" smtClean="0"/>
              <a:t>J.D.Crnkovic</a:t>
            </a:r>
            <a:r>
              <a:rPr lang="en-US" dirty="0" smtClean="0"/>
              <a:t>, W. Morse, V. </a:t>
            </a:r>
            <a:r>
              <a:rPr lang="en-US" dirty="0" err="1" smtClean="0"/>
              <a:t>Tishchenko</a:t>
            </a:r>
            <a:r>
              <a:rPr lang="en-US" dirty="0" smtClean="0"/>
              <a:t>, Brookhaven National Laboratory</a:t>
            </a:r>
          </a:p>
          <a:p>
            <a:r>
              <a:rPr lang="en-US" dirty="0" smtClean="0"/>
              <a:t>W. Wu, University of Mississippi</a:t>
            </a:r>
          </a:p>
          <a:p>
            <a:r>
              <a:rPr lang="en-US" dirty="0" smtClean="0"/>
              <a:t>K. S. </a:t>
            </a:r>
            <a:r>
              <a:rPr lang="en-US" dirty="0" err="1" smtClean="0"/>
              <a:t>Khaw</a:t>
            </a:r>
            <a:r>
              <a:rPr lang="en-US" dirty="0" smtClean="0"/>
              <a:t>,  A.T. Feinberg, University of Washington</a:t>
            </a:r>
          </a:p>
          <a:p>
            <a:endParaRPr lang="en-US" dirty="0" smtClean="0"/>
          </a:p>
          <a:p>
            <a:r>
              <a:rPr lang="en-US" dirty="0" smtClean="0"/>
              <a:t>All of the </a:t>
            </a:r>
            <a:r>
              <a:rPr lang="en-US" dirty="0" err="1" smtClean="0"/>
              <a:t>Muon</a:t>
            </a:r>
            <a:r>
              <a:rPr lang="en-US" dirty="0"/>
              <a:t> </a:t>
            </a:r>
            <a:r>
              <a:rPr lang="en-US" dirty="0" smtClean="0"/>
              <a:t>g-2 Collaboration (E989)</a:t>
            </a:r>
          </a:p>
          <a:p>
            <a:endParaRPr lang="en-US" dirty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Commissioning the Superconducting Magnetic Inflector System for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Experiment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400" dirty="0" err="1" smtClean="0"/>
              <a:t>N.S.Froemming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 WEPAF014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Commissioning the Electrostatic </a:t>
            </a:r>
            <a:r>
              <a:rPr lang="en-US" sz="1400" dirty="0" err="1" smtClean="0"/>
              <a:t>Quadrupole</a:t>
            </a:r>
            <a:r>
              <a:rPr lang="en-US" sz="1400" dirty="0" smtClean="0"/>
              <a:t> System for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 - J.D. </a:t>
            </a:r>
            <a:r>
              <a:rPr lang="en-US" sz="1400" dirty="0" err="1" smtClean="0"/>
              <a:t>Crnkovic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  WEPAF015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Application of Quad-Scan Measurement Techniques to </a:t>
            </a:r>
            <a:r>
              <a:rPr lang="en-US" sz="1400" dirty="0" err="1" smtClean="0"/>
              <a:t>Muon</a:t>
            </a:r>
            <a:r>
              <a:rPr lang="en-US" sz="1400" dirty="0" smtClean="0"/>
              <a:t> Beams in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Experiment </a:t>
            </a:r>
            <a:r>
              <a:rPr lang="mr-IN" sz="1400" dirty="0" smtClean="0"/>
              <a:t>–</a:t>
            </a:r>
            <a:r>
              <a:rPr lang="en-US" sz="1400" dirty="0" smtClean="0"/>
              <a:t> J. Bradley </a:t>
            </a:r>
            <a:r>
              <a:rPr lang="en-US" sz="1400" i="1" dirty="0" smtClean="0"/>
              <a:t>et al</a:t>
            </a:r>
            <a:r>
              <a:rPr lang="en-US" sz="1400" dirty="0" smtClean="0"/>
              <a:t>. WEPAF016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Lost </a:t>
            </a:r>
            <a:r>
              <a:rPr lang="en-US" sz="1400" dirty="0" err="1" smtClean="0"/>
              <a:t>Muon</a:t>
            </a:r>
            <a:r>
              <a:rPr lang="en-US" sz="1400" dirty="0" smtClean="0"/>
              <a:t> Function for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Experiment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400" dirty="0" err="1" smtClean="0"/>
              <a:t>S.Ganguly</a:t>
            </a:r>
            <a:r>
              <a:rPr lang="en-US" sz="1400" dirty="0" smtClean="0"/>
              <a:t> &amp; </a:t>
            </a:r>
            <a:r>
              <a:rPr lang="en-US" sz="1400" dirty="0" err="1" smtClean="0"/>
              <a:t>J.D.Crnkovic</a:t>
            </a:r>
            <a:r>
              <a:rPr lang="en-US" sz="1400" dirty="0" smtClean="0"/>
              <a:t> THPAK139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New Fast Kicker Results from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Experiment </a:t>
            </a:r>
            <a:r>
              <a:rPr lang="mr-IN" sz="1400" dirty="0" smtClean="0"/>
              <a:t>–</a:t>
            </a:r>
            <a:r>
              <a:rPr lang="en-US" sz="1400" dirty="0" smtClean="0"/>
              <a:t> </a:t>
            </a:r>
            <a:r>
              <a:rPr lang="en-US" sz="1400" dirty="0" err="1" smtClean="0"/>
              <a:t>A.P.Schreckenberger</a:t>
            </a:r>
            <a:r>
              <a:rPr lang="en-US" sz="1400" dirty="0" smtClean="0"/>
              <a:t> </a:t>
            </a:r>
            <a:r>
              <a:rPr lang="en-US" sz="1400" i="1" dirty="0" smtClean="0"/>
              <a:t>et al.  </a:t>
            </a:r>
            <a:r>
              <a:rPr lang="en-US" sz="1400" dirty="0" smtClean="0"/>
              <a:t>THPML093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Using Time Evolution of the Bunch Structure to Extract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Momentum Distribution in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Experiment </a:t>
            </a:r>
            <a:r>
              <a:rPr lang="mr-IN" sz="1400" dirty="0" smtClean="0"/>
              <a:t>–</a:t>
            </a:r>
            <a:r>
              <a:rPr lang="en-US" sz="1400" dirty="0" smtClean="0"/>
              <a:t> W. Wu, B. Quinn, </a:t>
            </a:r>
            <a:r>
              <a:rPr lang="en-US" sz="1400" dirty="0" err="1" smtClean="0"/>
              <a:t>J.D.Crnkovic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Initial Studies into Longitudinal </a:t>
            </a:r>
            <a:r>
              <a:rPr lang="en-US" sz="1400" dirty="0" err="1" smtClean="0"/>
              <a:t>Inization</a:t>
            </a:r>
            <a:r>
              <a:rPr lang="en-US" sz="1400" dirty="0" smtClean="0"/>
              <a:t> Cooling for the </a:t>
            </a:r>
            <a:r>
              <a:rPr lang="en-US" sz="1400" dirty="0" err="1" smtClean="0"/>
              <a:t>Muon</a:t>
            </a:r>
            <a:r>
              <a:rPr lang="en-US" sz="1400" dirty="0" smtClean="0"/>
              <a:t> g-2 Experiment  - J. Bradley </a:t>
            </a:r>
            <a:r>
              <a:rPr lang="en-US" sz="1400" i="1" dirty="0" smtClean="0"/>
              <a:t>et al. </a:t>
            </a:r>
            <a:endParaRPr lang="en-US" sz="1400" i="1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Correction of the Effect of the Coherent </a:t>
            </a:r>
            <a:r>
              <a:rPr lang="en-US" sz="1400" dirty="0" err="1" smtClean="0"/>
              <a:t>Betatron</a:t>
            </a:r>
            <a:r>
              <a:rPr lang="en-US" sz="1400" dirty="0" smtClean="0"/>
              <a:t> Oscillation with RF Electric Field for </a:t>
            </a:r>
            <a:r>
              <a:rPr lang="en-US" sz="1400" dirty="0" err="1" smtClean="0"/>
              <a:t>Muon</a:t>
            </a:r>
            <a:r>
              <a:rPr lang="en-US" sz="1400" dirty="0" smtClean="0"/>
              <a:t> </a:t>
            </a:r>
            <a:r>
              <a:rPr lang="en-US" sz="1400" dirty="0"/>
              <a:t> </a:t>
            </a:r>
            <a:r>
              <a:rPr lang="en-US" sz="1400" dirty="0" smtClean="0"/>
              <a:t>g-2 experiment </a:t>
            </a:r>
            <a:r>
              <a:rPr lang="mr-IN" sz="1400" dirty="0" smtClean="0"/>
              <a:t>–</a:t>
            </a:r>
            <a:r>
              <a:rPr lang="en-US" sz="1400" dirty="0" smtClean="0"/>
              <a:t> O. Kim </a:t>
            </a:r>
            <a:r>
              <a:rPr lang="en-US" sz="1400" i="1" dirty="0" smtClean="0"/>
              <a:t>et al</a:t>
            </a:r>
            <a:r>
              <a:rPr lang="en-US" sz="1400" dirty="0" smtClean="0"/>
              <a:t>.  THPAF010</a:t>
            </a:r>
            <a:endParaRPr lang="en-US" sz="1400" dirty="0" smtClean="0"/>
          </a:p>
          <a:p>
            <a:endParaRPr lang="en-US" sz="1600" i="1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4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81" y="-6728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backup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PictureChamberWithTrackerMott2018032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2" r="38201"/>
          <a:stretch/>
        </p:blipFill>
        <p:spPr>
          <a:xfrm rot="16200000">
            <a:off x="3873766" y="68384"/>
            <a:ext cx="138723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07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0723"/>
          <a:stretch/>
        </p:blipFill>
        <p:spPr>
          <a:xfrm>
            <a:off x="1396023" y="2035908"/>
            <a:ext cx="6421455" cy="372793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8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4" y="-65694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storage ring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043438" y="3667820"/>
            <a:ext cx="1893939" cy="2299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3254" y="3580234"/>
            <a:ext cx="1045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711.2 cm</a:t>
            </a:r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507898" y="5255140"/>
            <a:ext cx="942363" cy="94246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99907" y="5255140"/>
            <a:ext cx="0" cy="94246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53300" y="175059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B=1.45 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4524" y="2150180"/>
            <a:ext cx="153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B/B</a:t>
            </a:r>
            <a:r>
              <a:rPr lang="en-US" dirty="0" smtClean="0"/>
              <a:t> &lt; 70 ppb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32336" y="5769654"/>
            <a:ext cx="6358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9 cm</a:t>
            </a:r>
            <a:endParaRPr lang="en-US" dirty="0"/>
          </a:p>
        </p:txBody>
      </p:sp>
      <p:sp>
        <p:nvSpPr>
          <p:cNvPr id="33" name="Donut 32"/>
          <p:cNvSpPr>
            <a:spLocks noChangeAspect="1"/>
          </p:cNvSpPr>
          <p:nvPr/>
        </p:nvSpPr>
        <p:spPr>
          <a:xfrm>
            <a:off x="2233253" y="1086160"/>
            <a:ext cx="5486400" cy="5486400"/>
          </a:xfrm>
          <a:prstGeom prst="donu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77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4" y="-65694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storage ring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043438" y="3667820"/>
            <a:ext cx="1893939" cy="2299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3254" y="3580234"/>
            <a:ext cx="1045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711.2 cm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32336" y="5834466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cm</a:t>
            </a:r>
            <a:endParaRPr lang="en-US" dirty="0"/>
          </a:p>
        </p:txBody>
      </p:sp>
      <p:cxnSp>
        <p:nvCxnSpPr>
          <p:cNvPr id="15" name="Straight Arrow Connector 14"/>
          <p:cNvCxnSpPr>
            <a:endCxn id="34" idx="0"/>
          </p:cNvCxnSpPr>
          <p:nvPr/>
        </p:nvCxnSpPr>
        <p:spPr>
          <a:xfrm flipH="1" flipV="1">
            <a:off x="4979080" y="5255140"/>
            <a:ext cx="21384" cy="94246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>
            <a:spLocks noChangeAspect="1"/>
          </p:cNvSpPr>
          <p:nvPr/>
        </p:nvSpPr>
        <p:spPr>
          <a:xfrm>
            <a:off x="4507898" y="5255140"/>
            <a:ext cx="942363" cy="94246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45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3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107461"/>
            <a:ext cx="8229600" cy="1143000"/>
          </a:xfrm>
        </p:spPr>
        <p:txBody>
          <a:bodyPr/>
          <a:lstStyle/>
          <a:p>
            <a:pPr>
              <a:tabLst>
                <a:tab pos="58738" algn="l"/>
              </a:tabLst>
            </a:pP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storage 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507"/>
            <a:ext cx="8229600" cy="4525963"/>
          </a:xfrm>
        </p:spPr>
        <p:txBody>
          <a:bodyPr/>
          <a:lstStyle/>
          <a:p>
            <a:r>
              <a:rPr lang="en-US" dirty="0" smtClean="0"/>
              <a:t>Circumference = 44.69 m</a:t>
            </a:r>
          </a:p>
          <a:p>
            <a:r>
              <a:rPr lang="en-US" dirty="0" smtClean="0"/>
              <a:t>Revolution period = 149.1 ns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= 1.45 T</a:t>
            </a:r>
          </a:p>
          <a:p>
            <a:r>
              <a:rPr lang="en-US" dirty="0" smtClean="0"/>
              <a:t>P</a:t>
            </a:r>
            <a:r>
              <a:rPr lang="en-US" baseline="-25000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latin typeface="Symbol" charset="2"/>
                <a:cs typeface="Symbol" charset="2"/>
              </a:rPr>
              <a:t>= 3.09 </a:t>
            </a:r>
            <a:r>
              <a:rPr lang="en-US" dirty="0" err="1" smtClean="0">
                <a:cs typeface="Symbol" charset="2"/>
              </a:rPr>
              <a:t>GeV</a:t>
            </a:r>
            <a:r>
              <a:rPr lang="en-US" dirty="0" smtClean="0">
                <a:cs typeface="Symbol" charset="2"/>
              </a:rPr>
              <a:t>/c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g = 29.3 =</a:t>
            </a:r>
          </a:p>
          <a:p>
            <a:r>
              <a:rPr lang="en-US" dirty="0" smtClean="0">
                <a:cs typeface="Symbol" charset="2"/>
              </a:rPr>
              <a:t>Aperture = 9 cm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latin typeface="Symbol" charset="2"/>
                <a:cs typeface="Symbol" charset="2"/>
              </a:rPr>
              <a:t>=64.4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(at 3.09 </a:t>
            </a:r>
            <a:r>
              <a:rPr lang="en-US" dirty="0" err="1" smtClean="0">
                <a:cs typeface="Symbol" charset="2"/>
              </a:rPr>
              <a:t>GeV</a:t>
            </a:r>
            <a:r>
              <a:rPr lang="en-US" dirty="0" smtClean="0">
                <a:cs typeface="Symbol" charset="2"/>
              </a:rPr>
              <a:t>/c) = 432 turns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7" name="Picture 6" descr="(_frac_1_a_mu_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77" y="3522799"/>
            <a:ext cx="1706878" cy="83155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6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4" y="-65694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Electrostatic </a:t>
            </a:r>
            <a:r>
              <a:rPr lang="en-US" sz="3200" dirty="0" err="1" smtClean="0">
                <a:solidFill>
                  <a:srgbClr val="FFFFFF"/>
                </a:solidFill>
              </a:rPr>
              <a:t>quadrupoles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043438" y="3667820"/>
            <a:ext cx="1893939" cy="2299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3254" y="3580234"/>
            <a:ext cx="1045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711.2 cm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82" y="4190444"/>
            <a:ext cx="2406618" cy="2144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9" y="2121069"/>
            <a:ext cx="2530341" cy="164528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86693" y="5246077"/>
            <a:ext cx="100623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04983" y="4907523"/>
            <a:ext cx="58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9 cm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522308" y="3477846"/>
            <a:ext cx="114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10.8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51363" y="5498178"/>
            <a:ext cx="233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Quads span 156</a:t>
            </a:r>
            <a:r>
              <a:rPr lang="en-US" baseline="30000" dirty="0" smtClean="0"/>
              <a:t>o </a:t>
            </a:r>
            <a:r>
              <a:rPr lang="en-US" dirty="0" smtClean="0"/>
              <a:t>of arc</a:t>
            </a:r>
            <a:endParaRPr lang="en-US" baseline="300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8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893" y="-19538"/>
            <a:ext cx="8229600" cy="1143000"/>
          </a:xfrm>
        </p:spPr>
        <p:txBody>
          <a:bodyPr/>
          <a:lstStyle/>
          <a:p>
            <a:pPr>
              <a:tabLst>
                <a:tab pos="1368425" algn="l"/>
              </a:tabLst>
            </a:pPr>
            <a:r>
              <a:rPr lang="en-US" sz="4000" dirty="0" smtClean="0">
                <a:solidFill>
                  <a:srgbClr val="FFFFFF"/>
                </a:solidFill>
              </a:rPr>
              <a:t>Weak focusing lattice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7" descr="FRXGBE2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4070350"/>
            <a:ext cx="36576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09" y="884604"/>
            <a:ext cx="3238916" cy="2885859"/>
          </a:xfrm>
          <a:prstGeom prst="rect">
            <a:avLst/>
          </a:prstGeom>
        </p:spPr>
      </p:pic>
      <p:pic>
        <p:nvPicPr>
          <p:cNvPr id="9" name="Picture 8" descr="tune_plan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1" y="945924"/>
            <a:ext cx="4449387" cy="55617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8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477" y="0"/>
            <a:ext cx="8229600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Muon</a:t>
            </a:r>
            <a:r>
              <a:rPr lang="en-US" sz="4000" dirty="0" smtClean="0">
                <a:solidFill>
                  <a:srgbClr val="FFFFFF"/>
                </a:solidFill>
              </a:rPr>
              <a:t> decay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54" y="640375"/>
            <a:ext cx="5562600" cy="5549900"/>
          </a:xfrm>
          <a:prstGeom prst="rect">
            <a:avLst/>
          </a:prstGeom>
        </p:spPr>
      </p:pic>
      <p:sp>
        <p:nvSpPr>
          <p:cNvPr id="3" name="Arc 2"/>
          <p:cNvSpPr>
            <a:spLocks noChangeAspect="1"/>
          </p:cNvSpPr>
          <p:nvPr/>
        </p:nvSpPr>
        <p:spPr>
          <a:xfrm rot="9300000">
            <a:off x="3714602" y="2799292"/>
            <a:ext cx="2917589" cy="2918515"/>
          </a:xfrm>
          <a:prstGeom prst="arc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87877" y="4850280"/>
            <a:ext cx="229900" cy="262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012307" y="5124002"/>
            <a:ext cx="93054" cy="131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5758452" y="5474357"/>
            <a:ext cx="158543" cy="15855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07852" y="5567221"/>
            <a:ext cx="213615" cy="24087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15380" y="488312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29411" y="5567221"/>
            <a:ext cx="4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76808" y="277687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27905" y="378415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u^+_rightarrow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059"/>
            <a:ext cx="2362200" cy="46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984" y="5070720"/>
            <a:ext cx="2677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of positron energy with </a:t>
            </a:r>
            <a:r>
              <a:rPr lang="en-US" dirty="0" err="1" smtClean="0"/>
              <a:t>muon</a:t>
            </a:r>
            <a:r>
              <a:rPr lang="en-US" dirty="0" smtClean="0"/>
              <a:t> spin is measure of </a:t>
            </a:r>
            <a:r>
              <a:rPr lang="en-US" dirty="0" err="1" smtClean="0"/>
              <a:t>muon</a:t>
            </a:r>
            <a:r>
              <a:rPr lang="en-US" dirty="0" smtClean="0"/>
              <a:t> polarization</a:t>
            </a:r>
            <a:endParaRPr lang="en-US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334477" y="3155462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73377" y="3155462"/>
            <a:ext cx="5177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911540" y="3333262"/>
            <a:ext cx="5177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165171" y="3270739"/>
            <a:ext cx="517769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54325" y="3259016"/>
            <a:ext cx="5177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nu_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85" y="2920999"/>
            <a:ext cx="247904" cy="190694"/>
          </a:xfrm>
          <a:prstGeom prst="rect">
            <a:avLst/>
          </a:prstGeom>
        </p:spPr>
      </p:pic>
      <p:pic>
        <p:nvPicPr>
          <p:cNvPr id="26" name="Picture 25" descr="bar_nu_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04" y="3401156"/>
            <a:ext cx="267716" cy="267716"/>
          </a:xfrm>
          <a:prstGeom prst="rect">
            <a:avLst/>
          </a:prstGeom>
        </p:spPr>
      </p:pic>
      <p:pic>
        <p:nvPicPr>
          <p:cNvPr id="27" name="Picture 26" descr="mu^+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14" y="2832120"/>
            <a:ext cx="354583" cy="317259"/>
          </a:xfrm>
          <a:prstGeom prst="rect">
            <a:avLst/>
          </a:prstGeom>
        </p:spPr>
      </p:pic>
      <p:pic>
        <p:nvPicPr>
          <p:cNvPr id="28" name="Picture 27" descr="e^+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7" y="2920999"/>
            <a:ext cx="296672" cy="2595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189" y="3784159"/>
            <a:ext cx="27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Highest energy positron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8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8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110" y="-6614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Calorimeters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FRXGBE2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47700"/>
            <a:ext cx="5562600" cy="5549900"/>
          </a:xfrm>
          <a:prstGeom prst="rect">
            <a:avLst/>
          </a:prstGeom>
        </p:spPr>
      </p:pic>
      <p:sp>
        <p:nvSpPr>
          <p:cNvPr id="3" name="Arc 2"/>
          <p:cNvSpPr>
            <a:spLocks noChangeAspect="1"/>
          </p:cNvSpPr>
          <p:nvPr/>
        </p:nvSpPr>
        <p:spPr>
          <a:xfrm rot="9300000">
            <a:off x="3714602" y="2799292"/>
            <a:ext cx="2917589" cy="2918515"/>
          </a:xfrm>
          <a:prstGeom prst="arc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87877" y="4850280"/>
            <a:ext cx="229900" cy="262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012307" y="5124002"/>
            <a:ext cx="93054" cy="131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5758452" y="5474357"/>
            <a:ext cx="158543" cy="15855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07852" y="5567221"/>
            <a:ext cx="213615" cy="24087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15380" y="488312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29411" y="5567221"/>
            <a:ext cx="40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785" y="933825"/>
            <a:ext cx="5394955" cy="53949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76808" y="277687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27905" y="3784159"/>
            <a:ext cx="1631195" cy="277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4923" y="2725615"/>
            <a:ext cx="259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calorimeters measure positron energy and time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243376" y="342459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calorimeters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692769" y="3897923"/>
            <a:ext cx="879231" cy="351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243333" y="3897923"/>
            <a:ext cx="901513" cy="6936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4, 2018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ED0F2-B7E8-E746-ADBA-DA3F900D2F87}" type="slidenum">
              <a:rPr lang="en-US" smtClean="0"/>
              <a:t>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D. L. Rubin    IPAC'18    Muon g-2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7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LASSE_Presentation_Gr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CLASSE_Presentation_Gray.thmx</Template>
  <TotalTime>10464</TotalTime>
  <Words>2243</Words>
  <Application>Microsoft Macintosh PowerPoint</Application>
  <PresentationFormat>On-screen Show (4:3)</PresentationFormat>
  <Paragraphs>439</Paragraphs>
  <Slides>45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CLASSE_Presentation_Gray</vt:lpstr>
      <vt:lpstr>Muon Beam Dynamics and Spin Dynamics in the g-2 Storage Ring </vt:lpstr>
      <vt:lpstr>Muon g-2 experiment</vt:lpstr>
      <vt:lpstr>Status</vt:lpstr>
      <vt:lpstr>Muon storage ring</vt:lpstr>
      <vt:lpstr>Muon storage ring</vt:lpstr>
      <vt:lpstr>Electrostatic quadrupoles</vt:lpstr>
      <vt:lpstr>Weak focusing lattice</vt:lpstr>
      <vt:lpstr>Muon decay</vt:lpstr>
      <vt:lpstr>Calorimeters</vt:lpstr>
      <vt:lpstr>Calorimeters</vt:lpstr>
      <vt:lpstr>Injection</vt:lpstr>
      <vt:lpstr>Injection</vt:lpstr>
      <vt:lpstr>Inflector</vt:lpstr>
      <vt:lpstr>Injection phase space</vt:lpstr>
      <vt:lpstr>Injection channel</vt:lpstr>
      <vt:lpstr>PowerPoint Presentation</vt:lpstr>
      <vt:lpstr>Muon capture</vt:lpstr>
      <vt:lpstr>Muon capture</vt:lpstr>
      <vt:lpstr>Muon capture</vt:lpstr>
      <vt:lpstr>Muon capture</vt:lpstr>
      <vt:lpstr>Muon capture</vt:lpstr>
      <vt:lpstr>Measurement</vt:lpstr>
      <vt:lpstr>Pitch correction</vt:lpstr>
      <vt:lpstr>E-field correction</vt:lpstr>
      <vt:lpstr>Acceptance correction</vt:lpstr>
      <vt:lpstr>Detectors</vt:lpstr>
      <vt:lpstr>Fiber Harps</vt:lpstr>
      <vt:lpstr>Traceback trackers</vt:lpstr>
      <vt:lpstr>Beam centroid</vt:lpstr>
      <vt:lpstr>Fiber harp</vt:lpstr>
      <vt:lpstr>Fiber Harp</vt:lpstr>
      <vt:lpstr>Tune</vt:lpstr>
      <vt:lpstr>Tune scan</vt:lpstr>
      <vt:lpstr>Momentum distribution</vt:lpstr>
      <vt:lpstr>Momentum Distribution</vt:lpstr>
      <vt:lpstr>Radial distribution</vt:lpstr>
      <vt:lpstr>Momentum distribution</vt:lpstr>
      <vt:lpstr>Nonlinearity</vt:lpstr>
      <vt:lpstr>Resonances</vt:lpstr>
      <vt:lpstr>Summary</vt:lpstr>
      <vt:lpstr>Thanks</vt:lpstr>
      <vt:lpstr>backup</vt:lpstr>
      <vt:lpstr>PowerPoint Presentation</vt:lpstr>
      <vt:lpstr>Muon storage ring</vt:lpstr>
      <vt:lpstr>Muon storage ring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Beam Dynamics and Spin Dynamics in the g-2 Storage Ring </dc:title>
  <dc:creator>David Rubin</dc:creator>
  <cp:lastModifiedBy>David Rubin</cp:lastModifiedBy>
  <cp:revision>101</cp:revision>
  <dcterms:created xsi:type="dcterms:W3CDTF">2018-04-25T23:48:59Z</dcterms:created>
  <dcterms:modified xsi:type="dcterms:W3CDTF">2018-05-03T17:30:14Z</dcterms:modified>
</cp:coreProperties>
</file>