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99" r:id="rId3"/>
    <p:sldId id="303" r:id="rId4"/>
    <p:sldId id="291" r:id="rId5"/>
    <p:sldId id="294" r:id="rId6"/>
    <p:sldId id="319" r:id="rId7"/>
    <p:sldId id="301" r:id="rId8"/>
    <p:sldId id="259" r:id="rId9"/>
    <p:sldId id="260" r:id="rId10"/>
    <p:sldId id="262" r:id="rId11"/>
    <p:sldId id="263" r:id="rId12"/>
    <p:sldId id="265" r:id="rId13"/>
    <p:sldId id="268" r:id="rId14"/>
    <p:sldId id="269" r:id="rId15"/>
    <p:sldId id="271" r:id="rId16"/>
    <p:sldId id="270" r:id="rId17"/>
    <p:sldId id="302" r:id="rId18"/>
    <p:sldId id="306" r:id="rId19"/>
    <p:sldId id="304" r:id="rId20"/>
    <p:sldId id="307" r:id="rId21"/>
    <p:sldId id="308" r:id="rId22"/>
    <p:sldId id="284" r:id="rId23"/>
    <p:sldId id="286" r:id="rId24"/>
    <p:sldId id="281" r:id="rId25"/>
    <p:sldId id="309" r:id="rId26"/>
    <p:sldId id="310" r:id="rId27"/>
    <p:sldId id="311" r:id="rId28"/>
    <p:sldId id="312" r:id="rId29"/>
    <p:sldId id="274" r:id="rId30"/>
    <p:sldId id="276" r:id="rId31"/>
    <p:sldId id="277" r:id="rId32"/>
    <p:sldId id="275" r:id="rId33"/>
    <p:sldId id="278" r:id="rId34"/>
    <p:sldId id="313" r:id="rId35"/>
    <p:sldId id="285" r:id="rId36"/>
    <p:sldId id="315" r:id="rId37"/>
    <p:sldId id="314" r:id="rId38"/>
    <p:sldId id="316" r:id="rId39"/>
    <p:sldId id="297" r:id="rId40"/>
    <p:sldId id="280" r:id="rId41"/>
    <p:sldId id="282" r:id="rId42"/>
    <p:sldId id="283" r:id="rId43"/>
    <p:sldId id="279" r:id="rId44"/>
    <p:sldId id="317" r:id="rId45"/>
    <p:sldId id="318" r:id="rId46"/>
    <p:sldId id="293" r:id="rId47"/>
    <p:sldId id="258" r:id="rId48"/>
    <p:sldId id="28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87" d="100"/>
          <a:sy n="187" d="100"/>
        </p:scale>
        <p:origin x="160" y="9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4477-EAC4-0848-8808-5A180C1D0D6E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627CD-77AF-2F46-9DE8-6FA14F0E4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5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A7512-F37D-5749-A139-C462570316EA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01747-ACCB-7741-92A9-E75CC6A13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64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4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9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04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56492D-9E7A-E040-A2CF-C1D29AFE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22 November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523794-29BF-DF45-807C-216D54900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D. Rubin              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4077D9-6D25-3443-B42B-B3B78DF7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9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8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7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5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5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1E4A-935C-FD4C-9288-B1FA2CE2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0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9" Type="http://schemas.openxmlformats.org/officeDocument/2006/relationships/image" Target="../media/image47.emf"/><Relationship Id="rId10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64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m2-docdb.fnal.gov/cgi-bin/private/ShowDocument?docid=19252" TargetMode="External"/><Relationship Id="rId4" Type="http://schemas.openxmlformats.org/officeDocument/2006/relationships/hyperlink" Target="https://gm2-docdb.fnal.gov/cgi-bin/private/ShowDocument?docid=19258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m2-docdb.fnal.gov/cgi-bin/private/ShowDocument?docid=19150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Relationship Id="rId3" Type="http://schemas.openxmlformats.org/officeDocument/2006/relationships/image" Target="../media/image8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0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emf"/><Relationship Id="rId3" Type="http://schemas.openxmlformats.org/officeDocument/2006/relationships/image" Target="../media/image10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Efield</a:t>
            </a:r>
            <a:r>
              <a:rPr lang="en-US" dirty="0"/>
              <a:t> </a:t>
            </a:r>
            <a:r>
              <a:rPr lang="en-US" dirty="0" smtClean="0"/>
              <a:t>and Pitch Corrections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 - for the </a:t>
            </a:r>
            <a:r>
              <a:rPr lang="en-US" dirty="0" err="1" smtClean="0"/>
              <a:t>Efield</a:t>
            </a:r>
            <a:r>
              <a:rPr lang="en-US" dirty="0" smtClean="0"/>
              <a:t>/Pitch working group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96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pic>
        <p:nvPicPr>
          <p:cNvPr id="5" name="Picture 4" descr="pitch-tru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64" y="406415"/>
            <a:ext cx="3154680" cy="2103120"/>
          </a:xfrm>
          <a:prstGeom prst="rect">
            <a:avLst/>
          </a:prstGeom>
        </p:spPr>
      </p:pic>
      <p:pic>
        <p:nvPicPr>
          <p:cNvPr id="6" name="Picture 5" descr="pitch-trut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2" y="2842163"/>
            <a:ext cx="3154680" cy="2103120"/>
          </a:xfrm>
          <a:prstGeom prst="rect">
            <a:avLst/>
          </a:prstGeom>
        </p:spPr>
      </p:pic>
      <p:pic>
        <p:nvPicPr>
          <p:cNvPr id="7" name="Picture 6" descr="pitch-trut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57" y="373899"/>
            <a:ext cx="3154680" cy="2103120"/>
          </a:xfrm>
          <a:prstGeom prst="rect">
            <a:avLst/>
          </a:prstGeom>
        </p:spPr>
      </p:pic>
      <p:pic>
        <p:nvPicPr>
          <p:cNvPr id="8" name="Picture 7" descr="pitch-trut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32" y="373899"/>
            <a:ext cx="3154680" cy="21031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44194" y="37083"/>
            <a:ext cx="232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correction - truth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18732" y="907021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82487" y="722355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82586" y="770707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9642" y="3415457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86669" y="3230791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016" y="2842163"/>
            <a:ext cx="3154680" cy="210312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5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50711" y="315204"/>
            <a:ext cx="340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correction </a:t>
            </a:r>
            <a:r>
              <a:rPr lang="mr-IN" dirty="0" smtClean="0"/>
              <a:t>–</a:t>
            </a:r>
            <a:r>
              <a:rPr lang="en-US" dirty="0" smtClean="0"/>
              <a:t>measured-truth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2150" y="1388363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54361" y="1302429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93181" y="1302429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4153" y="3656415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23227" y="3656415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#5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749373" y="4892207"/>
            <a:ext cx="1153326" cy="323988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C_p(_rm_meas_)_=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55" y="5371968"/>
            <a:ext cx="2672490" cy="720569"/>
          </a:xfrm>
          <a:prstGeom prst="rect">
            <a:avLst/>
          </a:prstGeom>
        </p:spPr>
      </p:pic>
      <p:pic>
        <p:nvPicPr>
          <p:cNvPr id="22" name="Picture 21" descr="|C_p(_rm_meas_)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03" y="6189761"/>
            <a:ext cx="4052048" cy="30080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38295" y="6092537"/>
            <a:ext cx="220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(1280 configurations)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604" y="3265315"/>
            <a:ext cx="3154680" cy="210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0732"/>
            <a:ext cx="3154680" cy="210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352" y="830732"/>
            <a:ext cx="3154680" cy="210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622" y="830732"/>
            <a:ext cx="3154680" cy="2103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66" y="3279588"/>
            <a:ext cx="3154680" cy="2103120"/>
          </a:xfrm>
          <a:prstGeom prst="rect">
            <a:avLst/>
          </a:prstGeom>
        </p:spPr>
      </p:pic>
      <p:pic>
        <p:nvPicPr>
          <p:cNvPr id="14" name="Picture 13" descr="sigma_Delta_le_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34" y="5629617"/>
            <a:ext cx="2362200" cy="3683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3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770" y="3455543"/>
            <a:ext cx="3154680" cy="210312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47361" y="139808"/>
            <a:ext cx="2380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Efield</a:t>
            </a:r>
            <a:r>
              <a:rPr lang="en-US" dirty="0" smtClean="0"/>
              <a:t> correction - truth</a:t>
            </a:r>
            <a:endParaRPr lang="en-US" dirty="0"/>
          </a:p>
        </p:txBody>
      </p:sp>
      <p:pic>
        <p:nvPicPr>
          <p:cNvPr id="6" name="Picture 5" descr="efield-trut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9" y="3455543"/>
            <a:ext cx="3154680" cy="2103120"/>
          </a:xfrm>
          <a:prstGeom prst="rect">
            <a:avLst/>
          </a:prstGeom>
        </p:spPr>
      </p:pic>
      <p:pic>
        <p:nvPicPr>
          <p:cNvPr id="7" name="Picture 6" descr="efield-trut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10" y="548640"/>
            <a:ext cx="3154680" cy="2103120"/>
          </a:xfrm>
          <a:prstGeom prst="rect">
            <a:avLst/>
          </a:prstGeom>
        </p:spPr>
      </p:pic>
      <p:pic>
        <p:nvPicPr>
          <p:cNvPr id="8" name="Picture 7" descr="efield-trut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39" y="552609"/>
            <a:ext cx="3154680" cy="2103120"/>
          </a:xfrm>
          <a:prstGeom prst="rect">
            <a:avLst/>
          </a:prstGeom>
        </p:spPr>
      </p:pic>
      <p:pic>
        <p:nvPicPr>
          <p:cNvPr id="10" name="Picture 9" descr="efield-truth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73" y="552609"/>
            <a:ext cx="3154680" cy="2103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3489" y="406928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7239" y="907165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09004" y="99140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41346" y="913645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50517" y="4166476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09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055" y="106993"/>
            <a:ext cx="3154680" cy="2103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5613" y="914033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6746" y="3391774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20585" y="3400654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54107" y="612758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07565" y="729367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pic>
        <p:nvPicPr>
          <p:cNvPr id="14" name="Picture 13" descr="C_e(_rm_meas_)=-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35" y="5309938"/>
            <a:ext cx="3725344" cy="650715"/>
          </a:xfrm>
          <a:prstGeom prst="rect">
            <a:avLst/>
          </a:prstGeom>
        </p:spPr>
      </p:pic>
      <p:pic>
        <p:nvPicPr>
          <p:cNvPr id="15" name="Picture 14" descr="|C_e(_rm_meas_)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87" y="6015696"/>
            <a:ext cx="3877285" cy="280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829" y="125080"/>
            <a:ext cx="3154680" cy="2103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77" y="125080"/>
            <a:ext cx="315468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528" y="2968565"/>
            <a:ext cx="315468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101" y="2968565"/>
            <a:ext cx="3154680" cy="2103120"/>
          </a:xfrm>
          <a:prstGeom prst="rect">
            <a:avLst/>
          </a:prstGeom>
        </p:spPr>
      </p:pic>
      <p:pic>
        <p:nvPicPr>
          <p:cNvPr id="20" name="Picture 19" descr="sigma_Delta_le_8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25" y="5793847"/>
            <a:ext cx="2565400" cy="3683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2966805" y="2228200"/>
            <a:ext cx="2997820" cy="3366592"/>
          </a:xfrm>
          <a:prstGeom prst="straightConnector1">
            <a:avLst/>
          </a:prstGeom>
          <a:ln w="3175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94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pic>
        <p:nvPicPr>
          <p:cNvPr id="9" name="Picture 8" descr="efield-tru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5" y="3360164"/>
            <a:ext cx="4114800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8243" y="111248"/>
            <a:ext cx="234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1280 configurations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5" y="552620"/>
            <a:ext cx="4114800" cy="274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07349" y="6098801"/>
            <a:ext cx="66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truth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41324" y="6145322"/>
            <a:ext cx="17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easured - truth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002" y="636711"/>
            <a:ext cx="41148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691" y="3379911"/>
            <a:ext cx="4114800" cy="2743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90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680" y="1351214"/>
            <a:ext cx="3744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betatron</a:t>
            </a:r>
            <a:r>
              <a:rPr lang="en-US" dirty="0" smtClean="0"/>
              <a:t> frequencies of the horizontal and vertical motion of the centroids =&gt; </a:t>
            </a:r>
            <a:r>
              <a:rPr lang="en-US" dirty="0" err="1" smtClean="0"/>
              <a:t>Qx</a:t>
            </a:r>
            <a:r>
              <a:rPr lang="en-US" dirty="0" smtClean="0"/>
              <a:t>, </a:t>
            </a:r>
            <a:r>
              <a:rPr lang="en-US" dirty="0" err="1" smtClean="0"/>
              <a:t>Qy</a:t>
            </a:r>
            <a:endParaRPr lang="en-US" dirty="0"/>
          </a:p>
        </p:txBody>
      </p:sp>
      <p:pic>
        <p:nvPicPr>
          <p:cNvPr id="10" name="Picture 9" descr="n_y_&amp;=&amp;_Q_y^2_n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6" y="3971153"/>
            <a:ext cx="2755900" cy="1130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520" y="3420711"/>
            <a:ext cx="4526280" cy="301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520" y="403191"/>
            <a:ext cx="4526280" cy="301752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25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7625" y="2594405"/>
            <a:ext cx="3366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                                         and  </a:t>
            </a:r>
            <a:endParaRPr lang="en-US" dirty="0"/>
          </a:p>
        </p:txBody>
      </p:sp>
      <p:pic>
        <p:nvPicPr>
          <p:cNvPr id="8" name="Picture 7" descr="n_x_=_1-Q_x^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69" y="2610431"/>
            <a:ext cx="1731777" cy="374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854" y="417386"/>
            <a:ext cx="843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Systematic uncertainty due to quad misalignment/voltage errors for 1280 configurations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3183" y="879026"/>
            <a:ext cx="76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Efield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63183" y="3388151"/>
            <a:ext cx="80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Pitch</a:t>
            </a:r>
            <a:endParaRPr lang="en-US" sz="2400" dirty="0"/>
          </a:p>
        </p:txBody>
      </p:sp>
      <p:pic>
        <p:nvPicPr>
          <p:cNvPr id="13" name="Picture 12" descr="C_p(_rm_meas_)_=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89" y="3666234"/>
            <a:ext cx="2890734" cy="779413"/>
          </a:xfrm>
          <a:prstGeom prst="rect">
            <a:avLst/>
          </a:prstGeom>
        </p:spPr>
      </p:pic>
      <p:pic>
        <p:nvPicPr>
          <p:cNvPr id="14" name="Picture 13" descr="|C_p(_rm_meas_)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69" y="4525793"/>
            <a:ext cx="4382953" cy="325372"/>
          </a:xfrm>
          <a:prstGeom prst="rect">
            <a:avLst/>
          </a:prstGeom>
        </p:spPr>
      </p:pic>
      <p:pic>
        <p:nvPicPr>
          <p:cNvPr id="16" name="Picture 15" descr="C_e(_rm_meas_)=-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40" y="1089975"/>
            <a:ext cx="3725344" cy="650715"/>
          </a:xfrm>
          <a:prstGeom prst="rect">
            <a:avLst/>
          </a:prstGeom>
        </p:spPr>
      </p:pic>
      <p:pic>
        <p:nvPicPr>
          <p:cNvPr id="17" name="Picture 16" descr="|C_e(_rm_meas_)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76" y="1751639"/>
            <a:ext cx="3877285" cy="2805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1465" y="5923323"/>
            <a:ext cx="821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</a:t>
            </a:r>
            <a:endParaRPr lang="en-US" dirty="0"/>
          </a:p>
        </p:txBody>
      </p:sp>
      <p:pic>
        <p:nvPicPr>
          <p:cNvPr id="19" name="Picture 18" descr="n_y=Q_y^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16" y="5916382"/>
            <a:ext cx="1212349" cy="436020"/>
          </a:xfrm>
          <a:prstGeom prst="rect">
            <a:avLst/>
          </a:prstGeom>
        </p:spPr>
      </p:pic>
      <p:pic>
        <p:nvPicPr>
          <p:cNvPr id="20" name="Picture 19" descr="x_e_=_frac_beta_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52" y="2504568"/>
            <a:ext cx="2105570" cy="653156"/>
          </a:xfrm>
          <a:prstGeom prst="rect">
            <a:avLst/>
          </a:prstGeom>
        </p:spPr>
      </p:pic>
      <p:pic>
        <p:nvPicPr>
          <p:cNvPr id="15" name="Picture 14" descr="sigma_Delta_le_8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33" y="2185356"/>
            <a:ext cx="1977773" cy="283938"/>
          </a:xfrm>
          <a:prstGeom prst="rect">
            <a:avLst/>
          </a:prstGeom>
        </p:spPr>
      </p:pic>
      <p:pic>
        <p:nvPicPr>
          <p:cNvPr id="21" name="Picture 20" descr="sigma_Delta_le_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28" y="5100640"/>
            <a:ext cx="1892695" cy="29509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84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74404" y="378644"/>
            <a:ext cx="2648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Pitch Measurement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79343" y="1262149"/>
            <a:ext cx="77637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Measure vertical position of decay </a:t>
            </a:r>
            <a:r>
              <a:rPr lang="en-US" dirty="0" err="1" smtClean="0"/>
              <a:t>muon</a:t>
            </a:r>
            <a:r>
              <a:rPr lang="en-US" dirty="0" smtClean="0"/>
              <a:t> by reconstructing trajectory of positron in straw tracker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All </a:t>
            </a:r>
            <a:r>
              <a:rPr lang="en-US" dirty="0" err="1" smtClean="0"/>
              <a:t>muons</a:t>
            </a:r>
            <a:r>
              <a:rPr lang="en-US" dirty="0" smtClean="0"/>
              <a:t> =&gt; </a:t>
            </a:r>
            <a:r>
              <a:rPr lang="en-US" dirty="0"/>
              <a:t>&lt;y</a:t>
            </a:r>
            <a:r>
              <a:rPr lang="en-US" baseline="30000" dirty="0"/>
              <a:t>2</a:t>
            </a:r>
            <a:r>
              <a:rPr lang="en-US" dirty="0"/>
              <a:t>&gt; 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&lt;</a:t>
            </a:r>
            <a:r>
              <a:rPr lang="en-US" dirty="0" smtClean="0"/>
              <a:t>y(t)&gt;   =&gt; vertical tune and 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 descr="n=_Q_y^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26" y="2327051"/>
            <a:ext cx="1108276" cy="454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35A471D-AFD7-EE48-9D51-8E1DACCDD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88049"/>
            <a:ext cx="3968182" cy="2668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9E39A71-3915-DE4E-9188-E24E9795414A}"/>
              </a:ext>
            </a:extLst>
          </p:cNvPr>
          <p:cNvSpPr/>
          <p:nvPr/>
        </p:nvSpPr>
        <p:spPr>
          <a:xfrm>
            <a:off x="4869750" y="4471266"/>
            <a:ext cx="4070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For us (60h): </a:t>
            </a:r>
          </a:p>
          <a:p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σ</a:t>
            </a:r>
            <a:r>
              <a:rPr lang="en-US" baseline="-25000" dirty="0" err="1">
                <a:solidFill>
                  <a:schemeClr val="accent6"/>
                </a:solidFill>
                <a:latin typeface="Helvetica" pitchFamily="2" charset="0"/>
              </a:rPr>
              <a:t>y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 ∼ 12.5 mm, y</a:t>
            </a:r>
            <a:r>
              <a:rPr lang="en-US" baseline="30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 ~ 150 mm</a:t>
            </a:r>
            <a:r>
              <a:rPr lang="en-US" baseline="30000" dirty="0">
                <a:solidFill>
                  <a:schemeClr val="accent6"/>
                </a:solidFill>
                <a:latin typeface="Helvetica" pitchFamily="2" charset="0"/>
              </a:rPr>
              <a:t>2</a:t>
            </a:r>
          </a:p>
          <a:p>
            <a:r>
              <a:rPr lang="en-US" dirty="0" err="1">
                <a:solidFill>
                  <a:schemeClr val="accent6"/>
                </a:solidFill>
                <a:latin typeface="Helvetica" pitchFamily="2" charset="0"/>
              </a:rPr>
              <a:t>C</a:t>
            </a:r>
            <a:r>
              <a:rPr lang="en-US" baseline="-25000" dirty="0" err="1">
                <a:solidFill>
                  <a:schemeClr val="accent6"/>
                </a:solidFill>
                <a:latin typeface="Helvetica" pitchFamily="2" charset="0"/>
              </a:rPr>
              <a:t>p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 ∼ 160 ppb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5918493-ABE6-0A4B-8056-63F9E8121755}"/>
              </a:ext>
            </a:extLst>
          </p:cNvPr>
          <p:cNvSpPr/>
          <p:nvPr/>
        </p:nvSpPr>
        <p:spPr>
          <a:xfrm>
            <a:off x="4809984" y="4364489"/>
            <a:ext cx="4143014" cy="1431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angle_C_p_rang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77" y="2787267"/>
            <a:ext cx="1823845" cy="7082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97E6047-C9A5-C64A-ABC6-A9BC606B5AB7}"/>
              </a:ext>
            </a:extLst>
          </p:cNvPr>
          <p:cNvSpPr txBox="1"/>
          <p:nvPr/>
        </p:nvSpPr>
        <p:spPr>
          <a:xfrm>
            <a:off x="1739936" y="5611108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>
                <a:latin typeface="Helvetica" pitchFamily="2" charset="0"/>
              </a:rPr>
              <a:t>σ</a:t>
            </a:r>
            <a:r>
              <a:rPr lang="en-US" sz="1800" baseline="-25000" dirty="0" err="1">
                <a:latin typeface="Helvetica" pitchFamily="2" charset="0"/>
              </a:rPr>
              <a:t>y</a:t>
            </a:r>
            <a:r>
              <a:rPr lang="en-US" sz="1800" dirty="0">
                <a:latin typeface="Helvetica" pitchFamily="2" charset="0"/>
              </a:rPr>
              <a:t> = 12.8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9689608-79D4-064B-B3CB-0A9D89EFB91F}"/>
              </a:ext>
            </a:extLst>
          </p:cNvPr>
          <p:cNvSpPr txBox="1"/>
          <p:nvPr/>
        </p:nvSpPr>
        <p:spPr>
          <a:xfrm>
            <a:off x="877023" y="3901814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Helvetica" pitchFamily="2" charset="0"/>
              </a:rPr>
              <a:t>60h</a:t>
            </a:r>
          </a:p>
          <a:p>
            <a:pPr algn="ctr"/>
            <a:r>
              <a:rPr lang="en-US" sz="1800" dirty="0">
                <a:latin typeface="Helvetica" pitchFamily="2" charset="0"/>
              </a:rPr>
              <a:t>(Uncorrected)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1724" y="5900542"/>
            <a:ext cx="84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Mott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56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22 November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D. Rubin             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7069" y="757289"/>
            <a:ext cx="299312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Tracker systematics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Alignment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 smtClean="0"/>
              <a:t>External Alignment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 smtClean="0"/>
              <a:t>Internal Alignment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 smtClean="0"/>
              <a:t>Detector curvature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 smtClean="0"/>
              <a:t>Straw angle alignment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Tracking algorithm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 smtClean="0"/>
              <a:t>Time to distance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 smtClean="0"/>
              <a:t>t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offset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 smtClean="0"/>
              <a:t>Material Density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 smtClean="0"/>
              <a:t>Track finding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 smtClean="0"/>
              <a:t>Measurement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Cross-talk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Lost </a:t>
            </a:r>
            <a:r>
              <a:rPr lang="en-US" dirty="0" err="1" smtClean="0"/>
              <a:t>muons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8920" y="1893221"/>
            <a:ext cx="24545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Tracking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Beam spot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Tracker Acceptance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Calo</a:t>
            </a:r>
            <a:r>
              <a:rPr lang="en-US" dirty="0"/>
              <a:t> acceptance</a:t>
            </a:r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787929" y="2382315"/>
            <a:ext cx="2721311" cy="838362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8" idx="2"/>
          </p:cNvCxnSpPr>
          <p:nvPr/>
        </p:nvCxnSpPr>
        <p:spPr>
          <a:xfrm flipV="1">
            <a:off x="5482062" y="3370549"/>
            <a:ext cx="604117" cy="11574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07964" y="4669947"/>
            <a:ext cx="4787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 small fraction of the </a:t>
            </a:r>
            <a:r>
              <a:rPr lang="en-US" i="1" dirty="0" err="1" smtClean="0"/>
              <a:t>muons</a:t>
            </a:r>
            <a:r>
              <a:rPr lang="en-US" i="1" dirty="0" smtClean="0"/>
              <a:t> that contribute to measurement of </a:t>
            </a:r>
            <a:r>
              <a:rPr lang="en-US" i="1" dirty="0" err="1">
                <a:latin typeface="Symbol" charset="2"/>
                <a:cs typeface="Symbol" charset="2"/>
              </a:rPr>
              <a:t>w</a:t>
            </a:r>
            <a:r>
              <a:rPr lang="en-US" i="1" baseline="-25000" dirty="0" err="1" smtClean="0">
                <a:cs typeface="Symbol" charset="2"/>
              </a:rPr>
              <a:t>a</a:t>
            </a:r>
            <a:r>
              <a:rPr lang="en-US" i="1" dirty="0" smtClean="0"/>
              <a:t> generate tracker hits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84874" y="5785060"/>
            <a:ext cx="84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Mott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77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4C9E623-88D6-AA4C-9ADF-0767091EE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3096612"/>
            <a:ext cx="8279423" cy="2793626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Uncertainty excluding acceptance is ~10 ppb</a:t>
            </a:r>
            <a:endParaRPr lang="en-US" sz="1100" dirty="0"/>
          </a:p>
          <a:p>
            <a:pPr>
              <a:spcAft>
                <a:spcPts val="1200"/>
              </a:spcAft>
            </a:pPr>
            <a:r>
              <a:rPr lang="en-US" dirty="0"/>
              <a:t>Acceptance correction itself will be less than 20 ppb with small error</a:t>
            </a:r>
          </a:p>
          <a:p>
            <a:pPr>
              <a:spcAft>
                <a:spcPts val="1200"/>
              </a:spcAft>
            </a:pPr>
            <a:r>
              <a:rPr lang="en-US" dirty="0"/>
              <a:t>Simulation/Model uncertainty is also 10 ppb</a:t>
            </a:r>
          </a:p>
          <a:p>
            <a:pPr>
              <a:spcAft>
                <a:spcPts val="1200"/>
              </a:spcAft>
            </a:pPr>
            <a:r>
              <a:rPr lang="en-US" dirty="0"/>
              <a:t>Total correction expected to be </a:t>
            </a:r>
            <a:r>
              <a:rPr lang="en-US" b="1" dirty="0"/>
              <a:t>~160 ± 15 ppb</a:t>
            </a:r>
            <a:r>
              <a:rPr lang="en-US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en-US" i="1" dirty="0" smtClean="0"/>
              <a:t>Misalignment/voltage error ~ 2 ppb</a:t>
            </a:r>
            <a:endParaRPr lang="en-US" i="1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7B3E7DC-ADE5-5240-AC5F-AB45C778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Uncertainties Summary: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100115-B8EE-2E4B-9B43-90EA3B015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22 November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8F55CD-AFCD-714D-8D30-685A0E40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D. Rubin             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550BE4-9C36-FB49-864D-0DC81E7B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C50EABBA-1B34-D947-BB71-C1AB48CA1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920348"/>
              </p:ext>
            </p:extLst>
          </p:nvPr>
        </p:nvGraphicFramePr>
        <p:xfrm>
          <a:off x="1366715" y="927533"/>
          <a:ext cx="6410570" cy="1712434"/>
        </p:xfrm>
        <a:graphic>
          <a:graphicData uri="http://schemas.openxmlformats.org/drawingml/2006/table">
            <a:tbl>
              <a:tblPr/>
              <a:tblGrid>
                <a:gridCol w="3378400">
                  <a:extLst>
                    <a:ext uri="{9D8B030D-6E8A-4147-A177-3AD203B41FA5}">
                      <a16:colId xmlns="" xmlns:a16="http://schemas.microsoft.com/office/drawing/2014/main" val="1889506610"/>
                    </a:ext>
                  </a:extLst>
                </a:gridCol>
                <a:gridCol w="3032170">
                  <a:extLst>
                    <a:ext uri="{9D8B030D-6E8A-4147-A177-3AD203B41FA5}">
                      <a16:colId xmlns="" xmlns:a16="http://schemas.microsoft.com/office/drawing/2014/main" val="1320354162"/>
                    </a:ext>
                  </a:extLst>
                </a:gridCol>
              </a:tblGrid>
              <a:tr h="435973">
                <a:tc>
                  <a:txBody>
                    <a:bodyPr/>
                    <a:lstStyle/>
                    <a:p>
                      <a:pPr marL="91440" algn="l"/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Systematic</a:t>
                      </a:r>
                    </a:p>
                  </a:txBody>
                  <a:tcPr marL="16883" marR="16883" marT="16883" marB="16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C</a:t>
                      </a:r>
                      <a:r>
                        <a:rPr lang="en-US" sz="2000" b="1" baseline="-25000" dirty="0" err="1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p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systematic [ppb]</a:t>
                      </a:r>
                    </a:p>
                  </a:txBody>
                  <a:tcPr marL="16883" marR="16883" marT="16883" marB="16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11193599"/>
                  </a:ext>
                </a:extLst>
              </a:tr>
              <a:tr h="396310"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Tracking</a:t>
                      </a:r>
                    </a:p>
                  </a:txBody>
                  <a:tcPr marL="16883" marR="16883" marT="16883" marB="16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8.6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16883" marR="16883" marT="16883" marB="16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7993342"/>
                  </a:ext>
                </a:extLst>
              </a:tr>
              <a:tr h="396310"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Vertex Resolution</a:t>
                      </a:r>
                    </a:p>
                  </a:txBody>
                  <a:tcPr marL="16883" marR="16883" marT="16883" marB="16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3</a:t>
                      </a:r>
                    </a:p>
                  </a:txBody>
                  <a:tcPr marL="16883" marR="16883" marT="16883" marB="16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15677752"/>
                  </a:ext>
                </a:extLst>
              </a:tr>
              <a:tr h="483841">
                <a:tc>
                  <a:txBody>
                    <a:bodyPr/>
                    <a:lstStyle/>
                    <a:p>
                      <a:pPr marL="91440" algn="l"/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Total</a:t>
                      </a:r>
                    </a:p>
                  </a:txBody>
                  <a:tcPr marL="16883" marR="16883" marT="16883" marB="16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9.1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16883" marR="16883" marT="16883" marB="16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178866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035969" y="5665314"/>
            <a:ext cx="84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Mott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27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8180" y="606148"/>
            <a:ext cx="133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field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078" y="840393"/>
            <a:ext cx="3670300" cy="1066800"/>
          </a:xfrm>
          <a:prstGeom prst="rect">
            <a:avLst/>
          </a:prstGeom>
        </p:spPr>
      </p:pic>
      <p:pic>
        <p:nvPicPr>
          <p:cNvPr id="8" name="Picture 7" descr="C_e_sim_-2_frac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01" y="2007732"/>
            <a:ext cx="2692400" cy="77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2737" y="2921403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Measure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  and E-field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 long as the </a:t>
            </a:r>
            <a:r>
              <a:rPr lang="en-US" dirty="0" err="1" smtClean="0"/>
              <a:t>quadrupole</a:t>
            </a:r>
            <a:r>
              <a:rPr lang="en-US" dirty="0" smtClean="0"/>
              <a:t> field is linear in displacement</a:t>
            </a:r>
            <a:endParaRPr lang="en-US" dirty="0"/>
          </a:p>
        </p:txBody>
      </p:sp>
      <p:pic>
        <p:nvPicPr>
          <p:cNvPr id="17" name="Picture 16" descr="langle_E_r_rang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51" y="3676990"/>
            <a:ext cx="3324250" cy="2190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1259" y="6058370"/>
            <a:ext cx="607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of radial closed orbit,            =&gt; E-field correction</a:t>
            </a:r>
            <a:endParaRPr lang="en-US" dirty="0"/>
          </a:p>
        </p:txBody>
      </p:sp>
      <p:pic>
        <p:nvPicPr>
          <p:cNvPr id="19" name="Picture 18" descr="x_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80" y="6164276"/>
            <a:ext cx="278507" cy="192074"/>
          </a:xfrm>
          <a:prstGeom prst="rect">
            <a:avLst/>
          </a:prstGeom>
        </p:spPr>
      </p:pic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82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22 November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D. Rubin             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996" y="211390"/>
            <a:ext cx="3429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66" y="2614714"/>
            <a:ext cx="3429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353" y="2719256"/>
            <a:ext cx="3429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15402"/>
            <a:ext cx="34290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4207" y="5403572"/>
            <a:ext cx="3440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=&gt; Acceptance correction &lt; 20 ppb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3419" y="2281101"/>
            <a:ext cx="117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5098" y="459518"/>
            <a:ext cx="2834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Probability of tracker reconstruction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321078" y="2281101"/>
            <a:ext cx="2173302" cy="1230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866277" y="2281101"/>
            <a:ext cx="369730" cy="11759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172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69946" y="410199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Efield</a:t>
            </a:r>
            <a:r>
              <a:rPr lang="en-US" dirty="0" smtClean="0"/>
              <a:t> correction measurement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4000" y="1277925"/>
            <a:ext cx="646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Extract momentum distribution (or equivalently equilibrium radial distribution) from </a:t>
            </a:r>
            <a:r>
              <a:rPr lang="en-US" i="1" dirty="0" smtClean="0"/>
              <a:t>fast rotation signal</a:t>
            </a:r>
            <a:endParaRPr lang="en-US" i="1" dirty="0"/>
          </a:p>
        </p:txBody>
      </p:sp>
      <p:pic>
        <p:nvPicPr>
          <p:cNvPr id="8" name="Picture 7" descr="langle_C_e_r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09" y="2018064"/>
            <a:ext cx="3127350" cy="6671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4060" y="5364129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Fourier method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CERN III (</a:t>
            </a: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baseline="30000" dirty="0" smtClean="0">
                <a:cs typeface="Symbol" charset="2"/>
              </a:rPr>
              <a:t>2</a:t>
            </a:r>
            <a:r>
              <a:rPr lang="en-US" dirty="0" smtClean="0">
                <a:cs typeface="Symbol" charset="2"/>
              </a:rPr>
              <a:t>)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53837" y="5316799"/>
            <a:ext cx="4212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The fast rotation signal is comprised of all </a:t>
            </a:r>
            <a:r>
              <a:rPr lang="en-US" i="1" dirty="0" err="1" smtClean="0"/>
              <a:t>calo</a:t>
            </a:r>
            <a:r>
              <a:rPr lang="en-US" i="1" dirty="0" smtClean="0"/>
              <a:t> hits above threshold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0000FF"/>
                </a:solidFill>
              </a:rPr>
              <a:t>No acceptance correction required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46" y="3042791"/>
            <a:ext cx="2717800" cy="180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673" y="2939556"/>
            <a:ext cx="2730500" cy="185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2568" y="5041830"/>
            <a:ext cx="146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05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1" y="-13289"/>
            <a:ext cx="7982513" cy="3486338"/>
          </a:xfrm>
          <a:prstGeom prst="rect">
            <a:avLst/>
          </a:prstGeom>
        </p:spPr>
      </p:pic>
      <p:pic>
        <p:nvPicPr>
          <p:cNvPr id="6" name="Picture 5" descr="hat_S(_omega)=_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74" y="4158547"/>
            <a:ext cx="3897717" cy="708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299" y="3155400"/>
            <a:ext cx="87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         , beam is maximally bunched.  As               , </a:t>
            </a:r>
            <a:r>
              <a:rPr lang="en-US" dirty="0" err="1" smtClean="0"/>
              <a:t>muons</a:t>
            </a:r>
            <a:r>
              <a:rPr lang="en-US" dirty="0" smtClean="0"/>
              <a:t> distributed uniformly around ring   </a:t>
            </a:r>
            <a:endParaRPr lang="en-US" dirty="0"/>
          </a:p>
        </p:txBody>
      </p:sp>
      <p:pic>
        <p:nvPicPr>
          <p:cNvPr id="10" name="Picture 9" descr="t=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8" y="3286881"/>
            <a:ext cx="481159" cy="160387"/>
          </a:xfrm>
          <a:prstGeom prst="rect">
            <a:avLst/>
          </a:prstGeom>
        </p:spPr>
      </p:pic>
      <p:pic>
        <p:nvPicPr>
          <p:cNvPr id="11" name="Picture 10" descr="t_rightarrow_in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40" y="3264814"/>
            <a:ext cx="741458" cy="169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5460" y="365234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S(</a:t>
            </a:r>
            <a:r>
              <a:rPr lang="en-US" dirty="0" smtClean="0"/>
              <a:t>t) is s</a:t>
            </a:r>
            <a:r>
              <a:rPr lang="en-US" dirty="0" smtClean="0"/>
              <a:t>ymmetric </a:t>
            </a:r>
            <a:r>
              <a:rPr lang="en-US" dirty="0" smtClean="0"/>
              <a:t>about </a:t>
            </a:r>
            <a:endParaRPr lang="en-US" dirty="0"/>
          </a:p>
        </p:txBody>
      </p:sp>
      <p:pic>
        <p:nvPicPr>
          <p:cNvPr id="13" name="Picture 12" descr="t=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55" y="3770593"/>
            <a:ext cx="481159" cy="1603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7399" y="5999496"/>
            <a:ext cx="792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J. Fagin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34980" y="5220664"/>
            <a:ext cx="165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Fourier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3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579" y="3434063"/>
            <a:ext cx="2730500" cy="18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579" y="1408194"/>
            <a:ext cx="28194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009" y="3547651"/>
            <a:ext cx="2717800" cy="180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879" y="1282700"/>
            <a:ext cx="3314700" cy="2146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7272" y="632498"/>
            <a:ext cx="373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4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contaminated by positrons -  </a:t>
            </a:r>
            <a:endParaRPr lang="en-US" dirty="0"/>
          </a:p>
        </p:txBody>
      </p:sp>
      <p:pic>
        <p:nvPicPr>
          <p:cNvPr id="11" name="Picture 10" descr="t_s_&gt;_4_mu_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65" y="709974"/>
            <a:ext cx="1162544" cy="290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125" y="5729445"/>
            <a:ext cx="1227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Chapelain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432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no-correlation_monte-carl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854" y="246161"/>
            <a:ext cx="2757101" cy="4071032"/>
          </a:xfrm>
          <a:prstGeom prst="rect">
            <a:avLst/>
          </a:prstGeom>
        </p:spPr>
      </p:pic>
      <p:pic>
        <p:nvPicPr>
          <p:cNvPr id="6" name="Picture 5" descr="Background_fit_t0_0.110411_tS_4.0215_tM_289.9965_df_2_6671.0_6739.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4" y="3660228"/>
            <a:ext cx="4044182" cy="2696121"/>
          </a:xfrm>
          <a:prstGeom prst="rect">
            <a:avLst/>
          </a:prstGeom>
        </p:spPr>
      </p:pic>
      <p:pic>
        <p:nvPicPr>
          <p:cNvPr id="7" name="Picture 6" descr="RadialBeamCoordinate_t0_0.11041_tS_4.0215_tM_289.9965_df_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58" y="3800711"/>
            <a:ext cx="3829284" cy="2451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2867" y="143428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Toy Monte Carlo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63921" y="6025094"/>
            <a:ext cx="975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T. Barrett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4944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6170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16781" y="6187073"/>
            <a:ext cx="1227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Chapelain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4548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0566" y="469960"/>
            <a:ext cx="81175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Cornell Fast Rotation Fourier analysis has been done on 3 data set:</a:t>
            </a:r>
          </a:p>
          <a:p>
            <a:endParaRPr lang="en-US" dirty="0"/>
          </a:p>
          <a:p>
            <a:r>
              <a:rPr lang="en-US" dirty="0"/>
              <a:t>60-hour    link to the analysis note: </a:t>
            </a:r>
            <a:r>
              <a:rPr lang="en-US" u="sng" dirty="0">
                <a:hlinkClick r:id="rId2"/>
              </a:rPr>
              <a:t>https://gm2-docdb.fnal.gov/cgi-bin/private/ShowDocument?docid=</a:t>
            </a:r>
            <a:r>
              <a:rPr lang="en-US" u="sng" dirty="0" smtClean="0">
                <a:hlinkClick r:id="rId2"/>
              </a:rPr>
              <a:t>19150</a:t>
            </a:r>
            <a:endParaRPr lang="en-US" u="sng" dirty="0" smtClean="0">
              <a:hlinkClick r:id="rId2"/>
            </a:endParaRPr>
          </a:p>
          <a:p>
            <a:endParaRPr lang="en-US" u="sng" dirty="0">
              <a:hlinkClick r:id="rId2"/>
            </a:endParaRPr>
          </a:p>
          <a:p>
            <a:r>
              <a:rPr lang="en-US" dirty="0"/>
              <a:t>9-day        link to the analysis note: </a:t>
            </a:r>
            <a:r>
              <a:rPr lang="en-US" u="sng" dirty="0">
                <a:hlinkClick r:id="rId3"/>
              </a:rPr>
              <a:t>https://gm2-docdb.fnal.gov/cgi-bin/private/ShowDocument?docid=19252</a:t>
            </a:r>
          </a:p>
          <a:p>
            <a:endParaRPr lang="en-US" dirty="0" smtClean="0"/>
          </a:p>
          <a:p>
            <a:r>
              <a:rPr lang="en-US" dirty="0" smtClean="0"/>
              <a:t>End</a:t>
            </a:r>
            <a:r>
              <a:rPr lang="en-US" dirty="0"/>
              <a:t>-game    link to the analysis note: </a:t>
            </a:r>
            <a:r>
              <a:rPr lang="en-US" u="sng" dirty="0">
                <a:hlinkClick r:id="rId4"/>
              </a:rPr>
              <a:t>https://gm2-docdb.fnal.gov/cgi-bin/private/ShowDocument?docid=</a:t>
            </a:r>
            <a:r>
              <a:rPr lang="en-US" u="sng" dirty="0" smtClean="0">
                <a:hlinkClick r:id="rId4"/>
              </a:rPr>
              <a:t>19258</a:t>
            </a:r>
            <a:endParaRPr lang="en-US" u="sng" dirty="0" smtClean="0">
              <a:hlinkClick r:id="rId4"/>
            </a:endParaRPr>
          </a:p>
          <a:p>
            <a:endParaRPr lang="en-US" u="sng" dirty="0">
              <a:hlinkClick r:id="rId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566" y="4868383"/>
            <a:ext cx="317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of High Kick in progress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3591" y="3996280"/>
            <a:ext cx="563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above will be amended with analysis by run number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83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8653" y="810205"/>
            <a:ext cx="6229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 we convince ourselves that the Fourier method is giving us the right answer?</a:t>
            </a:r>
          </a:p>
          <a:p>
            <a:endParaRPr lang="en-US" dirty="0"/>
          </a:p>
          <a:p>
            <a:r>
              <a:rPr lang="en-US" dirty="0" smtClean="0"/>
              <a:t>So far we only know that it works for Toy MC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26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54562" y="711666"/>
            <a:ext cx="4265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Simulation with gm2ringsim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0323" y="1467128"/>
            <a:ext cx="739176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10</a:t>
            </a:r>
            <a:r>
              <a:rPr lang="en-US" sz="2400" baseline="30000" dirty="0" smtClean="0"/>
              <a:t>9 </a:t>
            </a:r>
            <a:r>
              <a:rPr lang="en-US" sz="2400" dirty="0" err="1" smtClean="0"/>
              <a:t>muons</a:t>
            </a:r>
            <a:r>
              <a:rPr lang="en-US" sz="2400" dirty="0" smtClean="0"/>
              <a:t> thrown at ring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Equilibrium radius (truth) measured at tracking planes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Fast rotation signal is </a:t>
            </a:r>
            <a:r>
              <a:rPr lang="en-US" sz="2400" dirty="0" err="1" smtClean="0"/>
              <a:t>calo</a:t>
            </a:r>
            <a:r>
              <a:rPr lang="en-US" sz="2400" dirty="0" smtClean="0"/>
              <a:t> hits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3148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C15F37-96E5-FA40-BE97-BC5CDDE41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" r="50386"/>
          <a:stretch/>
        </p:blipFill>
        <p:spPr>
          <a:xfrm>
            <a:off x="0" y="2041274"/>
            <a:ext cx="3903602" cy="48167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2D00C8-159D-B54C-A60A-9439892220C4}"/>
              </a:ext>
            </a:extLst>
          </p:cNvPr>
          <p:cNvSpPr txBox="1"/>
          <p:nvPr/>
        </p:nvSpPr>
        <p:spPr>
          <a:xfrm>
            <a:off x="663004" y="2385393"/>
            <a:ext cx="151557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Mean 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5.00+/-0.00498</a:t>
            </a:r>
          </a:p>
          <a:p>
            <a:r>
              <a:rPr lang="en-US" sz="1400" b="1" dirty="0">
                <a:solidFill>
                  <a:srgbClr val="1635DB"/>
                </a:solidFill>
              </a:rPr>
              <a:t>5.03+/-0.00591 </a:t>
            </a:r>
          </a:p>
          <a:p>
            <a:r>
              <a:rPr lang="en-US" sz="1400" b="1" dirty="0"/>
              <a:t>5.06+/-0.00752</a:t>
            </a:r>
          </a:p>
          <a:p>
            <a:endParaRPr lang="en-US" sz="1400" b="1" dirty="0"/>
          </a:p>
          <a:p>
            <a:r>
              <a:rPr lang="en-US" sz="1400" b="1" dirty="0"/>
              <a:t>Width 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8.28+/-0.00352 </a:t>
            </a:r>
          </a:p>
          <a:p>
            <a:r>
              <a:rPr lang="en-US" sz="1400" b="1" dirty="0">
                <a:solidFill>
                  <a:srgbClr val="1635DB"/>
                </a:solidFill>
              </a:rPr>
              <a:t>8.28+/-0.00418 </a:t>
            </a:r>
          </a:p>
          <a:p>
            <a:r>
              <a:rPr lang="en-US" sz="1400" b="1" dirty="0"/>
              <a:t>8.28+/-0.00532</a:t>
            </a:r>
          </a:p>
          <a:p>
            <a:endParaRPr lang="en-US" sz="1400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50B059-CF95-FE48-A25D-CB4CD2934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02" y="2519464"/>
            <a:ext cx="4868145" cy="4139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D291CA-62F1-1346-AD1C-04A4FC081D6E}"/>
              </a:ext>
            </a:extLst>
          </p:cNvPr>
          <p:cNvSpPr txBox="1"/>
          <p:nvPr/>
        </p:nvSpPr>
        <p:spPr>
          <a:xfrm>
            <a:off x="4608885" y="2077601"/>
            <a:ext cx="3573893" cy="65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Means are different 5.060 ➝ 4.35.  but shape comparison looks  good.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A4B307-8ED4-0E4A-8B38-C2D07BBD957F}"/>
              </a:ext>
            </a:extLst>
          </p:cNvPr>
          <p:cNvSpPr txBox="1"/>
          <p:nvPr/>
        </p:nvSpPr>
        <p:spPr>
          <a:xfrm>
            <a:off x="7301897" y="2948939"/>
            <a:ext cx="99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&gt; 1.5 GeV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23BF531-313D-A848-BEE0-199D08192EC8}"/>
              </a:ext>
            </a:extLst>
          </p:cNvPr>
          <p:cNvSpPr txBox="1">
            <a:spLocks/>
          </p:cNvSpPr>
          <p:nvPr/>
        </p:nvSpPr>
        <p:spPr>
          <a:xfrm>
            <a:off x="4608884" y="438082"/>
            <a:ext cx="3893705" cy="124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Cornell FR reconstruction from decay positrons in calorimeters ( 4&lt; t &lt; 150 𝝻s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4438" y="492692"/>
            <a:ext cx="3134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tracking planes at t&gt;30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x_e_=_R_magic_f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8" y="978230"/>
            <a:ext cx="3325724" cy="7001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29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869362" y="6168074"/>
            <a:ext cx="106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Fatemi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5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A5D75F8-2E79-0748-85E6-62C3006A8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Muons are going up-and-down in the ring (focused by quads):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666564A6-EA4D-0048-8BE0-BE917C58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a pitch correction?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063F60-BB3D-E94D-AB81-7FE0FD18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22 November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0D7B8F-44D2-5043-B507-CCA7B97F2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D. Rubin             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363E1B-C95B-B74D-ADC0-5F22977B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656FEAB-8294-A547-B5AE-F98E98D9B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5" y="1620086"/>
            <a:ext cx="7935656" cy="2376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3706" y="387321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Stolen from James Mott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1264" y="4699834"/>
            <a:ext cx="6633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Precession in a single revolution is independent of vertical oscillation</a:t>
            </a:r>
          </a:p>
          <a:p>
            <a:endParaRPr lang="en-US" dirty="0"/>
          </a:p>
          <a:p>
            <a:r>
              <a:rPr lang="en-US" dirty="0" smtClean="0"/>
              <a:t>But </a:t>
            </a:r>
            <a:r>
              <a:rPr lang="en-US" dirty="0"/>
              <a:t>t</a:t>
            </a:r>
            <a:r>
              <a:rPr lang="en-US" dirty="0" smtClean="0"/>
              <a:t>he revolution period is not.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58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B3B0E-2C37-D24C-879B-01FE86943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332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Average Radius &lt;R&gt;  from Tracking planes for t &gt; 30 𝝻s.</a:t>
            </a:r>
            <a:br>
              <a:rPr lang="en-US" sz="2700" dirty="0"/>
            </a:br>
            <a:r>
              <a:rPr lang="en-US" sz="2700" dirty="0"/>
              <a:t> </a:t>
            </a:r>
            <a:br>
              <a:rPr lang="en-US" sz="2700" dirty="0"/>
            </a:br>
            <a:r>
              <a:rPr lang="en-US" sz="3600" dirty="0">
                <a:solidFill>
                  <a:srgbClr val="1635DB"/>
                </a:solidFill>
              </a:rPr>
              <a:t>Averaged over all planes &lt;R&gt; ~ 5.6 mm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3576664-31D9-9340-B144-0EABDC497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" b="49651"/>
          <a:stretch/>
        </p:blipFill>
        <p:spPr>
          <a:xfrm>
            <a:off x="34383" y="3544263"/>
            <a:ext cx="9109617" cy="29248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20ECE7-7EA7-804F-8196-C6580A1E221D}"/>
              </a:ext>
            </a:extLst>
          </p:cNvPr>
          <p:cNvSpPr txBox="1"/>
          <p:nvPr/>
        </p:nvSpPr>
        <p:spPr>
          <a:xfrm>
            <a:off x="412577" y="2343934"/>
            <a:ext cx="2058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Plane 0 Mean</a:t>
            </a:r>
          </a:p>
          <a:p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5.73 +/- 0.0057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1635DB"/>
                </a:solidFill>
              </a:rPr>
              <a:t>5.76 +/- 0.0068 </a:t>
            </a:r>
          </a:p>
          <a:p>
            <a:r>
              <a:rPr lang="en-US" dirty="0"/>
              <a:t> 5.80 +/- 0.0086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FA32B0-815B-7447-A689-A62EC6AFBF7E}"/>
              </a:ext>
            </a:extLst>
          </p:cNvPr>
          <p:cNvSpPr txBox="1"/>
          <p:nvPr/>
        </p:nvSpPr>
        <p:spPr>
          <a:xfrm>
            <a:off x="4924328" y="2455581"/>
            <a:ext cx="1921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Plane 2 Mean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5.57 +/- 0.0058 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1635DB"/>
                </a:solidFill>
              </a:rPr>
              <a:t>5.59 +/- 0.0069 </a:t>
            </a:r>
          </a:p>
          <a:p>
            <a:r>
              <a:rPr lang="en-US" dirty="0"/>
              <a:t> 5.62 +/- 0.0088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960C24-4B6F-124B-87AA-36B629959754}"/>
              </a:ext>
            </a:extLst>
          </p:cNvPr>
          <p:cNvSpPr txBox="1"/>
          <p:nvPr/>
        </p:nvSpPr>
        <p:spPr>
          <a:xfrm>
            <a:off x="2866145" y="2343934"/>
            <a:ext cx="2058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Plane 1 Mean</a:t>
            </a:r>
          </a:p>
          <a:p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5.25+/-0.0059 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1635DB"/>
                </a:solidFill>
              </a:rPr>
              <a:t>5.29+/-0.0070 </a:t>
            </a:r>
          </a:p>
          <a:p>
            <a:r>
              <a:rPr lang="en-US" dirty="0"/>
              <a:t> 5.34+/-0.0089</a:t>
            </a:r>
          </a:p>
          <a:p>
            <a:r>
              <a:rPr lang="en-US" dirty="0"/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707C4A-3D2C-DF46-83B1-0CDD85BC8417}"/>
              </a:ext>
            </a:extLst>
          </p:cNvPr>
          <p:cNvSpPr txBox="1"/>
          <p:nvPr/>
        </p:nvSpPr>
        <p:spPr>
          <a:xfrm>
            <a:off x="7181639" y="2490852"/>
            <a:ext cx="1913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Plane 3 Mean</a:t>
            </a:r>
          </a:p>
          <a:p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6.039 +/- 0.0057 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1635DB"/>
                </a:solidFill>
              </a:rPr>
              <a:t>6.049 +/- 0.0067 </a:t>
            </a:r>
          </a:p>
          <a:p>
            <a:r>
              <a:rPr lang="en-US" dirty="0"/>
              <a:t> 6.071 +/- 0.0085</a:t>
            </a:r>
          </a:p>
          <a:p>
            <a:r>
              <a:rPr lang="en-US" dirty="0"/>
              <a:t> 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45882" y="6186583"/>
            <a:ext cx="106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Fatemi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30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784D2C-6665-8A4A-AA3F-2CDCC20B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Frequency Spectrum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AC37CBC-6033-6F4D-8373-00FB13578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95" y="1784361"/>
            <a:ext cx="7637744" cy="48704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ACB34F-813A-FB42-B82A-077BEC5B97FD}"/>
              </a:ext>
            </a:extLst>
          </p:cNvPr>
          <p:cNvSpPr txBox="1"/>
          <p:nvPr/>
        </p:nvSpPr>
        <p:spPr>
          <a:xfrm>
            <a:off x="7782955" y="2095332"/>
            <a:ext cx="11210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Tracking Plane 0 (all look the same)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Fast Rotation Extraction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9356EB-7E6F-474F-8CCF-182ADFEB8B2E}"/>
              </a:ext>
            </a:extLst>
          </p:cNvPr>
          <p:cNvSpPr txBox="1"/>
          <p:nvPr/>
        </p:nvSpPr>
        <p:spPr>
          <a:xfrm>
            <a:off x="1149500" y="1415029"/>
            <a:ext cx="148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&gt; 1.5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6595A0-031A-104F-B92F-EBA1C873B132}"/>
              </a:ext>
            </a:extLst>
          </p:cNvPr>
          <p:cNvSpPr txBox="1"/>
          <p:nvPr/>
        </p:nvSpPr>
        <p:spPr>
          <a:xfrm>
            <a:off x="3515668" y="1415029"/>
            <a:ext cx="145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635DB"/>
                </a:solidFill>
              </a:rPr>
              <a:t>e</a:t>
            </a:r>
            <a:r>
              <a:rPr lang="en-US" baseline="30000" dirty="0">
                <a:solidFill>
                  <a:srgbClr val="1635DB"/>
                </a:solidFill>
              </a:rPr>
              <a:t>+</a:t>
            </a:r>
            <a:r>
              <a:rPr lang="en-US" dirty="0">
                <a:solidFill>
                  <a:srgbClr val="1635DB"/>
                </a:solidFill>
              </a:rPr>
              <a:t> &gt; 1.0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80C23C-F755-BB42-8244-C290C1AA4EFF}"/>
              </a:ext>
            </a:extLst>
          </p:cNvPr>
          <p:cNvSpPr txBox="1"/>
          <p:nvPr/>
        </p:nvSpPr>
        <p:spPr>
          <a:xfrm>
            <a:off x="6251091" y="1506022"/>
            <a:ext cx="132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 &gt; 0.5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707026-4B31-3C43-AF0A-468B5176378F}"/>
              </a:ext>
            </a:extLst>
          </p:cNvPr>
          <p:cNvSpPr txBox="1"/>
          <p:nvPr/>
        </p:nvSpPr>
        <p:spPr>
          <a:xfrm>
            <a:off x="3229546" y="1965451"/>
            <a:ext cx="147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6699.66+/-0.0063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23866B-4D76-2D44-B23F-4617515CEC21}"/>
              </a:ext>
            </a:extLst>
          </p:cNvPr>
          <p:cNvSpPr txBox="1"/>
          <p:nvPr/>
        </p:nvSpPr>
        <p:spPr>
          <a:xfrm>
            <a:off x="672270" y="1956571"/>
            <a:ext cx="1473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6699.62+/-0.0080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7E898C-E8E8-0743-B98A-9ED8507F95EA}"/>
              </a:ext>
            </a:extLst>
          </p:cNvPr>
          <p:cNvSpPr txBox="1"/>
          <p:nvPr/>
        </p:nvSpPr>
        <p:spPr>
          <a:xfrm>
            <a:off x="5736553" y="1956571"/>
            <a:ext cx="1551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6699.68+/-0.0053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ACAA13-CF9A-E44C-A3CD-7A6C31BF1B2B}"/>
              </a:ext>
            </a:extLst>
          </p:cNvPr>
          <p:cNvSpPr txBox="1"/>
          <p:nvPr/>
        </p:nvSpPr>
        <p:spPr>
          <a:xfrm>
            <a:off x="672270" y="4382541"/>
            <a:ext cx="165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6700.94+/-0.80</a:t>
            </a:r>
          </a:p>
          <a:p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296279-65F4-5749-8460-6B66DC9C4670}"/>
              </a:ext>
            </a:extLst>
          </p:cNvPr>
          <p:cNvSpPr txBox="1"/>
          <p:nvPr/>
        </p:nvSpPr>
        <p:spPr>
          <a:xfrm>
            <a:off x="3229546" y="4357490"/>
            <a:ext cx="1740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6700.99+/-0.80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BE637D0-F933-DC4B-B2F5-369A847D2C26}"/>
              </a:ext>
            </a:extLst>
          </p:cNvPr>
          <p:cNvSpPr txBox="1"/>
          <p:nvPr/>
        </p:nvSpPr>
        <p:spPr>
          <a:xfrm>
            <a:off x="5736553" y="4357490"/>
            <a:ext cx="18383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6700.91+/-0.80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31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69362" y="6168074"/>
            <a:ext cx="106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Fatemi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80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513E5-1682-D04D-B7E5-0E5F592F3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``Statistical Error” on FR extraction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32C32F-B2D5-0442-B167-6069BF5C7460}"/>
              </a:ext>
            </a:extLst>
          </p:cNvPr>
          <p:cNvSpPr txBox="1"/>
          <p:nvPr/>
        </p:nvSpPr>
        <p:spPr>
          <a:xfrm>
            <a:off x="295020" y="2338291"/>
            <a:ext cx="2595152" cy="329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73 </a:t>
            </a:r>
            <a:r>
              <a:rPr lang="en-US" sz="1400" dirty="0" smtClean="0"/>
              <a:t>random </a:t>
            </a:r>
            <a:r>
              <a:rPr lang="en-US" sz="1400" dirty="0"/>
              <a:t>variations over same input data</a:t>
            </a:r>
          </a:p>
          <a:p>
            <a:endParaRPr lang="en-US" sz="1400" dirty="0"/>
          </a:p>
          <a:p>
            <a:r>
              <a:rPr lang="en-US" sz="1400" dirty="0"/>
              <a:t>Average Mean = 4.35 +/- 0.021</a:t>
            </a:r>
          </a:p>
          <a:p>
            <a:r>
              <a:rPr lang="en-US" sz="1400" dirty="0"/>
              <a:t>Width of Mean = 0.17 +/- 0.019</a:t>
            </a:r>
          </a:p>
          <a:p>
            <a:endParaRPr lang="en-US" sz="1400" dirty="0"/>
          </a:p>
          <a:p>
            <a:r>
              <a:rPr lang="en-US" sz="1400" dirty="0"/>
              <a:t>Average Width = 8.84 +/- 0.030</a:t>
            </a:r>
          </a:p>
          <a:p>
            <a:r>
              <a:rPr lang="en-US" sz="1400" dirty="0"/>
              <a:t>Width of Width = 0.22 +/- 0.023</a:t>
            </a:r>
          </a:p>
          <a:p>
            <a:endParaRPr lang="en-US" sz="1400" dirty="0"/>
          </a:p>
          <a:p>
            <a:r>
              <a:rPr lang="en-US" sz="1400" i="1" dirty="0">
                <a:solidFill>
                  <a:schemeClr val="accent2"/>
                </a:solidFill>
              </a:rPr>
              <a:t>Difference between truth and FR  reconstruction is significant.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AF56AE-86FF-B842-B33A-CB64AE2F4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94703" y="1243664"/>
            <a:ext cx="3554202" cy="568204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69362" y="6168074"/>
            <a:ext cx="106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Fatemi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65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004D5-9FB7-AE4D-B3E9-6E8366CA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Maximal Error?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004876-7177-BE41-9C24-3549342F4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42" y="1327073"/>
            <a:ext cx="8265453" cy="2095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How does the deviation between the fast rotation analysis and the “truth” from the tracking planes bias the E-field correction?  (n = 0.108)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AA21D49-839D-0D45-8D51-214379E01E2E}"/>
              </a:ext>
            </a:extLst>
          </p:cNvPr>
          <p:cNvGrpSpPr/>
          <p:nvPr/>
        </p:nvGrpSpPr>
        <p:grpSpPr>
          <a:xfrm>
            <a:off x="110432" y="3181984"/>
            <a:ext cx="9033568" cy="1292663"/>
            <a:chOff x="889349" y="3666168"/>
            <a:chExt cx="10033347" cy="14773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40D35F1-D533-184D-857C-36BDEE230198}"/>
                </a:ext>
              </a:extLst>
            </p:cNvPr>
            <p:cNvSpPr txBox="1"/>
            <p:nvPr/>
          </p:nvSpPr>
          <p:spPr>
            <a:xfrm>
              <a:off x="889349" y="3666169"/>
              <a:ext cx="2609990" cy="129266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000" dirty="0"/>
                <a:t>FR ➔ 365 ppb</a:t>
              </a:r>
            </a:p>
            <a:p>
              <a:pPr lvl="1">
                <a:buFont typeface="System Font Regular"/>
                <a:buChar char="-"/>
              </a:pPr>
              <a:r>
                <a:rPr lang="en-US" sz="2000" dirty="0"/>
                <a:t>Mean 4.35 </a:t>
              </a:r>
            </a:p>
            <a:p>
              <a:pPr lvl="1">
                <a:buFont typeface="System Font Regular"/>
                <a:buChar char="-"/>
              </a:pPr>
              <a:r>
                <a:rPr lang="en-US" sz="2000" dirty="0"/>
                <a:t>Width 8.78</a:t>
              </a:r>
            </a:p>
            <a:p>
              <a:r>
                <a:rPr lang="en-US" sz="1600" dirty="0"/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96FC529-FB07-C34B-AA49-CCF35ABD5C41}"/>
                </a:ext>
              </a:extLst>
            </p:cNvPr>
            <p:cNvSpPr txBox="1"/>
            <p:nvPr/>
          </p:nvSpPr>
          <p:spPr>
            <a:xfrm>
              <a:off x="8256740" y="3666168"/>
              <a:ext cx="2665956" cy="129266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000" dirty="0"/>
                <a:t>TRUTH ➔ 358 ppb  </a:t>
              </a:r>
            </a:p>
            <a:p>
              <a:pPr lvl="1">
                <a:buFont typeface="System Font Regular"/>
                <a:buChar char="-"/>
              </a:pPr>
              <a:r>
                <a:rPr lang="en-US" sz="2000" dirty="0"/>
                <a:t>Mean 5.06 </a:t>
              </a:r>
            </a:p>
            <a:p>
              <a:pPr lvl="1">
                <a:buFont typeface="System Font Regular"/>
                <a:buChar char="-"/>
              </a:pPr>
              <a:r>
                <a:rPr lang="en-US" sz="2000" dirty="0"/>
                <a:t>Width 8.28</a:t>
              </a:r>
            </a:p>
            <a:p>
              <a:endParaRPr lang="en-US" sz="16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3F5B12E-3FD6-A944-BB0C-BF01215FD20E}"/>
                </a:ext>
              </a:extLst>
            </p:cNvPr>
            <p:cNvSpPr/>
            <p:nvPr/>
          </p:nvSpPr>
          <p:spPr>
            <a:xfrm>
              <a:off x="3499338" y="3666168"/>
              <a:ext cx="4757402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903F01-D857-C14C-BF88-873D3182FFF0}"/>
              </a:ext>
            </a:extLst>
          </p:cNvPr>
          <p:cNvSpPr txBox="1"/>
          <p:nvPr/>
        </p:nvSpPr>
        <p:spPr>
          <a:xfrm>
            <a:off x="3200701" y="4799950"/>
            <a:ext cx="32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Deviation is 7 ppb</a:t>
            </a:r>
          </a:p>
        </p:txBody>
      </p:sp>
      <p:pic>
        <p:nvPicPr>
          <p:cNvPr id="4" name="Picture 3" descr="C_E=-_frac_2n(n-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63" y="3422095"/>
            <a:ext cx="3735034" cy="920067"/>
          </a:xfrm>
          <a:prstGeom prst="rect">
            <a:avLst/>
          </a:prstGeom>
        </p:spPr>
      </p:pic>
      <p:pic>
        <p:nvPicPr>
          <p:cNvPr id="5" name="Picture 4" descr="langle_x_e^2_r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00" y="5567868"/>
            <a:ext cx="2781224" cy="43237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57164" y="5798742"/>
            <a:ext cx="106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Fatemi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93677" y="5288782"/>
            <a:ext cx="130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Fortuitous?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09683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1" y="-13289"/>
            <a:ext cx="7982513" cy="3486338"/>
          </a:xfrm>
          <a:prstGeom prst="rect">
            <a:avLst/>
          </a:prstGeom>
        </p:spPr>
      </p:pic>
      <p:pic>
        <p:nvPicPr>
          <p:cNvPr id="6" name="Picture 5" descr="hat_S(_omega)=_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74" y="4158547"/>
            <a:ext cx="3897717" cy="708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299" y="3155400"/>
            <a:ext cx="87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         , beam is maximally bunched.  As               , </a:t>
            </a:r>
            <a:r>
              <a:rPr lang="en-US" dirty="0" err="1" smtClean="0"/>
              <a:t>muons</a:t>
            </a:r>
            <a:r>
              <a:rPr lang="en-US" dirty="0" smtClean="0"/>
              <a:t> distributed uniformly around ring   </a:t>
            </a:r>
            <a:endParaRPr lang="en-US" dirty="0"/>
          </a:p>
        </p:txBody>
      </p:sp>
      <p:pic>
        <p:nvPicPr>
          <p:cNvPr id="10" name="Picture 9" descr="t=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8" y="3286881"/>
            <a:ext cx="481159" cy="160387"/>
          </a:xfrm>
          <a:prstGeom prst="rect">
            <a:avLst/>
          </a:prstGeom>
        </p:spPr>
      </p:pic>
      <p:pic>
        <p:nvPicPr>
          <p:cNvPr id="11" name="Picture 10" descr="t_rightarrow_in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40" y="3264814"/>
            <a:ext cx="741458" cy="169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5460" y="365234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S(</a:t>
            </a:r>
            <a:r>
              <a:rPr lang="en-US" dirty="0" smtClean="0"/>
              <a:t>t) is s</a:t>
            </a:r>
            <a:r>
              <a:rPr lang="en-US" dirty="0" smtClean="0"/>
              <a:t>ymmetric </a:t>
            </a:r>
            <a:r>
              <a:rPr lang="en-US" dirty="0" smtClean="0"/>
              <a:t>about </a:t>
            </a:r>
            <a:endParaRPr lang="en-US" dirty="0"/>
          </a:p>
        </p:txBody>
      </p:sp>
      <p:pic>
        <p:nvPicPr>
          <p:cNvPr id="13" name="Picture 12" descr="t=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55" y="3770593"/>
            <a:ext cx="481159" cy="1603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4238" y="5299177"/>
            <a:ext cx="6758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Fourier method assumes symmetry about t</a:t>
            </a:r>
            <a:r>
              <a:rPr lang="en-US" baseline="-25000" dirty="0" smtClean="0"/>
              <a:t>0</a:t>
            </a:r>
          </a:p>
          <a:p>
            <a:endParaRPr lang="en-US" baseline="-25000" dirty="0"/>
          </a:p>
          <a:p>
            <a:r>
              <a:rPr lang="en-US" dirty="0" smtClean="0"/>
              <a:t>Time-momentum correlation in injected distribution breaks symmetry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23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8069"/>
            <a:ext cx="9144000" cy="3803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429" y="186128"/>
            <a:ext cx="7991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Suppose for example, that the average momentum at the head of the bunch is high </a:t>
            </a:r>
            <a:r>
              <a:rPr lang="mr-IN" dirty="0" smtClean="0"/>
              <a:t>–</a:t>
            </a:r>
            <a:r>
              <a:rPr lang="en-US" dirty="0" smtClean="0"/>
              <a:t> and the average momentum at the tail is low.</a:t>
            </a:r>
          </a:p>
          <a:p>
            <a:endParaRPr lang="en-US" dirty="0"/>
          </a:p>
          <a:p>
            <a:r>
              <a:rPr lang="en-US" dirty="0" smtClean="0"/>
              <a:t>Then as the tail catches up with the head the distribution becomes more bunches</a:t>
            </a:r>
          </a:p>
          <a:p>
            <a:r>
              <a:rPr lang="en-US" dirty="0" smtClean="0"/>
              <a:t>Extension to negative times will not be symmetric about 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4874" y="5926159"/>
            <a:ext cx="81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J.Fagin</a:t>
            </a:r>
            <a:endParaRPr lang="en-US" dirty="0"/>
          </a:p>
        </p:txBody>
      </p:sp>
      <p:cxnSp>
        <p:nvCxnSpPr>
          <p:cNvPr id="9" name="Straight Arrow Connector 8"/>
          <p:cNvCxnSpPr>
            <a:stCxn id="10" idx="1"/>
          </p:cNvCxnSpPr>
          <p:nvPr/>
        </p:nvCxnSpPr>
        <p:spPr>
          <a:xfrm flipH="1" flipV="1">
            <a:off x="457200" y="2458624"/>
            <a:ext cx="649827" cy="253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7027" y="2574085"/>
            <a:ext cx="1335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Maximal bunching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6767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0" y="528094"/>
            <a:ext cx="8234664" cy="5970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3921" y="6025094"/>
            <a:ext cx="975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T. Barrett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81702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7" y="615684"/>
            <a:ext cx="7744757" cy="5636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3921" y="6025094"/>
            <a:ext cx="975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T. Barrett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8257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89025" y="1817365"/>
            <a:ext cx="719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Evidently the Fourier method is not robust to time-momentum correlation  in the distribution</a:t>
            </a:r>
          </a:p>
          <a:p>
            <a:endParaRPr lang="en-US" dirty="0"/>
          </a:p>
          <a:p>
            <a:r>
              <a:rPr lang="en-US" dirty="0" smtClean="0"/>
              <a:t>Correlation</a:t>
            </a:r>
            <a:r>
              <a:rPr lang="en-US" dirty="0"/>
              <a:t> </a:t>
            </a:r>
            <a:r>
              <a:rPr lang="en-US" dirty="0" smtClean="0"/>
              <a:t>is introduced by the kicker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5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34" y="905262"/>
            <a:ext cx="3360436" cy="1824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049" y="395718"/>
            <a:ext cx="2998610" cy="2073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817468" y="2729498"/>
            <a:ext cx="4378528" cy="285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63452" y="2634815"/>
            <a:ext cx="2576597" cy="204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61911" y="5430200"/>
            <a:ext cx="1172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D. </a:t>
            </a:r>
            <a:r>
              <a:rPr lang="en-US" sz="1600" dirty="0" err="1" smtClean="0"/>
              <a:t>Tarazona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007281" y="3021644"/>
            <a:ext cx="130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pulse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59093" y="2634815"/>
            <a:ext cx="109487" cy="2554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12452" y="2469845"/>
            <a:ext cx="3426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Temporal distribution of injected pulse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138811" y="3219150"/>
            <a:ext cx="14012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Average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p</a:t>
            </a:r>
            <a:r>
              <a:rPr lang="en-US" sz="1600" dirty="0" smtClean="0"/>
              <a:t>/p </a:t>
            </a:r>
            <a:r>
              <a:rPr lang="en-US" sz="1600" dirty="0" err="1" smtClean="0"/>
              <a:t>vs</a:t>
            </a:r>
            <a:r>
              <a:rPr lang="en-US" sz="1600" dirty="0" smtClean="0"/>
              <a:t> time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4107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96726" y="49804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itch and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endParaRPr lang="en-US" baseline="-25000" dirty="0"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813" y="9435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179" r="37783"/>
          <a:stretch/>
        </p:blipFill>
        <p:spPr>
          <a:xfrm>
            <a:off x="824813" y="798024"/>
            <a:ext cx="7383931" cy="25424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689961" y="1783732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12277" y="86738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</a:t>
            </a:r>
            <a:endParaRPr lang="en-US" baseline="-250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01017" y="2238980"/>
            <a:ext cx="68189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71446" y="556292"/>
            <a:ext cx="36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347401" y="3882507"/>
            <a:ext cx="85452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e measure precession about the axis perpendicular to the direction of motion.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component of the magnetic field along that perpendicular axis is   B </a:t>
            </a:r>
            <a:r>
              <a:rPr lang="en-US" dirty="0" err="1" smtClean="0"/>
              <a:t>cos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cs typeface="Symbol" charset="2"/>
              </a:rPr>
              <a:t>.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The spin tune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Path length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                                           </a:t>
            </a:r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     =&gt; spin tune         is independent of pitch</a:t>
            </a:r>
            <a:endParaRPr lang="en-US" dirty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But </a:t>
            </a:r>
            <a:endParaRPr lang="en-US" dirty="0">
              <a:cs typeface="Symbol" charset="2"/>
            </a:endParaRPr>
          </a:p>
        </p:txBody>
      </p:sp>
      <p:sp>
        <p:nvSpPr>
          <p:cNvPr id="14" name="Oval 13"/>
          <p:cNvSpPr/>
          <p:nvPr/>
        </p:nvSpPr>
        <p:spPr>
          <a:xfrm rot="15000000">
            <a:off x="6026415" y="1339940"/>
            <a:ext cx="403566" cy="59047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964363" y="2917523"/>
            <a:ext cx="217714" cy="16037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196646" y="1209983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psi_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40" y="1898807"/>
            <a:ext cx="324104" cy="293717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5955939" y="1165893"/>
            <a:ext cx="240707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3"/>
          </p:cNvCxnSpPr>
          <p:nvPr/>
        </p:nvCxnSpPr>
        <p:spPr>
          <a:xfrm>
            <a:off x="6223737" y="1641827"/>
            <a:ext cx="249437" cy="560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sim_L(1+_frac_1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05" y="5195129"/>
            <a:ext cx="1326442" cy="458352"/>
          </a:xfrm>
          <a:prstGeom prst="rect">
            <a:avLst/>
          </a:prstGeom>
        </p:spPr>
      </p:pic>
      <p:pic>
        <p:nvPicPr>
          <p:cNvPr id="25" name="Picture 24" descr="omega_c(_psi_0)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05" y="6007311"/>
            <a:ext cx="2444773" cy="466344"/>
          </a:xfrm>
          <a:prstGeom prst="rect">
            <a:avLst/>
          </a:prstGeom>
        </p:spPr>
      </p:pic>
      <p:pic>
        <p:nvPicPr>
          <p:cNvPr id="27" name="Picture 26" descr="nu_propto_oint_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90" y="4555094"/>
            <a:ext cx="3303176" cy="634210"/>
          </a:xfrm>
          <a:prstGeom prst="rect">
            <a:avLst/>
          </a:prstGeom>
        </p:spPr>
      </p:pic>
      <p:pic>
        <p:nvPicPr>
          <p:cNvPr id="28" name="Picture 27" descr="omega_a_=_nu_om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4" y="3340468"/>
            <a:ext cx="1612900" cy="254000"/>
          </a:xfrm>
          <a:prstGeom prst="rect">
            <a:avLst/>
          </a:prstGeom>
        </p:spPr>
      </p:pic>
      <p:pic>
        <p:nvPicPr>
          <p:cNvPr id="20" name="Picture 19" descr="(_nu)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61" y="5603244"/>
            <a:ext cx="312801" cy="278985"/>
          </a:xfrm>
          <a:prstGeom prst="rect">
            <a:avLst/>
          </a:prstGeom>
        </p:spPr>
      </p:pic>
      <p:pic>
        <p:nvPicPr>
          <p:cNvPr id="21" name="Picture 20" descr="rightarrow_omega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468" y="5966608"/>
            <a:ext cx="3050559" cy="516248"/>
          </a:xfrm>
          <a:prstGeom prst="rect">
            <a:avLst/>
          </a:prstGeom>
        </p:spPr>
      </p:pic>
      <p:pic>
        <p:nvPicPr>
          <p:cNvPr id="23" name="Picture 22" descr="psi_=_psi_0_sin_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37" y="2668266"/>
            <a:ext cx="1972969" cy="342611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15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 descr="Background_fit_t0_0.110517_tS_4.0245_tM_290.0315_df_2_6663.0_6737.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28184"/>
            <a:ext cx="3764776" cy="2509851"/>
          </a:xfrm>
          <a:prstGeom prst="rect">
            <a:avLst/>
          </a:prstGeom>
        </p:spPr>
      </p:pic>
      <p:pic>
        <p:nvPicPr>
          <p:cNvPr id="7" name="Picture 6" descr="RadialBeamCoordinate_t0_0.11052_tS_4.0245_tM_290.0315_df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55" y="3350864"/>
            <a:ext cx="4168690" cy="2668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19775" y="515419"/>
            <a:ext cx="2361790" cy="3487330"/>
          </a:xfrm>
          <a:prstGeom prst="rect">
            <a:avLst/>
          </a:prstGeom>
        </p:spPr>
      </p:pic>
      <p:pic>
        <p:nvPicPr>
          <p:cNvPr id="9" name="Picture 8" descr="correlation-histogram_fatemi_sourc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143000"/>
            <a:ext cx="3195174" cy="1996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63921" y="6025094"/>
            <a:ext cx="975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T. Barrett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954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 descr="Background_fit_t0_0.110659_tS_4.0225_tM_289.9455_df_2_6667.0_6743.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" y="3509945"/>
            <a:ext cx="3819991" cy="2546661"/>
          </a:xfrm>
          <a:prstGeom prst="rect">
            <a:avLst/>
          </a:prstGeom>
        </p:spPr>
      </p:pic>
      <p:pic>
        <p:nvPicPr>
          <p:cNvPr id="7" name="Picture 6" descr="RadialBeamCoordinate_t0_0.11066_tS_4.0225_tM_289.9455_df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01" y="3518227"/>
            <a:ext cx="4338298" cy="2777429"/>
          </a:xfrm>
          <a:prstGeom prst="rect">
            <a:avLst/>
          </a:prstGeom>
        </p:spPr>
      </p:pic>
      <p:pic>
        <p:nvPicPr>
          <p:cNvPr id="8" name="Picture 7" descr="correlation-histogram_tarazona_monte-carl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4131" y="250279"/>
            <a:ext cx="2690577" cy="3972805"/>
          </a:xfrm>
          <a:prstGeom prst="rect">
            <a:avLst/>
          </a:prstGeom>
        </p:spPr>
      </p:pic>
      <p:pic>
        <p:nvPicPr>
          <p:cNvPr id="9" name="Picture 8" descr="correlation-histogram_tarazona_sourc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1" y="1078476"/>
            <a:ext cx="4143316" cy="24283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63922" y="6025094"/>
            <a:ext cx="1192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D. </a:t>
            </a:r>
            <a:r>
              <a:rPr lang="en-US" sz="1600" dirty="0" err="1" smtClean="0"/>
              <a:t>Tarazona</a:t>
            </a:r>
            <a:r>
              <a:rPr lang="en-US" sz="1600" dirty="0" smtClean="0"/>
              <a:t> T. Barrett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0967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 descr="Background_fit_t0_0.110402_tS_4.0235_tM_289.9325_df_2_6667.0_6733.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9" y="3746510"/>
            <a:ext cx="3441374" cy="2294249"/>
          </a:xfrm>
          <a:prstGeom prst="rect">
            <a:avLst/>
          </a:prstGeom>
        </p:spPr>
      </p:pic>
      <p:pic>
        <p:nvPicPr>
          <p:cNvPr id="6" name="Picture 5" descr="correlation-histogram_rubin_sour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9" y="1135932"/>
            <a:ext cx="3824642" cy="2241573"/>
          </a:xfrm>
          <a:prstGeom prst="rect">
            <a:avLst/>
          </a:prstGeom>
        </p:spPr>
      </p:pic>
      <p:pic>
        <p:nvPicPr>
          <p:cNvPr id="8" name="Picture 7" descr="correlation-histogram_rubin_monte-carl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3460" y="-117000"/>
            <a:ext cx="2874626" cy="4244564"/>
          </a:xfrm>
          <a:prstGeom prst="rect">
            <a:avLst/>
          </a:prstGeom>
        </p:spPr>
      </p:pic>
      <p:pic>
        <p:nvPicPr>
          <p:cNvPr id="9" name="Picture 8" descr="RadialBeamCoordinate_t0_0.11040_tS_4.0235_tM_289.9325_df_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06" y="3809234"/>
            <a:ext cx="3822158" cy="24469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63921" y="6025094"/>
            <a:ext cx="975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T. Barrett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75401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5883"/>
            <a:ext cx="4472416" cy="3356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16" y="2677408"/>
            <a:ext cx="4368800" cy="121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205" y="5304381"/>
            <a:ext cx="7571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Time-momentum correlation introduces systematic error in Fourier method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correlation will depend on kicker parameters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Modeling the correlation may be problematic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334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0483" y="529698"/>
            <a:ext cx="287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60-hour  summary</a:t>
            </a:r>
            <a:endParaRPr lang="en-US" sz="2800" dirty="0"/>
          </a:p>
        </p:txBody>
      </p:sp>
      <p:pic>
        <p:nvPicPr>
          <p:cNvPr id="9" name="Picture 8" descr="x_e_&amp;=&amp;_6.11_pm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3" y="2027604"/>
            <a:ext cx="6680200" cy="1435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462" y="1427257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Fourier Fast rotation analysis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89000" y="3770923"/>
            <a:ext cx="3035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Alignment/voltage  systematic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</a:t>
            </a:r>
            <a:endParaRPr lang="en-US" dirty="0"/>
          </a:p>
        </p:txBody>
      </p:sp>
      <p:pic>
        <p:nvPicPr>
          <p:cNvPr id="12" name="Picture 11" descr="pm_8.7_(_rm_mis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78" y="4417254"/>
            <a:ext cx="4597400" cy="368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5538" y="4964576"/>
            <a:ext cx="124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 </a:t>
            </a:r>
            <a:endParaRPr lang="en-US" dirty="0"/>
          </a:p>
        </p:txBody>
      </p:sp>
      <p:pic>
        <p:nvPicPr>
          <p:cNvPr id="14" name="Picture 13" descr="pm_80_(_rm_corr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60" y="5349648"/>
            <a:ext cx="40894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10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88132"/>
            <a:ext cx="8981946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Summary</a:t>
            </a:r>
          </a:p>
          <a:p>
            <a:endParaRPr lang="en-US" dirty="0" smtClean="0"/>
          </a:p>
          <a:p>
            <a:r>
              <a:rPr lang="en-US" sz="2000" dirty="0" smtClean="0"/>
              <a:t>E-field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Correlation systematic dominates uncertainty of E-field contribution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We are exploring refinements to Fourier method to mitigate effects of correlation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Redefine t</a:t>
            </a:r>
            <a:r>
              <a:rPr lang="en-US" sz="2000" baseline="-25000" dirty="0" smtClean="0"/>
              <a:t>0 </a:t>
            </a:r>
            <a:r>
              <a:rPr lang="en-US" sz="2000" dirty="0" smtClean="0"/>
              <a:t>to peak of fast rotation signal (maximal bunching point) ?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baseline="30000" dirty="0" smtClean="0">
                <a:cs typeface="Symbol" charset="2"/>
              </a:rPr>
              <a:t>2  </a:t>
            </a:r>
            <a:r>
              <a:rPr lang="en-US" sz="2000" dirty="0" smtClean="0">
                <a:cs typeface="Symbol" charset="2"/>
              </a:rPr>
              <a:t> method? Parameterize initial distribution and fit to S(t). </a:t>
            </a:r>
          </a:p>
          <a:p>
            <a:r>
              <a:rPr lang="en-US" sz="2000" dirty="0" smtClean="0">
                <a:cs typeface="Symbol" charset="2"/>
              </a:rPr>
              <a:t>       Correlation can be included in that parameterization</a:t>
            </a:r>
          </a:p>
          <a:p>
            <a:endParaRPr lang="en-US" sz="2000" dirty="0">
              <a:latin typeface="Symbol" charset="2"/>
              <a:cs typeface="Symbol" charset="2"/>
            </a:endParaRPr>
          </a:p>
          <a:p>
            <a:r>
              <a:rPr lang="en-US" sz="2000" dirty="0" smtClean="0">
                <a:cs typeface="Symbol" charset="2"/>
              </a:rPr>
              <a:t>Or perhaps a hybrid of Fourier and </a:t>
            </a:r>
            <a:r>
              <a:rPr lang="en-US" sz="2000" dirty="0">
                <a:latin typeface="Symbol" charset="2"/>
                <a:cs typeface="Symbol" charset="2"/>
              </a:rPr>
              <a:t>c</a:t>
            </a:r>
            <a:r>
              <a:rPr lang="en-US" sz="2000" baseline="30000" dirty="0">
                <a:cs typeface="Symbol" charset="2"/>
              </a:rPr>
              <a:t>2  </a:t>
            </a:r>
            <a:r>
              <a:rPr lang="en-US" sz="2000" dirty="0">
                <a:cs typeface="Symbol" charset="2"/>
              </a:rPr>
              <a:t> method?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355" y="4432861"/>
            <a:ext cx="64684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Pitch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Effects of misalignments are small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Remaining uncertainty dominated by relative acceptance</a:t>
            </a:r>
          </a:p>
          <a:p>
            <a:r>
              <a:rPr lang="en-US" sz="2000" dirty="0" smtClean="0"/>
              <a:t>            In progress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0902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2348" y="804502"/>
            <a:ext cx="254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over all </a:t>
            </a:r>
            <a:r>
              <a:rPr lang="en-US" dirty="0" smtClean="0">
                <a:latin typeface="Symbol" charset="2"/>
                <a:cs typeface="Symbol" charset="2"/>
              </a:rPr>
              <a:t>f </a:t>
            </a:r>
            <a:r>
              <a:rPr lang="en-US" dirty="0" smtClean="0">
                <a:cs typeface="Symbol" charset="2"/>
              </a:rPr>
              <a:t>for a given amplitude </a:t>
            </a:r>
            <a:r>
              <a:rPr lang="en-US" i="1" dirty="0" smtClean="0">
                <a:cs typeface="Symbol" charset="2"/>
              </a:rPr>
              <a:t>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46</a:t>
            </a:fld>
            <a:endParaRPr lang="en-US"/>
          </a:p>
        </p:txBody>
      </p:sp>
      <p:pic>
        <p:nvPicPr>
          <p:cNvPr id="11" name="Picture 10" descr="y&amp;=&amp;_sqrt_a_be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38" y="836649"/>
            <a:ext cx="3676650" cy="167329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74647" y="647172"/>
            <a:ext cx="4214552" cy="238644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669088" y="2509947"/>
            <a:ext cx="568324" cy="248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81110" y="2920363"/>
            <a:ext cx="187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Assumes linearity</a:t>
            </a:r>
            <a:endParaRPr lang="en-US" i="1" dirty="0"/>
          </a:p>
        </p:txBody>
      </p:sp>
      <p:pic>
        <p:nvPicPr>
          <p:cNvPr id="14" name="Picture 13" descr="beta(y)_=_frac_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03" y="3671557"/>
            <a:ext cx="2192186" cy="876874"/>
          </a:xfrm>
          <a:prstGeom prst="rect">
            <a:avLst/>
          </a:prstGeom>
        </p:spPr>
      </p:pic>
      <p:pic>
        <p:nvPicPr>
          <p:cNvPr id="15" name="Picture 14" descr="|C_p|_&lt;_frac_n_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97" y="5484690"/>
            <a:ext cx="2209800" cy="10033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7794" y="4837611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know that the effective quad index decreases with amplitude y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26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5" y="139700"/>
            <a:ext cx="4824190" cy="2827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05" y="2967095"/>
            <a:ext cx="4836552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1866900"/>
            <a:ext cx="438912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99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1029" y="1112268"/>
            <a:ext cx="7529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r>
              <a:rPr lang="en-US" i="1" dirty="0" smtClean="0"/>
              <a:t>T</a:t>
            </a:r>
            <a:r>
              <a:rPr lang="en-US" i="1" dirty="0" smtClean="0"/>
              <a:t>. Barrett, R. Carey, A. </a:t>
            </a:r>
            <a:r>
              <a:rPr lang="en-US" i="1" dirty="0" err="1" smtClean="0"/>
              <a:t>Chapelain</a:t>
            </a:r>
            <a:r>
              <a:rPr lang="en-US" i="1" dirty="0" smtClean="0"/>
              <a:t>, J. </a:t>
            </a:r>
            <a:r>
              <a:rPr lang="en-US" i="1" dirty="0" err="1" smtClean="0"/>
              <a:t>Crnkovic</a:t>
            </a:r>
            <a:r>
              <a:rPr lang="en-US" i="1" dirty="0" smtClean="0"/>
              <a:t>, P. </a:t>
            </a:r>
            <a:r>
              <a:rPr lang="en-US" i="1" dirty="0" err="1" smtClean="0"/>
              <a:t>Debevec,J</a:t>
            </a:r>
            <a:r>
              <a:rPr lang="en-US" i="1" dirty="0" smtClean="0"/>
              <a:t>. Fagin, R. </a:t>
            </a:r>
            <a:r>
              <a:rPr lang="en-US" i="1" dirty="0" err="1" smtClean="0"/>
              <a:t>Fatemi</a:t>
            </a:r>
            <a:r>
              <a:rPr lang="en-US" i="1" dirty="0" smtClean="0"/>
              <a:t>, M. </a:t>
            </a:r>
            <a:r>
              <a:rPr lang="en-US" i="1" dirty="0" err="1" smtClean="0"/>
              <a:t>Kargiantoulakis</a:t>
            </a:r>
            <a:r>
              <a:rPr lang="en-US" i="1" dirty="0" smtClean="0"/>
              <a:t>, A. </a:t>
            </a:r>
            <a:r>
              <a:rPr lang="en-US" i="1" dirty="0" err="1" smtClean="0"/>
              <a:t>Lorente</a:t>
            </a:r>
            <a:r>
              <a:rPr lang="en-US" i="1" dirty="0" smtClean="0"/>
              <a:t>, J. Mott, J. Price, D. </a:t>
            </a:r>
            <a:r>
              <a:rPr lang="en-US" i="1" dirty="0" err="1" smtClean="0"/>
              <a:t>Tarazona</a:t>
            </a:r>
            <a:r>
              <a:rPr lang="en-US" i="1" dirty="0" smtClean="0"/>
              <a:t>, T. Walton 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249627" y="1112268"/>
            <a:ext cx="268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Efield</a:t>
            </a:r>
            <a:r>
              <a:rPr lang="en-US" dirty="0" smtClean="0"/>
              <a:t>/pitch working group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0810" y="540880"/>
            <a:ext cx="201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thanks to the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0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9595" y="694181"/>
            <a:ext cx="833184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limit of continuous and perfectly aligned quads, with linear dependence of E-field on displacement,  the contribution to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from</a:t>
            </a:r>
            <a:r>
              <a:rPr lang="en-US" baseline="-25000" dirty="0" smtClean="0">
                <a:cs typeface="Symbol" charset="2"/>
              </a:rPr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Electric field </a:t>
            </a:r>
            <a:endParaRPr lang="en-US" dirty="0" smtClean="0">
              <a:cs typeface="Symbol" charset="2"/>
            </a:endParaRPr>
          </a:p>
          <a:p>
            <a:endParaRPr lang="en-US" baseline="-25000" dirty="0">
              <a:cs typeface="Symbol" charset="2"/>
            </a:endParaRPr>
          </a:p>
          <a:p>
            <a:endParaRPr lang="en-US" baseline="-25000" dirty="0" smtClean="0">
              <a:cs typeface="Symbol" charset="2"/>
            </a:endParaRPr>
          </a:p>
          <a:p>
            <a:endParaRPr lang="en-US" baseline="-25000" dirty="0">
              <a:cs typeface="Symbol" charset="2"/>
            </a:endParaRPr>
          </a:p>
          <a:p>
            <a:endParaRPr lang="en-US" baseline="-25000" dirty="0" smtClean="0">
              <a:cs typeface="Symbol" charset="2"/>
            </a:endParaRPr>
          </a:p>
          <a:p>
            <a:endParaRPr lang="en-US" baseline="-25000" dirty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                </a:t>
            </a:r>
          </a:p>
          <a:p>
            <a:endParaRPr lang="en-US" dirty="0" smtClean="0">
              <a:cs typeface="Symbol" charset="2"/>
            </a:endParaRPr>
          </a:p>
          <a:p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  Pitching angle </a:t>
            </a:r>
            <a:endParaRPr lang="en-US" dirty="0">
              <a:cs typeface="Symbol" charset="2"/>
            </a:endParaRPr>
          </a:p>
        </p:txBody>
      </p:sp>
      <p:pic>
        <p:nvPicPr>
          <p:cNvPr id="8" name="Picture 7" descr="langle_E_r_rang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08"/>
          <a:stretch/>
        </p:blipFill>
        <p:spPr>
          <a:xfrm>
            <a:off x="2468900" y="1607400"/>
            <a:ext cx="3102304" cy="704999"/>
          </a:xfrm>
          <a:prstGeom prst="rect">
            <a:avLst/>
          </a:prstGeom>
        </p:spPr>
      </p:pic>
      <p:pic>
        <p:nvPicPr>
          <p:cNvPr id="9" name="Picture 8" descr="C_p_=_-_frac_1_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89" y="3497217"/>
            <a:ext cx="1471929" cy="603400"/>
          </a:xfrm>
          <a:prstGeom prst="rect">
            <a:avLst/>
          </a:prstGeom>
        </p:spPr>
      </p:pic>
      <p:pic>
        <p:nvPicPr>
          <p:cNvPr id="10" name="Picture 9" descr="langle_C_p_rang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104" y="4333352"/>
            <a:ext cx="1615628" cy="627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43610" y="4403270"/>
            <a:ext cx="200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the distribution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7238" y="3648836"/>
            <a:ext cx="134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</a:t>
            </a:r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82039" y="1753789"/>
            <a:ext cx="134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</a:t>
            </a:r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82039" y="2495319"/>
            <a:ext cx="200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the distribution</a:t>
            </a:r>
            <a:endParaRPr lang="en-US" dirty="0"/>
          </a:p>
        </p:txBody>
      </p:sp>
      <p:pic>
        <p:nvPicPr>
          <p:cNvPr id="16" name="Picture 15" descr="langle_C_e_rang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75" y="2428262"/>
            <a:ext cx="3127350" cy="6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78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9595" y="694181"/>
            <a:ext cx="833184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limit of continuous and perfectly aligned quads, with linear dependence of E-field on displacement,  the contribution to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from</a:t>
            </a:r>
            <a:r>
              <a:rPr lang="en-US" baseline="-25000" dirty="0" smtClean="0">
                <a:cs typeface="Symbol" charset="2"/>
              </a:rPr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Electric field </a:t>
            </a:r>
            <a:endParaRPr lang="en-US" dirty="0" smtClean="0">
              <a:cs typeface="Symbol" charset="2"/>
            </a:endParaRPr>
          </a:p>
          <a:p>
            <a:endParaRPr lang="en-US" baseline="-25000" dirty="0">
              <a:cs typeface="Symbol" charset="2"/>
            </a:endParaRPr>
          </a:p>
          <a:p>
            <a:endParaRPr lang="en-US" baseline="-25000" dirty="0" smtClean="0">
              <a:cs typeface="Symbol" charset="2"/>
            </a:endParaRPr>
          </a:p>
          <a:p>
            <a:endParaRPr lang="en-US" baseline="-25000" dirty="0">
              <a:cs typeface="Symbol" charset="2"/>
            </a:endParaRPr>
          </a:p>
          <a:p>
            <a:endParaRPr lang="en-US" baseline="-25000" dirty="0" smtClean="0">
              <a:cs typeface="Symbol" charset="2"/>
            </a:endParaRPr>
          </a:p>
          <a:p>
            <a:endParaRPr lang="en-US" baseline="-25000" dirty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                </a:t>
            </a:r>
          </a:p>
          <a:p>
            <a:endParaRPr lang="en-US" dirty="0" smtClean="0">
              <a:cs typeface="Symbol" charset="2"/>
            </a:endParaRPr>
          </a:p>
          <a:p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  Pitching angle </a:t>
            </a:r>
            <a:endParaRPr lang="en-US" dirty="0">
              <a:cs typeface="Symbol" charset="2"/>
            </a:endParaRPr>
          </a:p>
        </p:txBody>
      </p:sp>
      <p:pic>
        <p:nvPicPr>
          <p:cNvPr id="8" name="Picture 7" descr="langle_E_r_rang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08"/>
          <a:stretch/>
        </p:blipFill>
        <p:spPr>
          <a:xfrm>
            <a:off x="2468900" y="1607400"/>
            <a:ext cx="3102304" cy="704999"/>
          </a:xfrm>
          <a:prstGeom prst="rect">
            <a:avLst/>
          </a:prstGeom>
        </p:spPr>
      </p:pic>
      <p:pic>
        <p:nvPicPr>
          <p:cNvPr id="9" name="Picture 8" descr="C_p_=_-_frac_1_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89" y="3497217"/>
            <a:ext cx="1471929" cy="603400"/>
          </a:xfrm>
          <a:prstGeom prst="rect">
            <a:avLst/>
          </a:prstGeom>
        </p:spPr>
      </p:pic>
      <p:pic>
        <p:nvPicPr>
          <p:cNvPr id="10" name="Picture 9" descr="langle_C_p_rang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104" y="4333352"/>
            <a:ext cx="1615628" cy="627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43610" y="4403270"/>
            <a:ext cx="200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the distribution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7238" y="3648836"/>
            <a:ext cx="134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</a:t>
            </a:r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82039" y="1753789"/>
            <a:ext cx="134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</a:t>
            </a:r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82039" y="2495319"/>
            <a:ext cx="200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the distribution</a:t>
            </a:r>
            <a:endParaRPr lang="en-US" dirty="0"/>
          </a:p>
        </p:txBody>
      </p:sp>
      <p:pic>
        <p:nvPicPr>
          <p:cNvPr id="16" name="Picture 15" descr="langle_C_e_rang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75" y="2428262"/>
            <a:ext cx="3127350" cy="6671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06849" y="5345759"/>
            <a:ext cx="689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i="1" dirty="0" smtClean="0"/>
              <a:t>How well can we measure           ,             , and      ?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 smtClean="0"/>
              <a:t>What is the effect of nonlinearity, voltage errors and misalignment?</a:t>
            </a:r>
            <a:endParaRPr lang="en-US" i="1" dirty="0"/>
          </a:p>
        </p:txBody>
      </p:sp>
      <p:pic>
        <p:nvPicPr>
          <p:cNvPr id="24" name="Picture 23" descr="langle_x_e^2_ra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44" y="5387189"/>
            <a:ext cx="473719" cy="343678"/>
          </a:xfrm>
          <a:prstGeom prst="rect">
            <a:avLst/>
          </a:prstGeom>
        </p:spPr>
      </p:pic>
      <p:pic>
        <p:nvPicPr>
          <p:cNvPr id="25" name="Picture 24" descr="langle_y^2_rang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53" y="5387189"/>
            <a:ext cx="449765" cy="330440"/>
          </a:xfrm>
          <a:prstGeom prst="rect">
            <a:avLst/>
          </a:prstGeom>
        </p:spPr>
      </p:pic>
      <p:pic>
        <p:nvPicPr>
          <p:cNvPr id="26" name="Picture 25" descr="n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23" y="5487161"/>
            <a:ext cx="210576" cy="1662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738" y="4960781"/>
            <a:ext cx="128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23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ECAA-55DE-A546-88ED-23926A155F66}" type="slidenum">
              <a:rPr lang="en-US" smtClean="0"/>
              <a:t>7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442854" y="1814286"/>
            <a:ext cx="0" cy="3610428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352142" y="2304143"/>
            <a:ext cx="10341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52142" y="4742542"/>
            <a:ext cx="10341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49143" y="2521857"/>
            <a:ext cx="70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y</a:t>
            </a:r>
            <a:r>
              <a:rPr lang="en-US" dirty="0" smtClean="0"/>
              <a:t> = 0</a:t>
            </a:r>
            <a:endParaRPr lang="en-US" dirty="0"/>
          </a:p>
        </p:txBody>
      </p:sp>
      <p:pic>
        <p:nvPicPr>
          <p:cNvPr id="10" name="Picture 9" descr="frac_d_E_x_dx_=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56" y="3501571"/>
            <a:ext cx="1511300" cy="8509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7200" y="3283857"/>
            <a:ext cx="4695371" cy="139700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90800" y="1920934"/>
            <a:ext cx="0" cy="3594495"/>
          </a:xfrm>
          <a:prstGeom prst="line">
            <a:avLst/>
          </a:prstGeom>
          <a:ln>
            <a:solidFill>
              <a:srgbClr val="00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57200" y="3900712"/>
            <a:ext cx="4441372" cy="0"/>
          </a:xfrm>
          <a:prstGeom prst="line">
            <a:avLst/>
          </a:prstGeom>
          <a:ln>
            <a:solidFill>
              <a:srgbClr val="00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35714" y="350157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883369" y="181428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x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352142" y="3283857"/>
            <a:ext cx="10341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99792" y="1629620"/>
            <a:ext cx="122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plate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247571" y="5515429"/>
            <a:ext cx="311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index n is proportional to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9998" y="179285"/>
            <a:ext cx="713528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Quad Nonlinearity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r</a:t>
            </a:r>
            <a:r>
              <a:rPr lang="en-US" dirty="0" smtClean="0"/>
              <a:t> is not simply linear in 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Index n and dispersion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depend on 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Quad curvature =&gt; quadratic dependence (</a:t>
            </a:r>
            <a:r>
              <a:rPr lang="en-US" dirty="0" err="1" smtClean="0"/>
              <a:t>sextupole</a:t>
            </a:r>
            <a:r>
              <a:rPr lang="en-US" dirty="0" smtClean="0"/>
              <a:t>-like)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Sextupole</a:t>
            </a:r>
            <a:r>
              <a:rPr lang="en-US" dirty="0" smtClean="0"/>
              <a:t> component =&gt; amplitude dependent shift of the closed orbit</a:t>
            </a:r>
            <a:endParaRPr lang="en-US" dirty="0"/>
          </a:p>
        </p:txBody>
      </p:sp>
      <p:pic>
        <p:nvPicPr>
          <p:cNvPr id="33" name="Picture 32" descr="frac_d_E_x_dx_=_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0"/>
          <a:stretch/>
        </p:blipFill>
        <p:spPr>
          <a:xfrm>
            <a:off x="6489162" y="5399373"/>
            <a:ext cx="651002" cy="677254"/>
          </a:xfrm>
          <a:prstGeom prst="rect">
            <a:avLst/>
          </a:prstGeom>
        </p:spPr>
      </p:pic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17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073029" y="1529018"/>
            <a:ext cx="0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spect="1"/>
          </p:cNvSpPr>
          <p:nvPr/>
        </p:nvSpPr>
        <p:spPr>
          <a:xfrm>
            <a:off x="2948695" y="1300481"/>
            <a:ext cx="2811752" cy="28097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081148" y="1529018"/>
            <a:ext cx="8699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70588" y="1304831"/>
            <a:ext cx="137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25581" y="3210859"/>
            <a:ext cx="1371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06802" y="152901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plates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256585" y="2716695"/>
            <a:ext cx="50386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485754" y="2719154"/>
            <a:ext cx="4805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45538" y="2178700"/>
            <a:ext cx="7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±1mm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86423" y="1809368"/>
            <a:ext cx="145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ΔV</a:t>
            </a:r>
            <a:r>
              <a:rPr lang="en-US" baseline="-25000" dirty="0" err="1" smtClean="0"/>
              <a:t>p</a:t>
            </a:r>
            <a:r>
              <a:rPr lang="en-US" dirty="0" smtClean="0"/>
              <a:t> = ± </a:t>
            </a:r>
            <a:r>
              <a:rPr lang="en-US" dirty="0"/>
              <a:t>5</a:t>
            </a:r>
            <a:r>
              <a:rPr lang="en-US" dirty="0" smtClean="0"/>
              <a:t>% V</a:t>
            </a:r>
            <a:r>
              <a:rPr lang="en-US" baseline="-25000" dirty="0" smtClean="0"/>
              <a:t>0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951399" y="879174"/>
            <a:ext cx="0" cy="3473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951400" y="1437839"/>
            <a:ext cx="1" cy="3715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8302" y="139187"/>
            <a:ext cx="8398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Systematically explore dependence of E-field and Pitch correction on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field and </a:t>
            </a:r>
            <a:r>
              <a:rPr lang="en-US" sz="2000" dirty="0"/>
              <a:t>alignment errors </a:t>
            </a:r>
            <a:r>
              <a:rPr lang="en-US" sz="2000" dirty="0" smtClean="0"/>
              <a:t>and nonlinearity with simulation</a:t>
            </a:r>
            <a:endParaRPr lang="en-US" sz="2000" dirty="0"/>
          </a:p>
          <a:p>
            <a:endParaRPr lang="en-US" sz="2000" dirty="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57200" y="537914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57200" y="566514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442846" y="536779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442846" y="566514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44603" y="537248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44603" y="5668549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013388" y="537248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013388" y="566070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659291" y="538581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659291" y="5671811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644937" y="5374461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644937" y="5671811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246694" y="5379148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246694" y="5675211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215479" y="5379148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215479" y="566736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57200" y="571907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1240144" y="5725768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2442846" y="5730814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4633364" y="5705603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6654353" y="5705142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3249451" y="5747363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54" name="TextBox 53"/>
          <p:cNvSpPr txBox="1"/>
          <p:nvPr/>
        </p:nvSpPr>
        <p:spPr>
          <a:xfrm>
            <a:off x="5539310" y="5719071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55" name="TextBox 54"/>
          <p:cNvSpPr txBox="1"/>
          <p:nvPr/>
        </p:nvSpPr>
        <p:spPr>
          <a:xfrm>
            <a:off x="7464592" y="5698832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3420888"/>
            <a:ext cx="78919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2</a:t>
            </a:r>
            <a:r>
              <a:rPr lang="en-US" baseline="30000" dirty="0" smtClean="0"/>
              <a:t>4</a:t>
            </a:r>
            <a:r>
              <a:rPr lang="en-US" dirty="0" smtClean="0"/>
              <a:t> combinations of displacement errors. Two for each plate and 4 plates</a:t>
            </a:r>
          </a:p>
          <a:p>
            <a:r>
              <a:rPr lang="en-US" dirty="0" smtClean="0"/>
              <a:t>There are 2</a:t>
            </a:r>
            <a:r>
              <a:rPr lang="en-US" baseline="30000" dirty="0" smtClean="0"/>
              <a:t>4</a:t>
            </a:r>
            <a:r>
              <a:rPr lang="en-US" dirty="0" smtClean="0"/>
              <a:t> combinations of voltage errors. Two for each plate and 4 plates</a:t>
            </a:r>
          </a:p>
          <a:p>
            <a:r>
              <a:rPr lang="en-US" dirty="0"/>
              <a:t> </a:t>
            </a:r>
            <a:r>
              <a:rPr lang="en-US" dirty="0" smtClean="0"/>
              <a:t> =&gt; 256 combinations of displacement and voltage errors </a:t>
            </a:r>
          </a:p>
          <a:p>
            <a:endParaRPr lang="en-US" dirty="0"/>
          </a:p>
          <a:p>
            <a:r>
              <a:rPr lang="en-US" i="1" dirty="0" smtClean="0"/>
              <a:t>For each quad</a:t>
            </a: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2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 flipH="1">
            <a:off x="604810" y="508993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04810" y="794994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590456" y="497644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590456" y="794994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92213" y="502331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92213" y="79839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160998" y="502331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160998" y="790550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806901" y="515655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806901" y="80165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792547" y="50430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792547" y="80165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394304" y="50899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394304" y="80505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363089" y="50899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363089" y="797212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4810" y="848916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1387754" y="855613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2590456" y="860659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4780974" y="835448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6801963" y="834987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3397061" y="877208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54" name="TextBox 53"/>
          <p:cNvSpPr txBox="1"/>
          <p:nvPr/>
        </p:nvSpPr>
        <p:spPr>
          <a:xfrm>
            <a:off x="5686920" y="848916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55" name="TextBox 54"/>
          <p:cNvSpPr txBox="1"/>
          <p:nvPr/>
        </p:nvSpPr>
        <p:spPr>
          <a:xfrm>
            <a:off x="7612202" y="828677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56" name="Oval 55"/>
          <p:cNvSpPr/>
          <p:nvPr/>
        </p:nvSpPr>
        <p:spPr>
          <a:xfrm>
            <a:off x="345432" y="1488468"/>
            <a:ext cx="3974532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69536" y="184731"/>
            <a:ext cx="8543004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November 2019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357" y="7015"/>
            <a:ext cx="9072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#1    d1s2s3s4V1s2s3s4 -  displacement and voltage errors for all inner/bottom/top/bottom plates the same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-4962" y="1232320"/>
            <a:ext cx="9290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#2  d1s2a3a4V1s2a3a4 -  displacement and voltage errors on Q2 all equal to Q1, on Q3 and Q4 opposite to Q1</a:t>
            </a:r>
            <a:endParaRPr lang="en-US" sz="1600" dirty="0"/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642429" y="1852235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642429" y="213823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2628075" y="184088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2628075" y="213823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1229832" y="184557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1229832" y="214163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3198617" y="184557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3198617" y="2133792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4844520" y="185889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4844520" y="214489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6830166" y="184754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6830166" y="214489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5431923" y="185223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5431923" y="2148298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7400708" y="185223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7400708" y="214045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642429" y="2192158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104" name="TextBox 103"/>
          <p:cNvSpPr txBox="1"/>
          <p:nvPr/>
        </p:nvSpPr>
        <p:spPr>
          <a:xfrm>
            <a:off x="1425373" y="2198855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105" name="TextBox 104"/>
          <p:cNvSpPr txBox="1"/>
          <p:nvPr/>
        </p:nvSpPr>
        <p:spPr>
          <a:xfrm>
            <a:off x="2628075" y="220390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818593" y="2178690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107" name="TextBox 106"/>
          <p:cNvSpPr txBox="1"/>
          <p:nvPr/>
        </p:nvSpPr>
        <p:spPr>
          <a:xfrm>
            <a:off x="6839582" y="2178229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434680" y="2220450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724539" y="2192158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649821" y="2171919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111" name="Oval 110"/>
          <p:cNvSpPr/>
          <p:nvPr/>
        </p:nvSpPr>
        <p:spPr>
          <a:xfrm>
            <a:off x="4384854" y="1488468"/>
            <a:ext cx="4477020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235711" y="2805330"/>
            <a:ext cx="2006374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35357" y="2552433"/>
            <a:ext cx="9244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#3 d1a2s3a4V1a2s3a4 -  displacement and voltage errors on Q3 all equal to Q1, on Q2 and Q4 opposite to Q1</a:t>
            </a:r>
            <a:endParaRPr lang="en-US" sz="1600" dirty="0"/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532708" y="316909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532708" y="345509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2518354" y="315774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2518354" y="345509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20111" y="316243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1120111" y="3458498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3088896" y="316243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3088896" y="345065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4734799" y="317575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4734799" y="346176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6720445" y="316441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6720445" y="346176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5322202" y="316909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5322202" y="3465160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7290987" y="316909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7290987" y="345731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532708" y="3509020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315652" y="3515717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133" name="TextBox 132"/>
          <p:cNvSpPr txBox="1"/>
          <p:nvPr/>
        </p:nvSpPr>
        <p:spPr>
          <a:xfrm>
            <a:off x="2518354" y="3520763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134" name="TextBox 133"/>
          <p:cNvSpPr txBox="1"/>
          <p:nvPr/>
        </p:nvSpPr>
        <p:spPr>
          <a:xfrm>
            <a:off x="4708872" y="3495552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135" name="TextBox 134"/>
          <p:cNvSpPr txBox="1"/>
          <p:nvPr/>
        </p:nvSpPr>
        <p:spPr>
          <a:xfrm>
            <a:off x="6729861" y="349509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136" name="TextBox 135"/>
          <p:cNvSpPr txBox="1"/>
          <p:nvPr/>
        </p:nvSpPr>
        <p:spPr>
          <a:xfrm>
            <a:off x="3324959" y="3537312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137" name="TextBox 136"/>
          <p:cNvSpPr txBox="1"/>
          <p:nvPr/>
        </p:nvSpPr>
        <p:spPr>
          <a:xfrm>
            <a:off x="5614818" y="3509020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138" name="TextBox 137"/>
          <p:cNvSpPr txBox="1"/>
          <p:nvPr/>
        </p:nvSpPr>
        <p:spPr>
          <a:xfrm>
            <a:off x="7540100" y="3488781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139" name="Oval 138"/>
          <p:cNvSpPr/>
          <p:nvPr/>
        </p:nvSpPr>
        <p:spPr>
          <a:xfrm>
            <a:off x="6553199" y="2805330"/>
            <a:ext cx="2198953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4780974" y="4253259"/>
            <a:ext cx="1820468" cy="92837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/>
          <p:cNvSpPr txBox="1"/>
          <p:nvPr/>
        </p:nvSpPr>
        <p:spPr>
          <a:xfrm>
            <a:off x="-7333" y="3825868"/>
            <a:ext cx="9581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87388" algn="l"/>
              </a:tabLst>
            </a:pPr>
            <a:r>
              <a:rPr lang="en-US" sz="1600" dirty="0" smtClean="0"/>
              <a:t>#4 d1a2s3a4V1s2a3a4 v-  </a:t>
            </a:r>
            <a:r>
              <a:rPr lang="en-US" sz="1600" dirty="0" err="1" smtClean="0"/>
              <a:t>disp</a:t>
            </a:r>
            <a:r>
              <a:rPr lang="en-US" sz="1600" dirty="0" smtClean="0"/>
              <a:t> errors Q3 = Q1, Q2 </a:t>
            </a:r>
            <a:r>
              <a:rPr lang="en-US" sz="1600" dirty="0"/>
              <a:t>&amp;</a:t>
            </a:r>
            <a:r>
              <a:rPr lang="en-US" sz="1600" dirty="0" smtClean="0"/>
              <a:t> Q4 opposite Q1. volt errors Q2=Q1, Q3 </a:t>
            </a:r>
            <a:r>
              <a:rPr lang="en-US" sz="1600" dirty="0"/>
              <a:t>&amp;</a:t>
            </a:r>
            <a:r>
              <a:rPr lang="en-US" sz="1600" dirty="0" smtClean="0"/>
              <a:t> Q4 opposite Q1</a:t>
            </a:r>
            <a:endParaRPr lang="en-US" sz="1600" dirty="0"/>
          </a:p>
        </p:txBody>
      </p:sp>
      <p:cxnSp>
        <p:nvCxnSpPr>
          <p:cNvPr id="142" name="Straight Connector 141"/>
          <p:cNvCxnSpPr/>
          <p:nvPr/>
        </p:nvCxnSpPr>
        <p:spPr>
          <a:xfrm flipH="1">
            <a:off x="740282" y="455180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740282" y="483780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2725928" y="454045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2725928" y="483780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>
            <a:off x="1327685" y="454514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>
            <a:off x="1327685" y="4841208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3296470" y="454514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3296470" y="483336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4942373" y="455846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4942373" y="484447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>
            <a:off x="6928019" y="454712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>
            <a:off x="6928019" y="4844470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5529776" y="455180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5529776" y="4847870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7498561" y="455180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7498561" y="484002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740282" y="4891730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159" name="TextBox 158"/>
          <p:cNvSpPr txBox="1"/>
          <p:nvPr/>
        </p:nvSpPr>
        <p:spPr>
          <a:xfrm>
            <a:off x="1523226" y="4898427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160" name="TextBox 159"/>
          <p:cNvSpPr txBox="1"/>
          <p:nvPr/>
        </p:nvSpPr>
        <p:spPr>
          <a:xfrm>
            <a:off x="2725928" y="4903473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161" name="TextBox 160"/>
          <p:cNvSpPr txBox="1"/>
          <p:nvPr/>
        </p:nvSpPr>
        <p:spPr>
          <a:xfrm>
            <a:off x="4916446" y="4878262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162" name="TextBox 161"/>
          <p:cNvSpPr txBox="1"/>
          <p:nvPr/>
        </p:nvSpPr>
        <p:spPr>
          <a:xfrm>
            <a:off x="6937435" y="487780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163" name="TextBox 162"/>
          <p:cNvSpPr txBox="1"/>
          <p:nvPr/>
        </p:nvSpPr>
        <p:spPr>
          <a:xfrm>
            <a:off x="3532533" y="4920022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164" name="TextBox 163"/>
          <p:cNvSpPr txBox="1"/>
          <p:nvPr/>
        </p:nvSpPr>
        <p:spPr>
          <a:xfrm>
            <a:off x="5822392" y="4891730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165" name="TextBox 164"/>
          <p:cNvSpPr txBox="1"/>
          <p:nvPr/>
        </p:nvSpPr>
        <p:spPr>
          <a:xfrm>
            <a:off x="7747674" y="4871491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166" name="Oval 165"/>
          <p:cNvSpPr/>
          <p:nvPr/>
        </p:nvSpPr>
        <p:spPr>
          <a:xfrm>
            <a:off x="6494901" y="4273858"/>
            <a:ext cx="2094062" cy="9632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4437802" y="2858675"/>
            <a:ext cx="2006374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2242085" y="2809612"/>
            <a:ext cx="2198953" cy="104758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473182" y="4273858"/>
            <a:ext cx="1846782" cy="9077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499933" y="4301057"/>
            <a:ext cx="1973249" cy="92837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345432" y="4275273"/>
            <a:ext cx="4095606" cy="9077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4682058" y="4245987"/>
            <a:ext cx="4095606" cy="9077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/>
          <p:cNvCxnSpPr/>
          <p:nvPr/>
        </p:nvCxnSpPr>
        <p:spPr>
          <a:xfrm flipH="1">
            <a:off x="750089" y="5868176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H="1">
            <a:off x="750089" y="615417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>
            <a:off x="2735735" y="585682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>
            <a:off x="2735735" y="6154177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H="1">
            <a:off x="1337492" y="586151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1337492" y="6157577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H="1">
            <a:off x="3306277" y="5861514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H="1">
            <a:off x="3306277" y="6149733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>
            <a:off x="4952180" y="5874838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H="1">
            <a:off x="4952180" y="616083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H="1">
            <a:off x="6937826" y="586348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H="1">
            <a:off x="6937826" y="6160839"/>
            <a:ext cx="457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flipH="1">
            <a:off x="5539583" y="586817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5539583" y="6164239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flipH="1">
            <a:off x="7508368" y="5868176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H="1">
            <a:off x="7508368" y="6156395"/>
            <a:ext cx="914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750089" y="6208099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S</a:t>
            </a:r>
            <a:endParaRPr lang="en-US" sz="1100" dirty="0"/>
          </a:p>
        </p:txBody>
      </p:sp>
      <p:sp>
        <p:nvSpPr>
          <p:cNvPr id="190" name="TextBox 189"/>
          <p:cNvSpPr txBox="1"/>
          <p:nvPr/>
        </p:nvSpPr>
        <p:spPr>
          <a:xfrm>
            <a:off x="1533033" y="6214796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Q1 L</a:t>
            </a:r>
            <a:endParaRPr lang="en-US" sz="1100" dirty="0"/>
          </a:p>
        </p:txBody>
      </p:sp>
      <p:sp>
        <p:nvSpPr>
          <p:cNvPr id="191" name="TextBox 190"/>
          <p:cNvSpPr txBox="1"/>
          <p:nvPr/>
        </p:nvSpPr>
        <p:spPr>
          <a:xfrm>
            <a:off x="2735735" y="6219842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S</a:t>
            </a:r>
            <a:endParaRPr lang="en-US" sz="1100" dirty="0"/>
          </a:p>
        </p:txBody>
      </p:sp>
      <p:sp>
        <p:nvSpPr>
          <p:cNvPr id="192" name="TextBox 191"/>
          <p:cNvSpPr txBox="1"/>
          <p:nvPr/>
        </p:nvSpPr>
        <p:spPr>
          <a:xfrm>
            <a:off x="4926253" y="6194631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S</a:t>
            </a:r>
            <a:endParaRPr lang="en-US" sz="1100" dirty="0"/>
          </a:p>
        </p:txBody>
      </p:sp>
      <p:sp>
        <p:nvSpPr>
          <p:cNvPr id="193" name="TextBox 192"/>
          <p:cNvSpPr txBox="1"/>
          <p:nvPr/>
        </p:nvSpPr>
        <p:spPr>
          <a:xfrm>
            <a:off x="6947242" y="6194170"/>
            <a:ext cx="44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S</a:t>
            </a:r>
            <a:endParaRPr lang="en-US" sz="1100" dirty="0"/>
          </a:p>
        </p:txBody>
      </p:sp>
      <p:sp>
        <p:nvSpPr>
          <p:cNvPr id="194" name="TextBox 193"/>
          <p:cNvSpPr txBox="1"/>
          <p:nvPr/>
        </p:nvSpPr>
        <p:spPr>
          <a:xfrm>
            <a:off x="3542340" y="6236391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Q2 L</a:t>
            </a:r>
            <a:endParaRPr lang="en-US" sz="1100" dirty="0"/>
          </a:p>
        </p:txBody>
      </p:sp>
      <p:sp>
        <p:nvSpPr>
          <p:cNvPr id="195" name="TextBox 194"/>
          <p:cNvSpPr txBox="1"/>
          <p:nvPr/>
        </p:nvSpPr>
        <p:spPr>
          <a:xfrm>
            <a:off x="5832199" y="6208099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Q3 L</a:t>
            </a:r>
            <a:endParaRPr lang="en-US" sz="1100" dirty="0"/>
          </a:p>
        </p:txBody>
      </p:sp>
      <p:sp>
        <p:nvSpPr>
          <p:cNvPr id="196" name="TextBox 195"/>
          <p:cNvSpPr txBox="1"/>
          <p:nvPr/>
        </p:nvSpPr>
        <p:spPr>
          <a:xfrm>
            <a:off x="7757481" y="6187860"/>
            <a:ext cx="442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Q4 L</a:t>
            </a:r>
            <a:endParaRPr lang="en-US" sz="1100" dirty="0"/>
          </a:p>
        </p:txBody>
      </p:sp>
      <p:sp>
        <p:nvSpPr>
          <p:cNvPr id="197" name="Oval 196"/>
          <p:cNvSpPr/>
          <p:nvPr/>
        </p:nvSpPr>
        <p:spPr>
          <a:xfrm>
            <a:off x="6504708" y="5590227"/>
            <a:ext cx="2094062" cy="9632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2482989" y="5590227"/>
            <a:ext cx="1846782" cy="9077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509740" y="5617426"/>
            <a:ext cx="1973249" cy="92837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492552" y="5580158"/>
            <a:ext cx="2094062" cy="9632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extBox 200"/>
          <p:cNvSpPr txBox="1"/>
          <p:nvPr/>
        </p:nvSpPr>
        <p:spPr>
          <a:xfrm>
            <a:off x="58059" y="5266393"/>
            <a:ext cx="7580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87388" algn="l"/>
              </a:tabLst>
            </a:pPr>
            <a:r>
              <a:rPr lang="en-US" sz="1600" dirty="0" smtClean="0"/>
              <a:t>#5 d1a2a3a4V1a2a3a4 -  displacement and voltage errors on Q2, Q3 and Q4 opposite Q1</a:t>
            </a:r>
            <a:endParaRPr lang="en-US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Rubin 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1E4A-935C-FD4C-9288-B1FA2CE28C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96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5842</TotalTime>
  <Words>2089</Words>
  <Application>Microsoft Macintosh PowerPoint</Application>
  <PresentationFormat>On-screen Show (4:3)</PresentationFormat>
  <Paragraphs>520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Efield and Pitch Corrections</vt:lpstr>
      <vt:lpstr>PowerPoint Presentation</vt:lpstr>
      <vt:lpstr>Why do we need a pitch correction?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Uncertainties Summary: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 Radius &lt;R&gt;  from Tracking planes for t &gt; 30 𝝻s.   Averaged over all planes &lt;R&gt; ~ 5.6 mm </vt:lpstr>
      <vt:lpstr>Compare Frequency Spectrum </vt:lpstr>
      <vt:lpstr>``Statistical Error” on FR extraction</vt:lpstr>
      <vt:lpstr>Maximal Error?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Efield and Pitch Corrections</dc:title>
  <dc:creator>David Rubin</dc:creator>
  <cp:lastModifiedBy>David Rubin</cp:lastModifiedBy>
  <cp:revision>38</cp:revision>
  <dcterms:created xsi:type="dcterms:W3CDTF">2019-11-18T13:53:38Z</dcterms:created>
  <dcterms:modified xsi:type="dcterms:W3CDTF">2019-11-22T15:17:40Z</dcterms:modified>
</cp:coreProperties>
</file>