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60"/>
  </p:notesMasterIdLst>
  <p:handoutMasterIdLst>
    <p:handoutMasterId r:id="rId61"/>
  </p:handoutMasterIdLst>
  <p:sldIdLst>
    <p:sldId id="448" r:id="rId6"/>
    <p:sldId id="518" r:id="rId7"/>
    <p:sldId id="532" r:id="rId8"/>
    <p:sldId id="530" r:id="rId9"/>
    <p:sldId id="473" r:id="rId10"/>
    <p:sldId id="471" r:id="rId11"/>
    <p:sldId id="531" r:id="rId12"/>
    <p:sldId id="488" r:id="rId13"/>
    <p:sldId id="458" r:id="rId14"/>
    <p:sldId id="519" r:id="rId15"/>
    <p:sldId id="525" r:id="rId16"/>
    <p:sldId id="535" r:id="rId17"/>
    <p:sldId id="537" r:id="rId18"/>
    <p:sldId id="536" r:id="rId19"/>
    <p:sldId id="483" r:id="rId20"/>
    <p:sldId id="490" r:id="rId21"/>
    <p:sldId id="527" r:id="rId22"/>
    <p:sldId id="491" r:id="rId23"/>
    <p:sldId id="481" r:id="rId24"/>
    <p:sldId id="507" r:id="rId25"/>
    <p:sldId id="501" r:id="rId26"/>
    <p:sldId id="528" r:id="rId27"/>
    <p:sldId id="508" r:id="rId28"/>
    <p:sldId id="529" r:id="rId29"/>
    <p:sldId id="502" r:id="rId30"/>
    <p:sldId id="506" r:id="rId31"/>
    <p:sldId id="505" r:id="rId32"/>
    <p:sldId id="510" r:id="rId33"/>
    <p:sldId id="504" r:id="rId34"/>
    <p:sldId id="503" r:id="rId35"/>
    <p:sldId id="500" r:id="rId36"/>
    <p:sldId id="493" r:id="rId37"/>
    <p:sldId id="496" r:id="rId38"/>
    <p:sldId id="478" r:id="rId39"/>
    <p:sldId id="497" r:id="rId40"/>
    <p:sldId id="479" r:id="rId41"/>
    <p:sldId id="513" r:id="rId42"/>
    <p:sldId id="514" r:id="rId43"/>
    <p:sldId id="515" r:id="rId44"/>
    <p:sldId id="524" r:id="rId45"/>
    <p:sldId id="275" r:id="rId46"/>
    <p:sldId id="467" r:id="rId47"/>
    <p:sldId id="480" r:id="rId48"/>
    <p:sldId id="485" r:id="rId49"/>
    <p:sldId id="487" r:id="rId50"/>
    <p:sldId id="511" r:id="rId51"/>
    <p:sldId id="474" r:id="rId52"/>
    <p:sldId id="492" r:id="rId53"/>
    <p:sldId id="526" r:id="rId54"/>
    <p:sldId id="509" r:id="rId55"/>
    <p:sldId id="498" r:id="rId56"/>
    <p:sldId id="499" r:id="rId57"/>
    <p:sldId id="477" r:id="rId58"/>
    <p:sldId id="482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tt, James Edward" initials="MJ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  <a:srgbClr val="0000FF"/>
    <a:srgbClr val="003087"/>
    <a:srgbClr val="3077B2"/>
    <a:srgbClr val="C886EA"/>
    <a:srgbClr val="FF00FF"/>
    <a:srgbClr val="945200"/>
    <a:srgbClr val="0070C0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0" autoAdjust="0"/>
    <p:restoredTop sz="90179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-1448" y="-10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commentAuthors" Target="commentAuthors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4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3" y="820216"/>
            <a:ext cx="9166861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56492D-9E7A-E040-A2CF-C1D29AF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523794-29BF-DF45-807C-216D5490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4077D9-6D25-3443-B42B-B3B78DF7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188F3FE5-A773-7F4B-8826-FFC40173C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5B6BA44B-A9BF-384A-A847-5C5912307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5B67F30B-7416-CE45-A871-085BA6F33A6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5886C53E-D708-004F-8192-84D519303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6D83996E-CFDE-4A44-9E6C-468DE6463B2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357B7B57-FF34-8E42-B0BE-FC3C336CD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9E01E70-F585-1541-B35E-E3FF26ADE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5C4FC5B-A304-394D-9806-33FCD77BA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95EF10DC-26B3-2749-A658-B53BB2C64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19C24A27-6C9C-914A-8F21-BE3890742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C8D58D8-0CCB-3B40-8675-D8574C56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5C86D6A-3A54-F843-86BA-D89496753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87362D-F8A9-DF40-A27D-8F785CB8DF76}"/>
              </a:ext>
            </a:extLst>
          </p:cNvPr>
          <p:cNvSpPr/>
          <p:nvPr userDrawn="1"/>
        </p:nvSpPr>
        <p:spPr>
          <a:xfrm>
            <a:off x="215900" y="6258863"/>
            <a:ext cx="7576821" cy="1979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4071" TargetMode="External"/><Relationship Id="rId4" Type="http://schemas.openxmlformats.org/officeDocument/2006/relationships/hyperlink" Target="https://gm2-docdb.fnal.gov/cgi-bin/private/ShowDocument?docid=1563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s://gm2-docdb.fnal.gov/cgi-bin/private/ShowDocument?docid=17224" TargetMode="External"/><Relationship Id="rId5" Type="http://schemas.openxmlformats.org/officeDocument/2006/relationships/hyperlink" Target="https://gm2-docdb.fnal.gov/cgi-bin/private/ShowDocument?docid=1563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uon.npl.washington.edu/elog/g2/Tracking+Analysis/16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m2-docdb.fnal.gov/cgi-bin/private/ShowDocument?docid=1606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m2-docdb.fnal.gov/cgi-bin/private/ShowDocument?docid=1668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s://gm2-docdb.fnal.gov/cgi-bin/private/ShowDocument?docid=1784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hyperlink" Target="https://muon.npl.washington.edu/elog/g2/Tracking+Analysis/175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s://gm2-docdb.fnal.gov/cgi-bin/private/ShowDocument?docid=1774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hyperlink" Target="https://gm2-docdb.fnal.gov/cgi-bin/private/ShowDocument?docid=1678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hyperlink" Target="https://gm2-docdb.fnal.gov/cgi-bin/private/ShowDocument?docid=1678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hyperlink" Target="https://muon.npl.washington.edu/elog/g2/Tracking+Analysis/17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s://muon.npl.washington.edu/elog/g2/Tracking+Analysis/15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https://muon.npl.washington.edu/elog/g2/Tracking+Analysis/159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uon.npl.washington.edu/elog/g2/Tracking+Analysis/159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6420" TargetMode="External"/><Relationship Id="rId4" Type="http://schemas.openxmlformats.org/officeDocument/2006/relationships/hyperlink" Target="https://gm2-docdb.fnal.gov/cgi-bin/private/ShowDocument?docid=1644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m2-docdb.fnal.gov/cgi-bin/private/ShowDocument?docid=1628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hyperlink" Target="https://gm2-docdb.fnal.gov/cgi-bin/private/ShowDocument?docid=16282" TargetMode="External"/><Relationship Id="rId7" Type="http://schemas.openxmlformats.org/officeDocument/2006/relationships/hyperlink" Target="https://gm2-docdb.fnal.gov/cgi-bin/private/ShowDocument?docid=16420" TargetMode="External"/><Relationship Id="rId8" Type="http://schemas.openxmlformats.org/officeDocument/2006/relationships/hyperlink" Target="https://gm2-docdb.fnal.gov/cgi-bin/private/ShowDocument?docid=1644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hyperlink" Target="https://gm2-docdb.fnal.gov/cgi-bin/private/ShowDocument?docid=16282" TargetMode="External"/><Relationship Id="rId7" Type="http://schemas.openxmlformats.org/officeDocument/2006/relationships/hyperlink" Target="https://gm2-docdb.fnal.gov/cgi-bin/private/ShowDocument?docid=16420" TargetMode="External"/><Relationship Id="rId8" Type="http://schemas.openxmlformats.org/officeDocument/2006/relationships/hyperlink" Target="https://gm2-docdb.fnal.gov/cgi-bin/private/ShowDocument?docid=1644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hyperlink" Target="https://gm2-docdb.fnal.gov/cgi-bin/private/ShowDocument?docid=17224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hyperlink" Target="https://gm2-docdb.fnal.gov/cgi-bin/private/ShowDocument?docid=17224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m2-docdb.fnal.gov/cgi-bin/private/ShowDocument?docid=17224" TargetMode="External"/><Relationship Id="rId4" Type="http://schemas.openxmlformats.org/officeDocument/2006/relationships/hyperlink" Target="https://gm2-docdb.fnal.gov/cgi-bin/private/ShowDocument?docid=1563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m2-docdb.fnal.gov/cgi-bin/private/ShowDocument?docid=16787" TargetMode="External"/><Relationship Id="rId3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hyperlink" Target="https://muon.npl.washington.edu/elog/g2/Tracking+Analysis/153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hyperlink" Target="https://muon.npl.washington.edu/elog/g2/Tracking+Analysis/154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6070722" cy="1529241"/>
          </a:xfrm>
        </p:spPr>
        <p:txBody>
          <a:bodyPr/>
          <a:lstStyle/>
          <a:p>
            <a:r>
              <a:rPr lang="en-US" dirty="0"/>
              <a:t>James Mott, Boston University</a:t>
            </a:r>
          </a:p>
          <a:p>
            <a:r>
              <a:rPr lang="en-US" dirty="0"/>
              <a:t>g-2 Collaboration Meeting</a:t>
            </a:r>
          </a:p>
          <a:p>
            <a:r>
              <a:rPr lang="en-US" dirty="0"/>
              <a:t>30</a:t>
            </a:r>
            <a:r>
              <a:rPr lang="en-US" baseline="30000" dirty="0"/>
              <a:t>th</a:t>
            </a:r>
            <a:r>
              <a:rPr lang="en-US" dirty="0"/>
              <a:t> May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Pitch Correction: Tracker Measurements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1469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Non-continuous Quads: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3DC11DD-2392-AB4E-8D43-DF9E9FDB9E88}"/>
              </a:ext>
            </a:extLst>
          </p:cNvPr>
          <p:cNvGrpSpPr/>
          <p:nvPr/>
        </p:nvGrpSpPr>
        <p:grpSpPr>
          <a:xfrm>
            <a:off x="548665" y="1969472"/>
            <a:ext cx="7977554" cy="11723"/>
            <a:chOff x="679939" y="1535723"/>
            <a:chExt cx="7977554" cy="1172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1F1BFF9-4618-8B4F-BB8F-076E5928FF89}"/>
                </a:ext>
              </a:extLst>
            </p:cNvPr>
            <p:cNvCxnSpPr/>
            <p:nvPr/>
          </p:nvCxnSpPr>
          <p:spPr>
            <a:xfrm>
              <a:off x="679939" y="1547446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A111EFE-E155-E249-9D32-4E392AB39926}"/>
                </a:ext>
              </a:extLst>
            </p:cNvPr>
            <p:cNvCxnSpPr/>
            <p:nvPr/>
          </p:nvCxnSpPr>
          <p:spPr>
            <a:xfrm>
              <a:off x="2932724" y="1547446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5C8F215-56A7-2845-A13D-AA767CA3C4FB}"/>
                </a:ext>
              </a:extLst>
            </p:cNvPr>
            <p:cNvCxnSpPr/>
            <p:nvPr/>
          </p:nvCxnSpPr>
          <p:spPr>
            <a:xfrm>
              <a:off x="5185509" y="1535723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C1AF528-4E19-7249-9E81-AB3EB3CF9716}"/>
                </a:ext>
              </a:extLst>
            </p:cNvPr>
            <p:cNvCxnSpPr/>
            <p:nvPr/>
          </p:nvCxnSpPr>
          <p:spPr>
            <a:xfrm>
              <a:off x="7438293" y="1535723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E475606-78BC-B34D-877B-9DD8D9C8FC4D}"/>
              </a:ext>
            </a:extLst>
          </p:cNvPr>
          <p:cNvGrpSpPr/>
          <p:nvPr/>
        </p:nvGrpSpPr>
        <p:grpSpPr>
          <a:xfrm>
            <a:off x="548665" y="2860426"/>
            <a:ext cx="7977554" cy="11723"/>
            <a:chOff x="725104" y="2426677"/>
            <a:chExt cx="7977554" cy="1172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872F333-0BBD-D146-BD4F-B24FF52E9367}"/>
                </a:ext>
              </a:extLst>
            </p:cNvPr>
            <p:cNvCxnSpPr/>
            <p:nvPr/>
          </p:nvCxnSpPr>
          <p:spPr>
            <a:xfrm>
              <a:off x="725104" y="2438400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68F644A-8037-FD44-BD4D-176B3E08646C}"/>
                </a:ext>
              </a:extLst>
            </p:cNvPr>
            <p:cNvCxnSpPr/>
            <p:nvPr/>
          </p:nvCxnSpPr>
          <p:spPr>
            <a:xfrm>
              <a:off x="2977889" y="2438400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55FEA85-8CDB-2D48-97BF-4FC026217081}"/>
                </a:ext>
              </a:extLst>
            </p:cNvPr>
            <p:cNvCxnSpPr/>
            <p:nvPr/>
          </p:nvCxnSpPr>
          <p:spPr>
            <a:xfrm>
              <a:off x="5230674" y="2426677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853CC1C-BF0C-E940-9417-350D2E1DD47D}"/>
                </a:ext>
              </a:extLst>
            </p:cNvPr>
            <p:cNvCxnSpPr/>
            <p:nvPr/>
          </p:nvCxnSpPr>
          <p:spPr>
            <a:xfrm>
              <a:off x="7483458" y="2426677"/>
              <a:ext cx="12192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xmlns="" id="{ED42829F-B30C-6742-ADE5-F113502A7D97}"/>
              </a:ext>
            </a:extLst>
          </p:cNvPr>
          <p:cNvSpPr/>
          <p:nvPr/>
        </p:nvSpPr>
        <p:spPr>
          <a:xfrm>
            <a:off x="228600" y="2037587"/>
            <a:ext cx="8618559" cy="775953"/>
          </a:xfrm>
          <a:custGeom>
            <a:avLst/>
            <a:gdLst>
              <a:gd name="connsiteX0" fmla="*/ 0 w 8616462"/>
              <a:gd name="connsiteY0" fmla="*/ 290399 h 782772"/>
              <a:gd name="connsiteX1" fmla="*/ 949569 w 8616462"/>
              <a:gd name="connsiteY1" fmla="*/ 20769 h 782772"/>
              <a:gd name="connsiteX2" fmla="*/ 3247292 w 8616462"/>
              <a:gd name="connsiteY2" fmla="*/ 782769 h 782772"/>
              <a:gd name="connsiteX3" fmla="*/ 5498123 w 8616462"/>
              <a:gd name="connsiteY3" fmla="*/ 32492 h 782772"/>
              <a:gd name="connsiteX4" fmla="*/ 7807569 w 8616462"/>
              <a:gd name="connsiteY4" fmla="*/ 771046 h 782772"/>
              <a:gd name="connsiteX5" fmla="*/ 8616462 w 8616462"/>
              <a:gd name="connsiteY5" fmla="*/ 395907 h 782772"/>
              <a:gd name="connsiteX0" fmla="*/ 0 w 8618559"/>
              <a:gd name="connsiteY0" fmla="*/ 290399 h 782772"/>
              <a:gd name="connsiteX1" fmla="*/ 949569 w 8618559"/>
              <a:gd name="connsiteY1" fmla="*/ 20769 h 782772"/>
              <a:gd name="connsiteX2" fmla="*/ 3247292 w 8618559"/>
              <a:gd name="connsiteY2" fmla="*/ 782769 h 782772"/>
              <a:gd name="connsiteX3" fmla="*/ 5498123 w 8618559"/>
              <a:gd name="connsiteY3" fmla="*/ 32492 h 782772"/>
              <a:gd name="connsiteX4" fmla="*/ 7807569 w 8618559"/>
              <a:gd name="connsiteY4" fmla="*/ 771046 h 782772"/>
              <a:gd name="connsiteX5" fmla="*/ 8616462 w 8618559"/>
              <a:gd name="connsiteY5" fmla="*/ 395907 h 782772"/>
              <a:gd name="connsiteX0" fmla="*/ 0 w 8618559"/>
              <a:gd name="connsiteY0" fmla="*/ 283580 h 775953"/>
              <a:gd name="connsiteX1" fmla="*/ 949569 w 8618559"/>
              <a:gd name="connsiteY1" fmla="*/ 13950 h 775953"/>
              <a:gd name="connsiteX2" fmla="*/ 3247292 w 8618559"/>
              <a:gd name="connsiteY2" fmla="*/ 775950 h 775953"/>
              <a:gd name="connsiteX3" fmla="*/ 5498123 w 8618559"/>
              <a:gd name="connsiteY3" fmla="*/ 25673 h 775953"/>
              <a:gd name="connsiteX4" fmla="*/ 7807569 w 8618559"/>
              <a:gd name="connsiteY4" fmla="*/ 764227 h 775953"/>
              <a:gd name="connsiteX5" fmla="*/ 8616462 w 8618559"/>
              <a:gd name="connsiteY5" fmla="*/ 389088 h 77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8559" h="775953">
                <a:moveTo>
                  <a:pt x="0" y="283580"/>
                </a:moveTo>
                <a:cubicBezTo>
                  <a:pt x="4885" y="236688"/>
                  <a:pt x="408354" y="-68112"/>
                  <a:pt x="949569" y="13950"/>
                </a:cubicBezTo>
                <a:cubicBezTo>
                  <a:pt x="1490784" y="96012"/>
                  <a:pt x="2489200" y="773996"/>
                  <a:pt x="3247292" y="775950"/>
                </a:cubicBezTo>
                <a:cubicBezTo>
                  <a:pt x="4005384" y="777904"/>
                  <a:pt x="4738077" y="27627"/>
                  <a:pt x="5498123" y="25673"/>
                </a:cubicBezTo>
                <a:cubicBezTo>
                  <a:pt x="6258169" y="23719"/>
                  <a:pt x="7287846" y="703658"/>
                  <a:pt x="7807569" y="764227"/>
                </a:cubicBezTo>
                <a:cubicBezTo>
                  <a:pt x="8327292" y="824796"/>
                  <a:pt x="8647723" y="349034"/>
                  <a:pt x="8616462" y="38908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00A862AC-2FEF-1349-B79D-E320786D71CF}"/>
              </a:ext>
            </a:extLst>
          </p:cNvPr>
          <p:cNvSpPr/>
          <p:nvPr/>
        </p:nvSpPr>
        <p:spPr>
          <a:xfrm flipV="1">
            <a:off x="252047" y="2025865"/>
            <a:ext cx="8618559" cy="775953"/>
          </a:xfrm>
          <a:custGeom>
            <a:avLst/>
            <a:gdLst>
              <a:gd name="connsiteX0" fmla="*/ 0 w 8616462"/>
              <a:gd name="connsiteY0" fmla="*/ 290399 h 782772"/>
              <a:gd name="connsiteX1" fmla="*/ 949569 w 8616462"/>
              <a:gd name="connsiteY1" fmla="*/ 20769 h 782772"/>
              <a:gd name="connsiteX2" fmla="*/ 3247292 w 8616462"/>
              <a:gd name="connsiteY2" fmla="*/ 782769 h 782772"/>
              <a:gd name="connsiteX3" fmla="*/ 5498123 w 8616462"/>
              <a:gd name="connsiteY3" fmla="*/ 32492 h 782772"/>
              <a:gd name="connsiteX4" fmla="*/ 7807569 w 8616462"/>
              <a:gd name="connsiteY4" fmla="*/ 771046 h 782772"/>
              <a:gd name="connsiteX5" fmla="*/ 8616462 w 8616462"/>
              <a:gd name="connsiteY5" fmla="*/ 395907 h 782772"/>
              <a:gd name="connsiteX0" fmla="*/ 0 w 8618559"/>
              <a:gd name="connsiteY0" fmla="*/ 290399 h 782772"/>
              <a:gd name="connsiteX1" fmla="*/ 949569 w 8618559"/>
              <a:gd name="connsiteY1" fmla="*/ 20769 h 782772"/>
              <a:gd name="connsiteX2" fmla="*/ 3247292 w 8618559"/>
              <a:gd name="connsiteY2" fmla="*/ 782769 h 782772"/>
              <a:gd name="connsiteX3" fmla="*/ 5498123 w 8618559"/>
              <a:gd name="connsiteY3" fmla="*/ 32492 h 782772"/>
              <a:gd name="connsiteX4" fmla="*/ 7807569 w 8618559"/>
              <a:gd name="connsiteY4" fmla="*/ 771046 h 782772"/>
              <a:gd name="connsiteX5" fmla="*/ 8616462 w 8618559"/>
              <a:gd name="connsiteY5" fmla="*/ 395907 h 782772"/>
              <a:gd name="connsiteX0" fmla="*/ 0 w 8618559"/>
              <a:gd name="connsiteY0" fmla="*/ 283580 h 775953"/>
              <a:gd name="connsiteX1" fmla="*/ 949569 w 8618559"/>
              <a:gd name="connsiteY1" fmla="*/ 13950 h 775953"/>
              <a:gd name="connsiteX2" fmla="*/ 3247292 w 8618559"/>
              <a:gd name="connsiteY2" fmla="*/ 775950 h 775953"/>
              <a:gd name="connsiteX3" fmla="*/ 5498123 w 8618559"/>
              <a:gd name="connsiteY3" fmla="*/ 25673 h 775953"/>
              <a:gd name="connsiteX4" fmla="*/ 7807569 w 8618559"/>
              <a:gd name="connsiteY4" fmla="*/ 764227 h 775953"/>
              <a:gd name="connsiteX5" fmla="*/ 8616462 w 8618559"/>
              <a:gd name="connsiteY5" fmla="*/ 389088 h 77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8559" h="775953">
                <a:moveTo>
                  <a:pt x="0" y="283580"/>
                </a:moveTo>
                <a:cubicBezTo>
                  <a:pt x="4885" y="236688"/>
                  <a:pt x="408354" y="-68112"/>
                  <a:pt x="949569" y="13950"/>
                </a:cubicBezTo>
                <a:cubicBezTo>
                  <a:pt x="1490784" y="96012"/>
                  <a:pt x="2489200" y="773996"/>
                  <a:pt x="3247292" y="775950"/>
                </a:cubicBezTo>
                <a:cubicBezTo>
                  <a:pt x="4005384" y="777904"/>
                  <a:pt x="4738077" y="27627"/>
                  <a:pt x="5498123" y="25673"/>
                </a:cubicBezTo>
                <a:cubicBezTo>
                  <a:pt x="6258169" y="23719"/>
                  <a:pt x="7287846" y="703658"/>
                  <a:pt x="7807569" y="764227"/>
                </a:cubicBezTo>
                <a:cubicBezTo>
                  <a:pt x="8327292" y="824796"/>
                  <a:pt x="8647723" y="349034"/>
                  <a:pt x="8616462" y="389088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xmlns="" id="{C1A00F73-D7A6-B24E-99E8-F03B72DD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We vertically focus the beam in the quad regions: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Trackers are measuring beam in between quads, so we measure slightly lower width than overall beam</a:t>
            </a:r>
          </a:p>
          <a:p>
            <a:endParaRPr lang="en-US" sz="1600" dirty="0"/>
          </a:p>
          <a:p>
            <a:r>
              <a:rPr lang="en-US" dirty="0"/>
              <a:t>5% difference in width between </a:t>
            </a:r>
            <a:r>
              <a:rPr lang="en-US" dirty="0" err="1"/>
              <a:t>centre</a:t>
            </a:r>
            <a:r>
              <a:rPr lang="en-US" dirty="0"/>
              <a:t> of quads and gaps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7A48B27-E8AF-FA4B-977A-7D1BBE178938}"/>
              </a:ext>
            </a:extLst>
          </p:cNvPr>
          <p:cNvSpPr txBox="1"/>
          <p:nvPr/>
        </p:nvSpPr>
        <p:spPr>
          <a:xfrm>
            <a:off x="919752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5CC96-5516-F141-8086-6D8F3E3BF7B9}"/>
              </a:ext>
            </a:extLst>
          </p:cNvPr>
          <p:cNvSpPr txBox="1"/>
          <p:nvPr/>
        </p:nvSpPr>
        <p:spPr>
          <a:xfrm>
            <a:off x="3164828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9B2DA8E-8E94-2E4E-8C93-C79BCB6262F7}"/>
              </a:ext>
            </a:extLst>
          </p:cNvPr>
          <p:cNvSpPr txBox="1"/>
          <p:nvPr/>
        </p:nvSpPr>
        <p:spPr>
          <a:xfrm>
            <a:off x="5353080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E3B6670-2715-124A-A883-E57E230883AD}"/>
              </a:ext>
            </a:extLst>
          </p:cNvPr>
          <p:cNvSpPr txBox="1"/>
          <p:nvPr/>
        </p:nvSpPr>
        <p:spPr>
          <a:xfrm>
            <a:off x="7675826" y="15979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6"/>
                </a:solidFill>
                <a:latin typeface="Helvetica" pitchFamily="2" charset="0"/>
              </a:rPr>
              <a:t>Q4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B0A5558-5DA9-094F-827E-DECD552A62D5}"/>
              </a:ext>
            </a:extLst>
          </p:cNvPr>
          <p:cNvSpPr/>
          <p:nvPr/>
        </p:nvSpPr>
        <p:spPr>
          <a:xfrm>
            <a:off x="4485816" y="1858816"/>
            <a:ext cx="328246" cy="1092467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2206A62-316D-ED45-A285-372454F48EDE}"/>
              </a:ext>
            </a:extLst>
          </p:cNvPr>
          <p:cNvSpPr/>
          <p:nvPr/>
        </p:nvSpPr>
        <p:spPr>
          <a:xfrm>
            <a:off x="6806450" y="1858816"/>
            <a:ext cx="328246" cy="1092467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5539858-9F71-914C-896E-14C634B099D7}"/>
              </a:ext>
            </a:extLst>
          </p:cNvPr>
          <p:cNvSpPr txBox="1"/>
          <p:nvPr/>
        </p:nvSpPr>
        <p:spPr>
          <a:xfrm>
            <a:off x="635929" y="22408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C00000"/>
                </a:solidFill>
                <a:latin typeface="Helvetica" pitchFamily="2" charset="0"/>
              </a:rPr>
              <a:t>Muons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E6ACD2F-BC06-8848-8CA7-11987D46DD72}"/>
              </a:ext>
            </a:extLst>
          </p:cNvPr>
          <p:cNvSpPr txBox="1"/>
          <p:nvPr/>
        </p:nvSpPr>
        <p:spPr>
          <a:xfrm>
            <a:off x="4276247" y="3047901"/>
            <a:ext cx="31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Tracker measurement region</a:t>
            </a:r>
          </a:p>
        </p:txBody>
      </p:sp>
    </p:spTree>
    <p:extLst>
      <p:ext uri="{BB962C8B-B14F-4D97-AF65-F5344CB8AC3E}">
        <p14:creationId xmlns:p14="http://schemas.microsoft.com/office/powerpoint/2010/main" val="345681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564BE660-8327-B346-AE37-C7711B63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Small misplacements of the quads and radial field lead to change of vertical position around the ring: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dirty="0"/>
              <a:t>How does width change due to these effects?</a:t>
            </a:r>
          </a:p>
          <a:p>
            <a:r>
              <a:rPr lang="en-US" dirty="0"/>
              <a:t>Radial field changed a lot over run – is this representative?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Orbit Distortions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3AF879-7B6D-8D4F-8BF7-75434E3F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30" y="1828799"/>
            <a:ext cx="5507701" cy="31803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12DBD9-985C-6C40-9DB9-5D8166694054}"/>
              </a:ext>
            </a:extLst>
          </p:cNvPr>
          <p:cNvSpPr txBox="1"/>
          <p:nvPr/>
        </p:nvSpPr>
        <p:spPr>
          <a:xfrm>
            <a:off x="7051431" y="2772654"/>
            <a:ext cx="18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Plot stolen from Mike Syphers</a:t>
            </a:r>
          </a:p>
        </p:txBody>
      </p:sp>
    </p:spTree>
    <p:extLst>
      <p:ext uri="{BB962C8B-B14F-4D97-AF65-F5344CB8AC3E}">
        <p14:creationId xmlns:p14="http://schemas.microsoft.com/office/powerpoint/2010/main" val="286150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1"/>
            <a:ext cx="8672513" cy="5059363"/>
          </a:xfrm>
        </p:spPr>
        <p:txBody>
          <a:bodyPr/>
          <a:lstStyle/>
          <a:p>
            <a:pPr marL="114300" indent="0">
              <a:buNone/>
            </a:pPr>
            <a:r>
              <a:rPr lang="en-US" sz="2200" dirty="0"/>
              <a:t>Ingredients: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b="1" dirty="0"/>
              <a:t>Tracker data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Beam dynamics (BD) model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Calorimeter acceptance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200" dirty="0"/>
              <a:t>Steps: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Correct tracker measurements for acceptance &amp; resolution: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Recipe for Pitch Correction: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692364-C600-D04E-A75D-2AF67793C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6"/>
          <a:stretch/>
        </p:blipFill>
        <p:spPr>
          <a:xfrm>
            <a:off x="81574" y="3763107"/>
            <a:ext cx="4733925" cy="2710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CF4818-5F9C-684D-AC59-DC945C8D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6"/>
          <a:stretch/>
        </p:blipFill>
        <p:spPr>
          <a:xfrm>
            <a:off x="4421006" y="3763107"/>
            <a:ext cx="4733925" cy="2710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345A66-0B70-4644-A594-52C54A8EA4FC}"/>
              </a:ext>
            </a:extLst>
          </p:cNvPr>
          <p:cNvSpPr txBox="1"/>
          <p:nvPr/>
        </p:nvSpPr>
        <p:spPr>
          <a:xfrm>
            <a:off x="636588" y="400929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Station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12C409-3701-4849-A390-4E58DED00A5E}"/>
              </a:ext>
            </a:extLst>
          </p:cNvPr>
          <p:cNvSpPr txBox="1"/>
          <p:nvPr/>
        </p:nvSpPr>
        <p:spPr>
          <a:xfrm>
            <a:off x="4976020" y="39989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Station 18</a:t>
            </a:r>
          </a:p>
        </p:txBody>
      </p:sp>
    </p:spTree>
    <p:extLst>
      <p:ext uri="{BB962C8B-B14F-4D97-AF65-F5344CB8AC3E}">
        <p14:creationId xmlns:p14="http://schemas.microsoft.com/office/powerpoint/2010/main" val="171366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1"/>
            <a:ext cx="8672513" cy="5059363"/>
          </a:xfrm>
        </p:spPr>
        <p:txBody>
          <a:bodyPr/>
          <a:lstStyle/>
          <a:p>
            <a:pPr marL="114300" indent="0">
              <a:buNone/>
            </a:pPr>
            <a:r>
              <a:rPr lang="en-US" sz="2200" dirty="0"/>
              <a:t>Ingredients: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Tracker data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b="1" dirty="0"/>
              <a:t>Beam dynamics (BD) model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Calorimeter acceptance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200" dirty="0"/>
              <a:t>Steps: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Correct tracker measurements for acceptance &amp; resolution.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Tune BD model to match tracker data at two measurement points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Propagate µ</a:t>
            </a:r>
            <a:r>
              <a:rPr lang="en-US" sz="2200" baseline="30000" dirty="0"/>
              <a:t>+</a:t>
            </a:r>
            <a:r>
              <a:rPr lang="en-US" sz="2200" dirty="0"/>
              <a:t> in model and get C</a:t>
            </a:r>
            <a:r>
              <a:rPr lang="en-US" sz="2200" baseline="-25000" dirty="0"/>
              <a:t>P</a:t>
            </a:r>
            <a:r>
              <a:rPr lang="en-US" sz="2200" dirty="0"/>
              <a:t> for each decay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Recipe for Pitch Correction: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10965E-9290-D64C-8A5C-D56C74C44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456" y="679629"/>
            <a:ext cx="4293944" cy="30646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ADD73D-801A-4740-BCE2-6B58D5EC72A1}"/>
              </a:ext>
            </a:extLst>
          </p:cNvPr>
          <p:cNvSpPr txBox="1"/>
          <p:nvPr/>
        </p:nvSpPr>
        <p:spPr>
          <a:xfrm>
            <a:off x="6635994" y="38504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Stolen from David R.</a:t>
            </a:r>
          </a:p>
        </p:txBody>
      </p:sp>
    </p:spTree>
    <p:extLst>
      <p:ext uri="{BB962C8B-B14F-4D97-AF65-F5344CB8AC3E}">
        <p14:creationId xmlns:p14="http://schemas.microsoft.com/office/powerpoint/2010/main" val="171115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1"/>
            <a:ext cx="8672513" cy="5059363"/>
          </a:xfrm>
        </p:spPr>
        <p:txBody>
          <a:bodyPr/>
          <a:lstStyle/>
          <a:p>
            <a:pPr marL="114300" indent="0">
              <a:buNone/>
            </a:pPr>
            <a:r>
              <a:rPr lang="en-US" sz="2200" dirty="0"/>
              <a:t>Ingredients: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Tracker data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dirty="0"/>
              <a:t>Beam dynamics (BD) model</a:t>
            </a:r>
          </a:p>
          <a:p>
            <a:pPr marL="523875" indent="-233363">
              <a:spcAft>
                <a:spcPts val="600"/>
              </a:spcAft>
            </a:pPr>
            <a:r>
              <a:rPr lang="en-US" sz="2200" b="1" dirty="0"/>
              <a:t>Calorimeter acceptance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200" dirty="0"/>
              <a:t>Steps: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Correct tracker measurements for acceptance &amp; resolution.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Tune BD model to match tracker data at two measurement points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Propagate µ</a:t>
            </a:r>
            <a:r>
              <a:rPr lang="en-US" sz="2200" baseline="30000" dirty="0"/>
              <a:t>+</a:t>
            </a:r>
            <a:r>
              <a:rPr lang="en-US" sz="2200" dirty="0"/>
              <a:t> in model and get C</a:t>
            </a:r>
            <a:r>
              <a:rPr lang="en-US" sz="2200" baseline="-25000" dirty="0"/>
              <a:t>P</a:t>
            </a:r>
            <a:r>
              <a:rPr lang="en-US" sz="2200" dirty="0"/>
              <a:t> for each decay</a:t>
            </a:r>
          </a:p>
          <a:p>
            <a:pPr marL="581025" indent="-34925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Calculate C</a:t>
            </a:r>
            <a:r>
              <a:rPr lang="en-US" sz="2200" baseline="-25000" dirty="0"/>
              <a:t>P</a:t>
            </a:r>
            <a:r>
              <a:rPr lang="en-US" sz="2200" dirty="0"/>
              <a:t> weighted by </a:t>
            </a:r>
            <a:r>
              <a:rPr lang="en-US" sz="2200" dirty="0" err="1"/>
              <a:t>calo</a:t>
            </a:r>
            <a:r>
              <a:rPr lang="en-US" sz="2200" dirty="0"/>
              <a:t> acceptance at each decay point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Recipe for Pitch Correction: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273033-D71A-C14D-8CD5-0ACE492E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585" y="819151"/>
            <a:ext cx="4788877" cy="31479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7DD6C3-7E7E-D449-8626-48746F9338C0}"/>
              </a:ext>
            </a:extLst>
          </p:cNvPr>
          <p:cNvSpPr txBox="1"/>
          <p:nvPr/>
        </p:nvSpPr>
        <p:spPr>
          <a:xfrm>
            <a:off x="6985204" y="44981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Stolen from Josh</a:t>
            </a:r>
          </a:p>
        </p:txBody>
      </p:sp>
    </p:spTree>
    <p:extLst>
      <p:ext uri="{BB962C8B-B14F-4D97-AF65-F5344CB8AC3E}">
        <p14:creationId xmlns:p14="http://schemas.microsoft.com/office/powerpoint/2010/main" val="57678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FFC63BF-B4BD-F149-9DC4-BF25508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Distribution: Changes vs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1F87A2-BCFA-E642-BC5E-445130F5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49AEFD-BECF-724E-BE00-77D868FD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82247-AC40-3F4B-9BEE-05E750C9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FFD3C6-B4A4-2245-8405-25A1D5DC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65" y="2249424"/>
            <a:ext cx="5883734" cy="3995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EBE748-B56F-DC41-8EC7-68ED37A2D9FA}"/>
              </a:ext>
            </a:extLst>
          </p:cNvPr>
          <p:cNvSpPr txBox="1"/>
          <p:nvPr/>
        </p:nvSpPr>
        <p:spPr>
          <a:xfrm>
            <a:off x="7166232" y="2746082"/>
            <a:ext cx="1899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After alignment</a:t>
            </a:r>
          </a:p>
          <a:p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Difference could be from closed-orbit distortions or systematic shift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7636890-93E0-5149-BF17-1AD43AF2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2 effects that could change our vertical distribution</a:t>
            </a:r>
          </a:p>
          <a:p>
            <a:endParaRPr lang="en-US" sz="1050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Changing radial magnetic field means the beam drifts up-and-down over the time scale of hours: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dirty="0"/>
              <a:t>We fit each run separately and combine widths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5089B6-2120-E646-8CFE-9D3500C513F9}"/>
              </a:ext>
            </a:extLst>
          </p:cNvPr>
          <p:cNvSpPr/>
          <p:nvPr/>
        </p:nvSpPr>
        <p:spPr>
          <a:xfrm>
            <a:off x="7694289" y="-5407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DocDB 14071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A486E-06EC-9A4B-B9BF-9C6666F7546A}"/>
              </a:ext>
            </a:extLst>
          </p:cNvPr>
          <p:cNvSpPr/>
          <p:nvPr/>
        </p:nvSpPr>
        <p:spPr>
          <a:xfrm>
            <a:off x="7694290" y="317288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DocDB 15631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371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7636890-93E0-5149-BF17-1AD43AF2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2 effects that could change our vertical distribution</a:t>
            </a:r>
          </a:p>
          <a:p>
            <a:endParaRPr lang="en-US" sz="1050" dirty="0"/>
          </a:p>
          <a:p>
            <a:pPr marL="857250" lvl="1" indent="-457200">
              <a:buFont typeface="+mj-lt"/>
              <a:buAutoNum type="arabicPeriod" startAt="2"/>
            </a:pPr>
            <a:r>
              <a:rPr lang="en-US" dirty="0"/>
              <a:t>Bad quad resistors mean the beam moves down and changes width over the course of each fill: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endParaRPr lang="en-US" sz="1400" dirty="0"/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r>
              <a:rPr lang="en-US" dirty="0"/>
              <a:t>Seems to be negligible for width measurement but I raise it here lest we forget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FFC63BF-B4BD-F149-9DC4-BF25508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Distribution: Changes vs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1F87A2-BCFA-E642-BC5E-445130F5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49AEFD-BECF-724E-BE00-77D868FD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82247-AC40-3F4B-9BEE-05E750C9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85" t="8669" r="8000"/>
          <a:stretch/>
        </p:blipFill>
        <p:spPr>
          <a:xfrm>
            <a:off x="4562198" y="2368061"/>
            <a:ext cx="4497530" cy="3353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64" t="8669" r="7144"/>
          <a:stretch/>
        </p:blipFill>
        <p:spPr>
          <a:xfrm>
            <a:off x="56141" y="2368061"/>
            <a:ext cx="4532211" cy="3353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6605C7-033E-894C-9927-C3461F3F5A56}"/>
              </a:ext>
            </a:extLst>
          </p:cNvPr>
          <p:cNvSpPr txBox="1"/>
          <p:nvPr/>
        </p:nvSpPr>
        <p:spPr>
          <a:xfrm>
            <a:off x="1231970" y="2497018"/>
            <a:ext cx="246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Mean Vertical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4682F3-16BE-7648-9AF6-C6B5D6DB649F}"/>
              </a:ext>
            </a:extLst>
          </p:cNvPr>
          <p:cNvSpPr txBox="1"/>
          <p:nvPr/>
        </p:nvSpPr>
        <p:spPr>
          <a:xfrm>
            <a:off x="6197220" y="249701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Vertical Width</a:t>
            </a:r>
          </a:p>
        </p:txBody>
      </p:sp>
    </p:spTree>
    <p:extLst>
      <p:ext uri="{BB962C8B-B14F-4D97-AF65-F5344CB8AC3E}">
        <p14:creationId xmlns:p14="http://schemas.microsoft.com/office/powerpoint/2010/main" val="12035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4D8D10A-FD40-4E4B-A524-5DFF5CBE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full run of the 60h dataset (15922):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 run, have 10</a:t>
            </a:r>
            <a:r>
              <a:rPr lang="en-US" baseline="30000" dirty="0"/>
              <a:t>5</a:t>
            </a:r>
            <a:r>
              <a:rPr lang="en-US" dirty="0"/>
              <a:t> tracks per station after quality cuts</a:t>
            </a:r>
          </a:p>
          <a:p>
            <a:r>
              <a:rPr lang="en-US" dirty="0"/>
              <a:t>Statistical uncertainty on C</a:t>
            </a:r>
            <a:r>
              <a:rPr lang="en-US" baseline="-25000" dirty="0"/>
              <a:t>P</a:t>
            </a:r>
            <a:r>
              <a:rPr lang="en-US" dirty="0"/>
              <a:t> ~1 ppb per run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FF02F51-352E-BA41-B0F9-BDBCAB26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Distribution: Typical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7AACFE-DC05-C846-8FCB-16D6F11F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AA1BD-ED50-9A44-B354-83C163C6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FEA1F-225A-B649-A5D6-19B84BD9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75B35F-3EA9-0D49-84CC-D248F04AE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7"/>
          <a:stretch/>
        </p:blipFill>
        <p:spPr>
          <a:xfrm>
            <a:off x="1640228" y="1500554"/>
            <a:ext cx="5863544" cy="3245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045032-68F6-914A-9CC6-DBECF405B27B}"/>
              </a:ext>
            </a:extLst>
          </p:cNvPr>
          <p:cNvSpPr txBox="1"/>
          <p:nvPr/>
        </p:nvSpPr>
        <p:spPr>
          <a:xfrm>
            <a:off x="2450123" y="171156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S12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Run 15922</a:t>
            </a:r>
          </a:p>
        </p:txBody>
      </p:sp>
    </p:spTree>
    <p:extLst>
      <p:ext uri="{BB962C8B-B14F-4D97-AF65-F5344CB8AC3E}">
        <p14:creationId xmlns:p14="http://schemas.microsoft.com/office/powerpoint/2010/main" val="14269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D0F1C4E-26D9-D44C-B716-F5913B4C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8"/>
          <a:stretch/>
        </p:blipFill>
        <p:spPr>
          <a:xfrm>
            <a:off x="4591324" y="1746175"/>
            <a:ext cx="4616637" cy="3129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74B393-227F-C449-A78B-DF395F6C6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6" r="3879"/>
          <a:stretch/>
        </p:blipFill>
        <p:spPr>
          <a:xfrm>
            <a:off x="47812" y="1746175"/>
            <a:ext cx="4425258" cy="31292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Width is stable until run 15970, which is is thought to be related to the quads: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endParaRPr lang="en-US" sz="1600" dirty="0"/>
          </a:p>
          <a:p>
            <a:r>
              <a:rPr lang="en-US" dirty="0"/>
              <a:t>Change after then is only a few ppb different</a:t>
            </a:r>
          </a:p>
          <a:p>
            <a:r>
              <a:rPr lang="en-US" dirty="0"/>
              <a:t>Difference between stations combination of resolution &amp; orbit distortions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over 60h dataset: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CE048E-15DF-AC4E-A303-67870F5D374E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FA8A86-6529-C946-A891-83E04EA01BC3}"/>
              </a:ext>
            </a:extLst>
          </p:cNvPr>
          <p:cNvSpPr/>
          <p:nvPr/>
        </p:nvSpPr>
        <p:spPr>
          <a:xfrm>
            <a:off x="6921784" y="4968084"/>
            <a:ext cx="168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1 mm</a:t>
            </a:r>
            <a:r>
              <a:rPr lang="en-US" sz="1800" baseline="30000" dirty="0">
                <a:latin typeface="Helvetica" pitchFamily="2" charset="0"/>
              </a:rPr>
              <a:t>2</a:t>
            </a:r>
            <a:r>
              <a:rPr lang="en-US" sz="1800" dirty="0">
                <a:latin typeface="Helvetica" pitchFamily="2" charset="0"/>
              </a:rPr>
              <a:t> ~ 1 ppb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05922A-5405-2747-87C4-11921055A96B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4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517AF3-ADB6-F54B-AB3A-F91650062C22}"/>
              </a:ext>
            </a:extLst>
          </p:cNvPr>
          <p:cNvSpPr/>
          <p:nvPr/>
        </p:nvSpPr>
        <p:spPr>
          <a:xfrm>
            <a:off x="3510717" y="1335667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DocDB 15631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10F4AB-1E1D-B84A-B341-CC9448469B62}"/>
              </a:ext>
            </a:extLst>
          </p:cNvPr>
          <p:cNvSpPr txBox="1"/>
          <p:nvPr/>
        </p:nvSpPr>
        <p:spPr>
          <a:xfrm>
            <a:off x="1677589" y="2113451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" pitchFamily="2" charset="0"/>
              </a:rPr>
              <a:t>Station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D05692-EED2-8F44-B639-6BB4376AE8E3}"/>
              </a:ext>
            </a:extLst>
          </p:cNvPr>
          <p:cNvSpPr txBox="1"/>
          <p:nvPr/>
        </p:nvSpPr>
        <p:spPr>
          <a:xfrm>
            <a:off x="5579791" y="367622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" pitchFamily="2" charset="0"/>
              </a:rPr>
              <a:t>Station 18</a:t>
            </a:r>
          </a:p>
        </p:txBody>
      </p:sp>
    </p:spTree>
    <p:extLst>
      <p:ext uri="{BB962C8B-B14F-4D97-AF65-F5344CB8AC3E}">
        <p14:creationId xmlns:p14="http://schemas.microsoft.com/office/powerpoint/2010/main" val="758212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systematics have been computed by whole team:</a:t>
            </a:r>
          </a:p>
          <a:p>
            <a:pPr lvl="1"/>
            <a:endParaRPr lang="en-US" sz="1800" b="1" dirty="0"/>
          </a:p>
          <a:p>
            <a:pPr lvl="1">
              <a:spcAft>
                <a:spcPts val="1200"/>
              </a:spcAft>
            </a:pPr>
            <a:r>
              <a:rPr lang="en-US" b="1" dirty="0"/>
              <a:t>Alignment</a:t>
            </a:r>
            <a:r>
              <a:rPr lang="en-US" dirty="0"/>
              <a:t> (</a:t>
            </a:r>
            <a:r>
              <a:rPr lang="en-US" dirty="0" err="1"/>
              <a:t>Gleb</a:t>
            </a:r>
            <a:r>
              <a:rPr lang="en-US" dirty="0"/>
              <a:t>, Joe, James)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Tracking algorithm</a:t>
            </a:r>
            <a:r>
              <a:rPr lang="en-US" dirty="0"/>
              <a:t> (Alessandra, Dan, Gavin, James)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Cross-talk</a:t>
            </a:r>
            <a:r>
              <a:rPr lang="en-US" dirty="0"/>
              <a:t> (Dan)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Lost muons</a:t>
            </a:r>
            <a:r>
              <a:rPr lang="en-US" dirty="0"/>
              <a:t> (Sam)</a:t>
            </a:r>
          </a:p>
          <a:p>
            <a:pPr lvl="1">
              <a:spcAft>
                <a:spcPts val="1200"/>
              </a:spcAft>
            </a:pPr>
            <a:endParaRPr lang="en-US" sz="400" dirty="0"/>
          </a:p>
          <a:p>
            <a:r>
              <a:rPr lang="en-US" dirty="0"/>
              <a:t>We change parameters and see how µ</a:t>
            </a:r>
            <a:r>
              <a:rPr lang="en-US" baseline="-25000" dirty="0"/>
              <a:t>r</a:t>
            </a:r>
            <a:r>
              <a:rPr lang="en-US" dirty="0"/>
              <a:t> , </a:t>
            </a:r>
            <a:r>
              <a:rPr lang="en-US" dirty="0" err="1"/>
              <a:t>σ</a:t>
            </a:r>
            <a:r>
              <a:rPr lang="en-US" baseline="-25000" dirty="0" err="1"/>
              <a:t>r</a:t>
            </a:r>
            <a:r>
              <a:rPr lang="en-US" dirty="0"/>
              <a:t> , µ</a:t>
            </a:r>
            <a:r>
              <a:rPr lang="en-US" baseline="-25000" dirty="0"/>
              <a:t>y</a:t>
            </a:r>
            <a:r>
              <a:rPr lang="en-US" dirty="0"/>
              <a:t> , &amp; </a:t>
            </a:r>
            <a:r>
              <a:rPr lang="en-US" dirty="0" err="1"/>
              <a:t>σ</a:t>
            </a:r>
            <a:r>
              <a:rPr lang="en-US" baseline="-25000" dirty="0" err="1"/>
              <a:t>y</a:t>
            </a:r>
            <a:r>
              <a:rPr lang="en-US" dirty="0"/>
              <a:t> change </a:t>
            </a:r>
          </a:p>
          <a:p>
            <a:pPr>
              <a:spcBef>
                <a:spcPts val="1224"/>
              </a:spcBef>
            </a:pPr>
            <a:r>
              <a:rPr lang="en-US" dirty="0"/>
              <a:t>Generally, vertical width is not sensitive to most systematics</a:t>
            </a:r>
          </a:p>
          <a:p>
            <a:pPr>
              <a:spcBef>
                <a:spcPts val="1224"/>
              </a:spcBef>
            </a:pPr>
            <a:r>
              <a:rPr lang="en-US" dirty="0"/>
              <a:t>Details and links to studies in </a:t>
            </a:r>
            <a:r>
              <a:rPr lang="en-US" dirty="0">
                <a:hlinkClick r:id="rId2"/>
              </a:rPr>
              <a:t>tracking analysis e-log 164</a:t>
            </a:r>
            <a:endParaRPr lang="en-US" dirty="0"/>
          </a:p>
          <a:p>
            <a:pPr>
              <a:spcBef>
                <a:spcPts val="1224"/>
              </a:spcBef>
            </a:pPr>
            <a:r>
              <a:rPr lang="en-US" dirty="0"/>
              <a:t>Still missing fringe field estimate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Systematics: Intro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Muons are going up-and-down in the ring (focused by quads):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pitch correction?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56FEAB-8294-A547-B5AE-F98E98D9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5" y="1620086"/>
            <a:ext cx="79356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8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4550"/>
            <a:ext cx="8672513" cy="5648325"/>
          </a:xfrm>
        </p:spPr>
        <p:txBody>
          <a:bodyPr/>
          <a:lstStyle/>
          <a:p>
            <a:r>
              <a:rPr lang="en-US" dirty="0"/>
              <a:t>Use Horst’s alignment measurements</a:t>
            </a:r>
          </a:p>
          <a:p>
            <a:r>
              <a:rPr lang="en-US" dirty="0"/>
              <a:t>Fit for ‘global alignment’</a:t>
            </a:r>
          </a:p>
          <a:p>
            <a:r>
              <a:rPr lang="en-US" dirty="0"/>
              <a:t>Generate correlated shifts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doc-</a:t>
            </a:r>
            <a:r>
              <a:rPr lang="en-US" dirty="0" err="1">
                <a:hlinkClick r:id="rId2"/>
              </a:rPr>
              <a:t>db</a:t>
            </a:r>
            <a:r>
              <a:rPr lang="en-US" dirty="0">
                <a:hlinkClick r:id="rId2"/>
              </a:rPr>
              <a:t> 16063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〈y〉 changes by +/- 0.6 mm, and 〈y</a:t>
            </a:r>
            <a:r>
              <a:rPr lang="en-US" baseline="30000" dirty="0"/>
              <a:t>2</a:t>
            </a:r>
            <a:r>
              <a:rPr lang="en-US" dirty="0"/>
              <a:t>〉 +/- 0.01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Corresponds to a </a:t>
            </a:r>
            <a:r>
              <a:rPr lang="en-US" b="1" dirty="0" err="1"/>
              <a:t>ΔC</a:t>
            </a:r>
            <a:r>
              <a:rPr lang="en-US" b="1" baseline="-25000" dirty="0" err="1"/>
              <a:t>p</a:t>
            </a:r>
            <a:r>
              <a:rPr lang="en-US" b="1" dirty="0"/>
              <a:t> = 0.3 ppb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External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8" descr="verticalBands_s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" y="2631583"/>
            <a:ext cx="4102993" cy="2956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/>
          <a:stretch/>
        </p:blipFill>
        <p:spPr>
          <a:xfrm>
            <a:off x="3926296" y="2841625"/>
            <a:ext cx="4362944" cy="2877514"/>
          </a:xfrm>
          <a:prstGeom prst="rect">
            <a:avLst/>
          </a:prstGeom>
        </p:spPr>
      </p:pic>
      <p:pic>
        <p:nvPicPr>
          <p:cNvPr id="11" name="Picture 10" descr="verticalFi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>
          <a:xfrm>
            <a:off x="5711321" y="550984"/>
            <a:ext cx="3432679" cy="2279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011E28-5AC8-8044-BAFD-F9342E7EAEC5}"/>
              </a:ext>
            </a:extLst>
          </p:cNvPr>
          <p:cNvSpPr txBox="1"/>
          <p:nvPr/>
        </p:nvSpPr>
        <p:spPr>
          <a:xfrm>
            <a:off x="6334049" y="159662"/>
            <a:ext cx="27190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Joe Price (Liverpool)</a:t>
            </a:r>
          </a:p>
        </p:txBody>
      </p:sp>
    </p:spTree>
    <p:extLst>
      <p:ext uri="{BB962C8B-B14F-4D97-AF65-F5344CB8AC3E}">
        <p14:creationId xmlns:p14="http://schemas.microsoft.com/office/powerpoint/2010/main" val="319790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1" y="4352925"/>
            <a:ext cx="8686800" cy="1901825"/>
          </a:xfrm>
        </p:spPr>
        <p:txBody>
          <a:bodyPr/>
          <a:lstStyle/>
          <a:p>
            <a:r>
              <a:rPr lang="en-US" dirty="0"/>
              <a:t>Generate randomly </a:t>
            </a:r>
            <a:r>
              <a:rPr lang="en-US" dirty="0" err="1"/>
              <a:t>mis</a:t>
            </a:r>
            <a:r>
              <a:rPr lang="en-US" dirty="0"/>
              <a:t>-aligned modules +/- 100μm</a:t>
            </a:r>
          </a:p>
          <a:p>
            <a:r>
              <a:rPr lang="en-US" dirty="0"/>
              <a:t>Reconstruct data and calculate 〈y</a:t>
            </a:r>
            <a:r>
              <a:rPr lang="en-US" baseline="30000" dirty="0"/>
              <a:t>2</a:t>
            </a:r>
            <a:r>
              <a:rPr lang="en-US" dirty="0"/>
              <a:t>〉</a:t>
            </a:r>
          </a:p>
          <a:p>
            <a:r>
              <a:rPr lang="en-US" dirty="0"/>
              <a:t>Details in </a:t>
            </a:r>
            <a:r>
              <a:rPr lang="en-US" dirty="0">
                <a:hlinkClick r:id="rId2"/>
              </a:rPr>
              <a:t>doc-db 16685</a:t>
            </a:r>
            <a:endParaRPr lang="en-US" dirty="0"/>
          </a:p>
          <a:p>
            <a:r>
              <a:rPr lang="en-US" dirty="0" err="1"/>
              <a:t>Δσ</a:t>
            </a:r>
            <a:r>
              <a:rPr lang="en-US" baseline="-25000" dirty="0" err="1"/>
              <a:t>y</a:t>
            </a:r>
            <a:r>
              <a:rPr lang="en-US" dirty="0"/>
              <a:t> = 0.06 mm, giving </a:t>
            </a:r>
            <a:r>
              <a:rPr lang="en-US" b="1" dirty="0" err="1"/>
              <a:t>ΔC</a:t>
            </a:r>
            <a:r>
              <a:rPr lang="en-US" b="1" baseline="-25000" dirty="0" err="1"/>
              <a:t>p</a:t>
            </a:r>
            <a:r>
              <a:rPr lang="en-US" b="1" dirty="0"/>
              <a:t> = 1.5 ppb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Internal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4930" b="813"/>
          <a:stretch/>
        </p:blipFill>
        <p:spPr>
          <a:xfrm>
            <a:off x="1" y="1866900"/>
            <a:ext cx="4901184" cy="216852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91C6A73B-B224-1A49-8373-2ABB2BA61C6C}"/>
              </a:ext>
            </a:extLst>
          </p:cNvPr>
          <p:cNvSpPr txBox="1">
            <a:spLocks/>
          </p:cNvSpPr>
          <p:nvPr/>
        </p:nvSpPr>
        <p:spPr>
          <a:xfrm>
            <a:off x="339725" y="1006654"/>
            <a:ext cx="8686800" cy="19018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alignment is the movement of the individual modules in a station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E60FDE-8EE6-0543-B5A3-8CD8BE531F8B}"/>
              </a:ext>
            </a:extLst>
          </p:cNvPr>
          <p:cNvSpPr txBox="1"/>
          <p:nvPr/>
        </p:nvSpPr>
        <p:spPr>
          <a:xfrm>
            <a:off x="6463003" y="194831"/>
            <a:ext cx="2563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Helvetica" pitchFamily="2" charset="0"/>
              </a:rPr>
              <a:t>Gleb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Lukicov</a:t>
            </a:r>
            <a:r>
              <a:rPr lang="en-US" sz="2000" b="1" dirty="0">
                <a:latin typeface="Helvetica" pitchFamily="2" charset="0"/>
              </a:rPr>
              <a:t> (UCL)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47A6222-E9D2-9A49-AE78-2433CB173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29" y="1672119"/>
            <a:ext cx="3897696" cy="2431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3175A77-76F2-6747-A6AE-217D50340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52" t="29964" r="1441" b="45647"/>
          <a:stretch/>
        </p:blipFill>
        <p:spPr>
          <a:xfrm>
            <a:off x="633999" y="1690955"/>
            <a:ext cx="778196" cy="5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6428BFB-F31C-D145-82EE-8D1D270D2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23" y="2276166"/>
            <a:ext cx="4249225" cy="31357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9E604FD-99F4-7245-A60D-71BE73CB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Detector Curvature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22F8F1-04AA-7F4B-8FFA-A521A2C1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A6DBB-A8FA-0344-9C89-C83EF166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548F1-3CCA-A54E-A81D-DF48D8F9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E01C53-EA32-4645-949F-149262D6B553}"/>
              </a:ext>
            </a:extLst>
          </p:cNvPr>
          <p:cNvSpPr txBox="1"/>
          <p:nvPr/>
        </p:nvSpPr>
        <p:spPr>
          <a:xfrm>
            <a:off x="6463003" y="194831"/>
            <a:ext cx="2563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Helvetica" pitchFamily="2" charset="0"/>
              </a:rPr>
              <a:t>Gleb</a:t>
            </a:r>
            <a:r>
              <a:rPr lang="en-US" sz="2000" b="1" dirty="0">
                <a:latin typeface="Helvetica" pitchFamily="2" charset="0"/>
              </a:rPr>
              <a:t> </a:t>
            </a:r>
            <a:r>
              <a:rPr lang="en-US" sz="2000" b="1" dirty="0" err="1">
                <a:latin typeface="Helvetica" pitchFamily="2" charset="0"/>
              </a:rPr>
              <a:t>Lukicov</a:t>
            </a:r>
            <a:r>
              <a:rPr lang="en-US" sz="2000" b="1" dirty="0">
                <a:latin typeface="Helvetica" pitchFamily="2" charset="0"/>
              </a:rPr>
              <a:t> (UCL)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DE150C-CE28-154F-B4C8-48EC58F1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74"/>
          <a:stretch/>
        </p:blipFill>
        <p:spPr>
          <a:xfrm>
            <a:off x="4570046" y="2414217"/>
            <a:ext cx="4140199" cy="297667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75F585B1-026D-FC43-9FAF-E35A7C3A42BF}"/>
              </a:ext>
            </a:extLst>
          </p:cNvPr>
          <p:cNvSpPr txBox="1">
            <a:spLocks/>
          </p:cNvSpPr>
          <p:nvPr/>
        </p:nvSpPr>
        <p:spPr>
          <a:xfrm>
            <a:off x="339725" y="1006654"/>
            <a:ext cx="8686800" cy="19018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modules are in a circle rather than straight, we just fit a good quality track with the wrong momentum</a:t>
            </a:r>
          </a:p>
          <a:p>
            <a:r>
              <a:rPr lang="en-US" dirty="0"/>
              <a:t>This biases track extrapolation: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Δσ</a:t>
            </a:r>
            <a:r>
              <a:rPr lang="en-US" baseline="-25000" dirty="0" err="1"/>
              <a:t>y</a:t>
            </a:r>
            <a:r>
              <a:rPr lang="en-US" dirty="0"/>
              <a:t> = 0.1 mm, giving </a:t>
            </a:r>
            <a:r>
              <a:rPr lang="en-US" b="1" dirty="0" err="1"/>
              <a:t>ΔC</a:t>
            </a:r>
            <a:r>
              <a:rPr lang="en-US" b="1" baseline="-25000" dirty="0" err="1"/>
              <a:t>p</a:t>
            </a:r>
            <a:r>
              <a:rPr lang="en-US" b="1" dirty="0"/>
              <a:t> = 2.7 ppb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319083-0551-DA4D-9616-ED2229DD3875}"/>
              </a:ext>
            </a:extLst>
          </p:cNvPr>
          <p:cNvSpPr/>
          <p:nvPr/>
        </p:nvSpPr>
        <p:spPr>
          <a:xfrm>
            <a:off x="6949809" y="537030"/>
            <a:ext cx="1588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DocDB 17848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64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652EB82-AB82-F742-B23F-6B5841AF8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98" y="748850"/>
            <a:ext cx="5054600" cy="363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Alignment: Straw Angle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CA81731-3241-F948-BA38-4BB6E0AF4860}"/>
              </a:ext>
            </a:extLst>
          </p:cNvPr>
          <p:cNvCxnSpPr>
            <a:cxnSpLocks/>
          </p:cNvCxnSpPr>
          <p:nvPr/>
        </p:nvCxnSpPr>
        <p:spPr>
          <a:xfrm>
            <a:off x="6320574" y="999403"/>
            <a:ext cx="0" cy="2853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59E0D2-1629-3C45-9383-2B21B1236CD9}"/>
              </a:ext>
            </a:extLst>
          </p:cNvPr>
          <p:cNvCxnSpPr>
            <a:cxnSpLocks/>
          </p:cNvCxnSpPr>
          <p:nvPr/>
        </p:nvCxnSpPr>
        <p:spPr>
          <a:xfrm rot="1200000">
            <a:off x="6320574" y="907849"/>
            <a:ext cx="1" cy="30362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890C64FA-F0CF-ED44-A23E-BD000DC91AE4}"/>
              </a:ext>
            </a:extLst>
          </p:cNvPr>
          <p:cNvSpPr/>
          <p:nvPr/>
        </p:nvSpPr>
        <p:spPr>
          <a:xfrm>
            <a:off x="5861592" y="1935309"/>
            <a:ext cx="914400" cy="914400"/>
          </a:xfrm>
          <a:prstGeom prst="arc">
            <a:avLst>
              <a:gd name="adj1" fmla="val 16200000"/>
              <a:gd name="adj2" fmla="val 175584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2402914-0B79-6F46-92E5-73EF978D1D56}"/>
              </a:ext>
            </a:extLst>
          </p:cNvPr>
          <p:cNvSpPr txBox="1"/>
          <p:nvPr/>
        </p:nvSpPr>
        <p:spPr>
          <a:xfrm>
            <a:off x="6515994" y="18452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7.5°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5B8D683-078F-8F4B-BA24-F095BDAAB82B}"/>
              </a:ext>
            </a:extLst>
          </p:cNvPr>
          <p:cNvSpPr txBox="1"/>
          <p:nvPr/>
        </p:nvSpPr>
        <p:spPr>
          <a:xfrm>
            <a:off x="5822144" y="3413480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Design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9B79A5-EC16-CA42-A906-7D54F3D8D3F3}"/>
              </a:ext>
            </a:extLst>
          </p:cNvPr>
          <p:cNvCxnSpPr>
            <a:cxnSpLocks/>
          </p:cNvCxnSpPr>
          <p:nvPr/>
        </p:nvCxnSpPr>
        <p:spPr>
          <a:xfrm>
            <a:off x="7919968" y="999403"/>
            <a:ext cx="0" cy="2853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7FB7769-5A4B-4A4A-A7B7-7C900EAE0AE3}"/>
              </a:ext>
            </a:extLst>
          </p:cNvPr>
          <p:cNvCxnSpPr>
            <a:cxnSpLocks/>
          </p:cNvCxnSpPr>
          <p:nvPr/>
        </p:nvCxnSpPr>
        <p:spPr>
          <a:xfrm rot="1200000">
            <a:off x="7919968" y="907849"/>
            <a:ext cx="1" cy="3036277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5B52C7F4-0888-9344-8823-13E1C8B22739}"/>
              </a:ext>
            </a:extLst>
          </p:cNvPr>
          <p:cNvSpPr/>
          <p:nvPr/>
        </p:nvSpPr>
        <p:spPr>
          <a:xfrm>
            <a:off x="7460986" y="1935309"/>
            <a:ext cx="914400" cy="914400"/>
          </a:xfrm>
          <a:prstGeom prst="arc">
            <a:avLst>
              <a:gd name="adj1" fmla="val 16200000"/>
              <a:gd name="adj2" fmla="val 1810324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F9FAE45-0CFC-6347-B8E1-236259870B9A}"/>
              </a:ext>
            </a:extLst>
          </p:cNvPr>
          <p:cNvSpPr txBox="1"/>
          <p:nvPr/>
        </p:nvSpPr>
        <p:spPr>
          <a:xfrm>
            <a:off x="8115388" y="184523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7.65°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E61EF8-D60D-5444-99D2-E5C135F171E4}"/>
              </a:ext>
            </a:extLst>
          </p:cNvPr>
          <p:cNvSpPr txBox="1"/>
          <p:nvPr/>
        </p:nvSpPr>
        <p:spPr>
          <a:xfrm>
            <a:off x="7169291" y="3407255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Misaligned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438A0DA-9E08-314E-B6DC-9FD773F4E57F}"/>
              </a:ext>
            </a:extLst>
          </p:cNvPr>
          <p:cNvCxnSpPr>
            <a:cxnSpLocks/>
          </p:cNvCxnSpPr>
          <p:nvPr/>
        </p:nvCxnSpPr>
        <p:spPr>
          <a:xfrm rot="1740000">
            <a:off x="7914229" y="829799"/>
            <a:ext cx="1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82847F1-340D-E24A-94CF-6FD8560B8474}"/>
              </a:ext>
            </a:extLst>
          </p:cNvPr>
          <p:cNvCxnSpPr/>
          <p:nvPr/>
        </p:nvCxnSpPr>
        <p:spPr>
          <a:xfrm>
            <a:off x="8439203" y="998204"/>
            <a:ext cx="2508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A24F054-7405-1C41-A12A-9B21B076826E}"/>
              </a:ext>
            </a:extLst>
          </p:cNvPr>
          <p:cNvSpPr txBox="1"/>
          <p:nvPr/>
        </p:nvSpPr>
        <p:spPr>
          <a:xfrm>
            <a:off x="8085155" y="63809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100 µm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8101C6-3EBB-4644-BAC5-D36D8488027B}"/>
              </a:ext>
            </a:extLst>
          </p:cNvPr>
          <p:cNvSpPr txBox="1"/>
          <p:nvPr/>
        </p:nvSpPr>
        <p:spPr>
          <a:xfrm>
            <a:off x="6661472" y="12081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Wire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2AB95E9-84FD-304B-B1D2-EF35A6E7AF96}"/>
              </a:ext>
            </a:extLst>
          </p:cNvPr>
          <p:cNvSpPr txBox="1"/>
          <p:nvPr/>
        </p:nvSpPr>
        <p:spPr>
          <a:xfrm>
            <a:off x="228601" y="4347848"/>
            <a:ext cx="868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Wire position at end of straw known to ~100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Conspiracy theory: all are misaligned in same way due to some machining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Uncertainty on vertical width of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0.25 mm → ΔC</a:t>
            </a:r>
            <a:r>
              <a:rPr lang="en-US" sz="2200" b="1" baseline="-25000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 = ± 6.9 ppb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41C800-19E4-E84D-96E8-D905EEBEFE6D}"/>
              </a:ext>
            </a:extLst>
          </p:cNvPr>
          <p:cNvSpPr/>
          <p:nvPr/>
        </p:nvSpPr>
        <p:spPr>
          <a:xfrm>
            <a:off x="7564121" y="92239"/>
            <a:ext cx="1351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E-log 175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6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792A4E3-51F3-3C44-A5C2-3EED18F7F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640" y="2133603"/>
            <a:ext cx="6649985" cy="303279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FFE1054-3FC6-9549-8766-4906B3EC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T-to-R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91960C-D9AB-394F-B69D-CE0CAC37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B085F4-82C1-C546-B9FD-248333DE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DA15A-41B7-8443-A3EC-BB52240D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02484D-EA9E-0248-B839-D01EFC76E866}"/>
              </a:ext>
            </a:extLst>
          </p:cNvPr>
          <p:cNvSpPr txBox="1"/>
          <p:nvPr/>
        </p:nvSpPr>
        <p:spPr>
          <a:xfrm>
            <a:off x="54717" y="910736"/>
            <a:ext cx="908928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Have function for going between drift-time and track impact parameter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Changed slope of this curve to that of steepest &amp; shallowest layers: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Δσ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= 0.1 mm, giving </a:t>
            </a:r>
            <a:r>
              <a:rPr lang="en-US" sz="2200" b="1" dirty="0" err="1">
                <a:solidFill>
                  <a:schemeClr val="accent6"/>
                </a:solidFill>
                <a:latin typeface="Helvetica" pitchFamily="2" charset="0"/>
              </a:rPr>
              <a:t>ΔC</a:t>
            </a:r>
            <a:r>
              <a:rPr lang="en-US" sz="2200" b="1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 = 2.7 ppb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892119-74AD-7845-AD5F-90937EB0B4F5}"/>
              </a:ext>
            </a:extLst>
          </p:cNvPr>
          <p:cNvSpPr txBox="1"/>
          <p:nvPr/>
        </p:nvSpPr>
        <p:spPr>
          <a:xfrm>
            <a:off x="6194003" y="3882390"/>
            <a:ext cx="1199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Test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07C7F-E072-544F-9189-ED3F4B8D53BD}"/>
              </a:ext>
            </a:extLst>
          </p:cNvPr>
          <p:cNvSpPr txBox="1"/>
          <p:nvPr/>
        </p:nvSpPr>
        <p:spPr>
          <a:xfrm>
            <a:off x="2133600" y="3838775"/>
            <a:ext cx="203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Default </a:t>
            </a:r>
            <a:r>
              <a:rPr lang="en-US" sz="1600" dirty="0" err="1">
                <a:solidFill>
                  <a:schemeClr val="accent6"/>
                </a:solidFill>
                <a:latin typeface="Helvetica" pitchFamily="2" charset="0"/>
              </a:rPr>
              <a:t>Parameterisation</a:t>
            </a:r>
            <a:endParaRPr lang="en-US" sz="1600" dirty="0">
              <a:solidFill>
                <a:schemeClr val="accent6"/>
              </a:solidFill>
              <a:latin typeface="Helvetica" pitchFamily="2" charset="0"/>
            </a:endParaRPr>
          </a:p>
          <a:p>
            <a:pPr algn="ctr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(One line per layer)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5763D1-063E-1342-A42B-A5BD2F039DD3}"/>
              </a:ext>
            </a:extLst>
          </p:cNvPr>
          <p:cNvSpPr txBox="1"/>
          <p:nvPr/>
        </p:nvSpPr>
        <p:spPr>
          <a:xfrm rot="16200000">
            <a:off x="456390" y="2758589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DCA [mm]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25F8D2-3F35-E742-8554-13F8350F874E}"/>
              </a:ext>
            </a:extLst>
          </p:cNvPr>
          <p:cNvSpPr txBox="1"/>
          <p:nvPr/>
        </p:nvSpPr>
        <p:spPr>
          <a:xfrm rot="16200000">
            <a:off x="4038948" y="2758589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DCA [mm]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AE59B2-D621-FC4C-9361-D2E72C459977}"/>
              </a:ext>
            </a:extLst>
          </p:cNvPr>
          <p:cNvSpPr txBox="1"/>
          <p:nvPr/>
        </p:nvSpPr>
        <p:spPr>
          <a:xfrm>
            <a:off x="6130653" y="5111795"/>
            <a:ext cx="145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Drift Time [ns]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3B8DBC-616A-1449-BF61-E23C555A83F3}"/>
              </a:ext>
            </a:extLst>
          </p:cNvPr>
          <p:cNvSpPr txBox="1"/>
          <p:nvPr/>
        </p:nvSpPr>
        <p:spPr>
          <a:xfrm>
            <a:off x="2576684" y="5111013"/>
            <a:ext cx="145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Drift Time [ns]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B0EB22-A05A-4D49-983C-CDE2365672BC}"/>
              </a:ext>
            </a:extLst>
          </p:cNvPr>
          <p:cNvSpPr txBox="1"/>
          <p:nvPr/>
        </p:nvSpPr>
        <p:spPr>
          <a:xfrm>
            <a:off x="6331041" y="148505"/>
            <a:ext cx="27350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Gavin </a:t>
            </a:r>
            <a:r>
              <a:rPr lang="en-US" sz="2000" b="1" dirty="0" err="1">
                <a:latin typeface="Helvetica" pitchFamily="2" charset="0"/>
              </a:rPr>
              <a:t>Hesketh</a:t>
            </a:r>
            <a:r>
              <a:rPr lang="en-US" sz="2000" b="1" dirty="0">
                <a:latin typeface="Helvetica" pitchFamily="2" charset="0"/>
              </a:rPr>
              <a:t> (UCL)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C06947-AF29-B545-ADE4-4D4843CC5558}"/>
              </a:ext>
            </a:extLst>
          </p:cNvPr>
          <p:cNvSpPr/>
          <p:nvPr/>
        </p:nvSpPr>
        <p:spPr>
          <a:xfrm>
            <a:off x="685799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DocDB 17746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35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t</a:t>
            </a:r>
            <a:r>
              <a:rPr lang="en-US" baseline="-25000" dirty="0"/>
              <a:t>0</a:t>
            </a:r>
            <a:r>
              <a:rPr lang="en-US" dirty="0"/>
              <a:t> Offset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77CA3-4A5A-AE40-8CA2-D14EB089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7" y="2248723"/>
            <a:ext cx="4172224" cy="3450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843CF7-44AB-FB48-BBE1-EDDB018C67E7}"/>
              </a:ext>
            </a:extLst>
          </p:cNvPr>
          <p:cNvSpPr txBox="1"/>
          <p:nvPr/>
        </p:nvSpPr>
        <p:spPr>
          <a:xfrm>
            <a:off x="54717" y="910736"/>
            <a:ext cx="908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</a:t>
            </a:r>
            <a:r>
              <a:rPr lang="en-US" sz="2200" baseline="-25000" dirty="0">
                <a:solidFill>
                  <a:schemeClr val="accent6"/>
                </a:solidFill>
                <a:latin typeface="Helvetica" pitchFamily="2" charset="0"/>
              </a:rPr>
              <a:t>0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offset is fixed time difference between estimate of t</a:t>
            </a:r>
            <a:r>
              <a:rPr lang="en-US" sz="2200" baseline="-25000" dirty="0">
                <a:solidFill>
                  <a:schemeClr val="accent6"/>
                </a:solidFill>
                <a:latin typeface="Helvetica" pitchFamily="2" charset="0"/>
              </a:rPr>
              <a:t>0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and the mean of hits in the track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Getting it wrong increases/decreases the drift circles of the straw hits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403653-FF2A-054D-A59E-88F07D148A4D}"/>
              </a:ext>
            </a:extLst>
          </p:cNvPr>
          <p:cNvSpPr txBox="1"/>
          <p:nvPr/>
        </p:nvSpPr>
        <p:spPr>
          <a:xfrm>
            <a:off x="5920736" y="160228"/>
            <a:ext cx="31646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Alessandra </a:t>
            </a:r>
            <a:r>
              <a:rPr lang="en-US" sz="2000" b="1" dirty="0" err="1">
                <a:latin typeface="Helvetica" pitchFamily="2" charset="0"/>
              </a:rPr>
              <a:t>Lucà</a:t>
            </a:r>
            <a:r>
              <a:rPr lang="en-US" sz="2000" b="1" dirty="0">
                <a:latin typeface="Helvetica" pitchFamily="2" charset="0"/>
              </a:rPr>
              <a:t> (FNAL)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25B274-C115-0B42-B224-B961AF914867}"/>
              </a:ext>
            </a:extLst>
          </p:cNvPr>
          <p:cNvSpPr txBox="1"/>
          <p:nvPr/>
        </p:nvSpPr>
        <p:spPr>
          <a:xfrm>
            <a:off x="4396153" y="3039023"/>
            <a:ext cx="46892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Take ± 2 ns as uncertainty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No clear shift in width of y distribution, but we take uncertainty as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25 µm [0.6 ppb] </a:t>
            </a:r>
          </a:p>
          <a:p>
            <a:pPr algn="l"/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F832F5-68B9-8C45-861B-EDD9D484B864}"/>
              </a:ext>
            </a:extLst>
          </p:cNvPr>
          <p:cNvSpPr/>
          <p:nvPr/>
        </p:nvSpPr>
        <p:spPr>
          <a:xfrm>
            <a:off x="674076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DocDB 16787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9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Material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5432D4-B411-4945-8298-7490CA8F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5" y="1803288"/>
            <a:ext cx="4253738" cy="310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B68952-09EB-814E-A97F-06BDA2D0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5" y="1901870"/>
            <a:ext cx="4302370" cy="299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8999D4-9054-B348-9970-101D99BF339D}"/>
              </a:ext>
            </a:extLst>
          </p:cNvPr>
          <p:cNvSpPr txBox="1"/>
          <p:nvPr/>
        </p:nvSpPr>
        <p:spPr>
          <a:xfrm>
            <a:off x="5920736" y="160228"/>
            <a:ext cx="31646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Alessandra </a:t>
            </a:r>
            <a:r>
              <a:rPr lang="en-US" sz="2000" b="1" dirty="0" err="1">
                <a:latin typeface="Helvetica" pitchFamily="2" charset="0"/>
              </a:rPr>
              <a:t>Lucà</a:t>
            </a:r>
            <a:r>
              <a:rPr lang="en-US" sz="2000" b="1" dirty="0">
                <a:latin typeface="Helvetica" pitchFamily="2" charset="0"/>
              </a:rPr>
              <a:t> (FNAL)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987419-BBD6-3745-9829-4A20E6ACD49B}"/>
              </a:ext>
            </a:extLst>
          </p:cNvPr>
          <p:cNvSpPr txBox="1"/>
          <p:nvPr/>
        </p:nvSpPr>
        <p:spPr>
          <a:xfrm>
            <a:off x="54717" y="910736"/>
            <a:ext cx="9089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Amount of material in tracker is used to calculate energy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Getting it wrong means we get our track curvature wrong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B55EE5-DC0C-2347-B13C-E2D56F2D94E9}"/>
              </a:ext>
            </a:extLst>
          </p:cNvPr>
          <p:cNvSpPr txBox="1"/>
          <p:nvPr/>
        </p:nvSpPr>
        <p:spPr>
          <a:xfrm>
            <a:off x="287215" y="5008515"/>
            <a:ext cx="842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Tested reconstruction with 0, 0.5, 1, 2x nominal density.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No clear shift in width of y distribution, but we take uncertainty as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11 µm [0.3 ppb]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7317B3-6FEE-E744-BDE0-AB97945BA259}"/>
              </a:ext>
            </a:extLst>
          </p:cNvPr>
          <p:cNvSpPr/>
          <p:nvPr/>
        </p:nvSpPr>
        <p:spPr>
          <a:xfrm>
            <a:off x="674076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4"/>
              </a:rPr>
              <a:t>DocDB 16787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81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579A3EC4-66E4-DB4C-9626-C1AEF809D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3" y="2001993"/>
            <a:ext cx="5054600" cy="363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Algorithm: Track-Finding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BD3BAE-CFD6-914A-BA04-1DD3295EB0EB}"/>
              </a:ext>
            </a:extLst>
          </p:cNvPr>
          <p:cNvSpPr/>
          <p:nvPr/>
        </p:nvSpPr>
        <p:spPr>
          <a:xfrm>
            <a:off x="7792721" y="251752"/>
            <a:ext cx="1090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E-log 174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4569A8-6642-D148-AF7F-00EF095A751A}"/>
              </a:ext>
            </a:extLst>
          </p:cNvPr>
          <p:cNvSpPr txBox="1"/>
          <p:nvPr/>
        </p:nvSpPr>
        <p:spPr>
          <a:xfrm>
            <a:off x="54717" y="910736"/>
            <a:ext cx="9089283" cy="600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Have to choose which straw hits are on the track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Majority of tracks don’t have another track present so effect is small.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Tammy’s working on a more concrete estimate of this and we’ll revisit with refinement</a:t>
            </a:r>
          </a:p>
          <a:p>
            <a:pPr algn="l"/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B09CD1-F325-B643-9293-DCB5253822F8}"/>
              </a:ext>
            </a:extLst>
          </p:cNvPr>
          <p:cNvSpPr txBox="1"/>
          <p:nvPr/>
        </p:nvSpPr>
        <p:spPr>
          <a:xfrm>
            <a:off x="5064369" y="2417710"/>
            <a:ext cx="38510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Ran with MC with 1 muon per fill and then 4000 muons per fill (~ Run 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Leads to shift in </a:t>
            </a: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of		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10 µm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[0.3 ppb] </a:t>
            </a:r>
          </a:p>
        </p:txBody>
      </p:sp>
    </p:spTree>
    <p:extLst>
      <p:ext uri="{BB962C8B-B14F-4D97-AF65-F5344CB8AC3E}">
        <p14:creationId xmlns:p14="http://schemas.microsoft.com/office/powerpoint/2010/main" val="218366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BD6E872-3B1A-0545-8A52-08FC4B92D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514" y="1575353"/>
            <a:ext cx="4505932" cy="32512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Meas. Resolution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AB1AC9-AE19-FD44-8A90-F004897C9953}"/>
              </a:ext>
            </a:extLst>
          </p:cNvPr>
          <p:cNvSpPr txBox="1"/>
          <p:nvPr/>
        </p:nvSpPr>
        <p:spPr>
          <a:xfrm>
            <a:off x="54717" y="910736"/>
            <a:ext cx="9089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Tuned our reconstruction measurement resolution to data, but we could get it wrong still.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algn="l"/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953097-4F73-CA43-8F7A-8EBF48E76BE3}"/>
              </a:ext>
            </a:extLst>
          </p:cNvPr>
          <p:cNvSpPr txBox="1"/>
          <p:nvPr/>
        </p:nvSpPr>
        <p:spPr>
          <a:xfrm>
            <a:off x="0" y="1960074"/>
            <a:ext cx="4280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Try smearing positions in data by extra amount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Don’t expect to be wrong by more than 10%: </a:t>
            </a: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Δσ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: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10 µm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[0.3 ppb]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5AD15E-7131-934F-913F-B7325D4F1DCB}"/>
              </a:ext>
            </a:extLst>
          </p:cNvPr>
          <p:cNvSpPr txBox="1"/>
          <p:nvPr/>
        </p:nvSpPr>
        <p:spPr>
          <a:xfrm>
            <a:off x="6621267" y="148083"/>
            <a:ext cx="236635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Dan Boyden (NIU)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6E06E2-D1E9-0546-868F-605E029E7634}"/>
              </a:ext>
            </a:extLst>
          </p:cNvPr>
          <p:cNvSpPr/>
          <p:nvPr/>
        </p:nvSpPr>
        <p:spPr>
          <a:xfrm>
            <a:off x="6983828" y="572182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3"/>
              </a:rPr>
              <a:t>E-log 159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F97F9-ADB8-DF42-9483-1976317AC765}"/>
              </a:ext>
            </a:extLst>
          </p:cNvPr>
          <p:cNvSpPr/>
          <p:nvPr/>
        </p:nvSpPr>
        <p:spPr>
          <a:xfrm>
            <a:off x="4736122" y="4342697"/>
            <a:ext cx="91440" cy="9144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887CCD-BE24-DC49-977B-8F0E5357546B}"/>
              </a:ext>
            </a:extLst>
          </p:cNvPr>
          <p:cNvSpPr txBox="1"/>
          <p:nvPr/>
        </p:nvSpPr>
        <p:spPr>
          <a:xfrm>
            <a:off x="54717" y="910736"/>
            <a:ext cx="9089283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Cross talk adds in hits in the wrong straws at similar times</a:t>
            </a: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From data: ~7% of hits generate a cross-talk hit.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Added cross-talk to simulation and studied effect: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  <a:p>
            <a:pPr algn="l"/>
            <a:endParaRPr lang="en-US" sz="2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No difference seen in extrapolated vertical width after quality cuts.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Talk: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D171DF-A093-4F4B-AD40-46828978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" y="2555630"/>
            <a:ext cx="4448055" cy="2999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426CF45-5854-4D46-9B29-160AAAFC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2" y="2581236"/>
            <a:ext cx="4372118" cy="2948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D1AD40-20D1-9E47-B803-587817295155}"/>
              </a:ext>
            </a:extLst>
          </p:cNvPr>
          <p:cNvSpPr txBox="1"/>
          <p:nvPr/>
        </p:nvSpPr>
        <p:spPr>
          <a:xfrm>
            <a:off x="6621267" y="148083"/>
            <a:ext cx="236635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Dan Boyden (NIU)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5AAE6B-548F-0943-BF6F-0B6051351054}"/>
              </a:ext>
            </a:extLst>
          </p:cNvPr>
          <p:cNvSpPr/>
          <p:nvPr/>
        </p:nvSpPr>
        <p:spPr>
          <a:xfrm>
            <a:off x="6983828" y="572182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4"/>
              </a:rPr>
              <a:t>E-log 159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2394BD-C4F1-5546-862E-0CB015D5BAD4}"/>
              </a:ext>
            </a:extLst>
          </p:cNvPr>
          <p:cNvSpPr txBox="1"/>
          <p:nvPr/>
        </p:nvSpPr>
        <p:spPr>
          <a:xfrm>
            <a:off x="539140" y="2719753"/>
            <a:ext cx="193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% of tracks removed by track-finding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EC80F3-EFE8-4F4E-A09F-32E5794C8502}"/>
              </a:ext>
            </a:extLst>
          </p:cNvPr>
          <p:cNvSpPr txBox="1"/>
          <p:nvPr/>
        </p:nvSpPr>
        <p:spPr>
          <a:xfrm>
            <a:off x="5267406" y="2790091"/>
            <a:ext cx="178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% of tracks with cross-talk hits</a:t>
            </a:r>
          </a:p>
        </p:txBody>
      </p:sp>
    </p:spTree>
    <p:extLst>
      <p:ext uri="{BB962C8B-B14F-4D97-AF65-F5344CB8AC3E}">
        <p14:creationId xmlns:p14="http://schemas.microsoft.com/office/powerpoint/2010/main" val="181349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Muons are going up-and-down in the ring (focused by quads):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Field felt by the muons is reduced: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pitch correction?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D2F2BB1-B29B-8341-85B9-4ADAFD84D2C8}"/>
              </a:ext>
            </a:extLst>
          </p:cNvPr>
          <p:cNvGrpSpPr/>
          <p:nvPr/>
        </p:nvGrpSpPr>
        <p:grpSpPr>
          <a:xfrm>
            <a:off x="1943697" y="5000933"/>
            <a:ext cx="5084237" cy="721162"/>
            <a:chOff x="455103" y="1935977"/>
            <a:chExt cx="5084237" cy="7211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FDE73EF-6430-7540-8A9E-0EF7DA447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2108"/>
            <a:stretch/>
          </p:blipFill>
          <p:spPr>
            <a:xfrm>
              <a:off x="455103" y="1935977"/>
              <a:ext cx="2316697" cy="7211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BDAC0C0-3238-3D43-8EF2-0348299FC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12"/>
            <a:stretch/>
          </p:blipFill>
          <p:spPr>
            <a:xfrm>
              <a:off x="2699792" y="1935977"/>
              <a:ext cx="2839548" cy="72116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63D0F4-119B-1448-A37A-9448CFEC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45" y="1441937"/>
            <a:ext cx="3154040" cy="2813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D14A04-3F8D-6C4C-A09D-C7AEECD3914A}"/>
              </a:ext>
            </a:extLst>
          </p:cNvPr>
          <p:cNvSpPr txBox="1"/>
          <p:nvPr/>
        </p:nvSpPr>
        <p:spPr>
          <a:xfrm>
            <a:off x="6084276" y="2262553"/>
            <a:ext cx="2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Muon going up at this time, but angle oscillates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5F22EDBB-2F50-384E-8576-0A062427739D}"/>
              </a:ext>
            </a:extLst>
          </p:cNvPr>
          <p:cNvSpPr/>
          <p:nvPr/>
        </p:nvSpPr>
        <p:spPr>
          <a:xfrm rot="16200000">
            <a:off x="1359877" y="2614246"/>
            <a:ext cx="1817077" cy="38686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0DFE47-8C76-6B47-9730-499CEDE82DBE}"/>
              </a:ext>
            </a:extLst>
          </p:cNvPr>
          <p:cNvSpPr txBox="1"/>
          <p:nvPr/>
        </p:nvSpPr>
        <p:spPr>
          <a:xfrm>
            <a:off x="1664677" y="262596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Helvetica" pitchFamily="2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BB9453-8612-AA4E-958B-97045830F9F0}"/>
              </a:ext>
            </a:extLst>
          </p:cNvPr>
          <p:cNvSpPr txBox="1"/>
          <p:nvPr/>
        </p:nvSpPr>
        <p:spPr>
          <a:xfrm>
            <a:off x="5416064" y="6049108"/>
            <a:ext cx="209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This is always positive for us</a:t>
            </a:r>
            <a:endParaRPr lang="en-US" sz="1800" baseline="30000" dirty="0">
              <a:latin typeface="Helvetica" pitchFamily="2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17DE7123-51D4-2A45-949F-5EB2C83A2DDF}"/>
              </a:ext>
            </a:extLst>
          </p:cNvPr>
          <p:cNvSpPr/>
          <p:nvPr/>
        </p:nvSpPr>
        <p:spPr>
          <a:xfrm rot="16200000">
            <a:off x="6283570" y="5462954"/>
            <a:ext cx="304800" cy="75027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7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C6A73B-B224-1A49-8373-2ABB2BA6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Lost muons look like high momentum e</a:t>
            </a:r>
            <a:r>
              <a:rPr lang="en-US" baseline="30000" dirty="0"/>
              <a:t>+</a:t>
            </a:r>
            <a:r>
              <a:rPr lang="en-US" dirty="0"/>
              <a:t> in the tracker</a:t>
            </a:r>
          </a:p>
          <a:p>
            <a:r>
              <a:rPr lang="en-US" dirty="0"/>
              <a:t>Many removed by quality cuts, but some survive.</a:t>
            </a:r>
          </a:p>
          <a:p>
            <a:r>
              <a:rPr lang="en-US" dirty="0"/>
              <a:t>Estimate how many make it through by using calorimeter to tag e</a:t>
            </a:r>
            <a:r>
              <a:rPr lang="en-US" baseline="30000" dirty="0"/>
              <a:t>+</a:t>
            </a:r>
            <a:r>
              <a:rPr lang="en-US" dirty="0"/>
              <a:t>/µ</a:t>
            </a:r>
            <a:r>
              <a:rPr lang="en-US" baseline="30000" dirty="0"/>
              <a:t>+</a:t>
            </a:r>
            <a:r>
              <a:rPr lang="en-US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Muons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1710C7-9943-0643-9BA1-E58C3015BC3E}"/>
              </a:ext>
            </a:extLst>
          </p:cNvPr>
          <p:cNvSpPr txBox="1"/>
          <p:nvPr/>
        </p:nvSpPr>
        <p:spPr>
          <a:xfrm>
            <a:off x="6621267" y="148083"/>
            <a:ext cx="2249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Sam Grant (UCL)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3E337D-7855-6A4E-8871-7591ABAC18F6}"/>
              </a:ext>
            </a:extLst>
          </p:cNvPr>
          <p:cNvSpPr/>
          <p:nvPr/>
        </p:nvSpPr>
        <p:spPr>
          <a:xfrm>
            <a:off x="6983828" y="572182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2"/>
              </a:rPr>
              <a:t>E-log 159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7964B4-DFE4-BD42-97F9-52932827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3" y="2609864"/>
            <a:ext cx="8627173" cy="3289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EAC87C-BB22-864A-8A92-DC2237B41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075" y="5789822"/>
            <a:ext cx="6727561" cy="4825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978F15-6517-CE44-B75D-6B26828B485B}"/>
              </a:ext>
            </a:extLst>
          </p:cNvPr>
          <p:cNvSpPr txBox="1"/>
          <p:nvPr/>
        </p:nvSpPr>
        <p:spPr>
          <a:xfrm>
            <a:off x="6178061" y="6332770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6"/>
                </a:solidFill>
                <a:latin typeface="Helvetica" pitchFamily="2" charset="0"/>
              </a:rPr>
              <a:t>[2.9 ppb]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F65341-EF3A-4242-8481-1B48204BA8AD}"/>
              </a:ext>
            </a:extLst>
          </p:cNvPr>
          <p:cNvSpPr txBox="1"/>
          <p:nvPr/>
        </p:nvSpPr>
        <p:spPr>
          <a:xfrm>
            <a:off x="2313432" y="622413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± 60 mm Range</a:t>
            </a:r>
          </a:p>
        </p:txBody>
      </p:sp>
    </p:spTree>
    <p:extLst>
      <p:ext uri="{BB962C8B-B14F-4D97-AF65-F5344CB8AC3E}">
        <p14:creationId xmlns:p14="http://schemas.microsoft.com/office/powerpoint/2010/main" val="99573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4C9E623-88D6-AA4C-9ADF-0767091E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88291"/>
            <a:ext cx="8672513" cy="708636"/>
          </a:xfrm>
        </p:spPr>
        <p:txBody>
          <a:bodyPr/>
          <a:lstStyle/>
          <a:p>
            <a:r>
              <a:rPr lang="en-US" sz="2200" dirty="0"/>
              <a:t>Find that all tracking uncertainties together give ~ 9 ppb</a:t>
            </a:r>
          </a:p>
          <a:p>
            <a:r>
              <a:rPr lang="en-US" sz="2200" dirty="0"/>
              <a:t>Need to make sure last outstanding systematic is not significant</a:t>
            </a:r>
          </a:p>
          <a:p>
            <a:r>
              <a:rPr lang="en-US" sz="2200" dirty="0"/>
              <a:t>Should be able to check straw stereo angle alignment with tracks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7B3E7DC-ADE5-5240-AC5F-AB45C778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from Tracking: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00115-B8EE-2E4B-9B43-90EA3B0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8F55CD-AFCD-714D-8D30-685A0E40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50BE4-9C36-FB49-864D-0DC81E7B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50EABBA-1B34-D947-BB71-C1AB48CA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9311"/>
              </p:ext>
            </p:extLst>
          </p:nvPr>
        </p:nvGraphicFramePr>
        <p:xfrm>
          <a:off x="364269" y="763410"/>
          <a:ext cx="8489952" cy="3996160"/>
        </p:xfrm>
        <a:graphic>
          <a:graphicData uri="http://schemas.openxmlformats.org/drawingml/2006/table">
            <a:tbl>
              <a:tblPr/>
              <a:tblGrid>
                <a:gridCol w="2543799">
                  <a:extLst>
                    <a:ext uri="{9D8B030D-6E8A-4147-A177-3AD203B41FA5}">
                      <a16:colId xmlns:a16="http://schemas.microsoft.com/office/drawing/2014/main" xmlns="" val="1889506610"/>
                    </a:ext>
                  </a:extLst>
                </a:gridCol>
                <a:gridCol w="1379949">
                  <a:extLst>
                    <a:ext uri="{9D8B030D-6E8A-4147-A177-3AD203B41FA5}">
                      <a16:colId xmlns:a16="http://schemas.microsoft.com/office/drawing/2014/main" xmlns="" val="4252901313"/>
                    </a:ext>
                  </a:extLst>
                </a:gridCol>
                <a:gridCol w="2283102">
                  <a:extLst>
                    <a:ext uri="{9D8B030D-6E8A-4147-A177-3AD203B41FA5}">
                      <a16:colId xmlns:a16="http://schemas.microsoft.com/office/drawing/2014/main" xmlns="" val="1205280078"/>
                    </a:ext>
                  </a:extLst>
                </a:gridCol>
                <a:gridCol w="2283102">
                  <a:extLst>
                    <a:ext uri="{9D8B030D-6E8A-4147-A177-3AD203B41FA5}">
                      <a16:colId xmlns:a16="http://schemas.microsoft.com/office/drawing/2014/main" xmlns="" val="1320354162"/>
                    </a:ext>
                  </a:extLst>
                </a:gridCol>
              </a:tblGrid>
              <a:tr h="311888">
                <a:tc>
                  <a:txBody>
                    <a:bodyPr/>
                    <a:lstStyle/>
                    <a:p>
                      <a:pPr marL="91440"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Systematic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“Volunteer”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σ</a:t>
                      </a:r>
                      <a:r>
                        <a:rPr lang="en-US" sz="1600" b="1" baseline="-250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y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systematic [mm]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</a:t>
                      </a:r>
                      <a:r>
                        <a:rPr lang="en-US" sz="1600" b="1" baseline="-250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systematic [ppb]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193599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Alignment (Internal)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Gleb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0.06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1.5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8287383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Alignment (External) 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Joe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9647246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Alignment (Curvature)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Gleb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2.7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7995128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Straw Stereo Angle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James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0.25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6.9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7633005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Alessandra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0.6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6005957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Track Finding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James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2525799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Hit resolution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Dan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6219480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 to T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Gavin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2.7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1881186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Material Effects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Alessandra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5768585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Magnetic fringe field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8262894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Cross-talk 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Dan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&lt; 0.005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&lt; 0.1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673805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Lost muon contamination 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Sam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0.11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2.9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7993342"/>
                  </a:ext>
                </a:extLst>
              </a:tr>
              <a:tr h="311888">
                <a:tc>
                  <a:txBody>
                    <a:bodyPr/>
                    <a:lstStyle/>
                    <a:p>
                      <a:pPr marL="91440"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0.32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8.6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78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2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Measurement will include resolution &amp; we over-estimate width</a:t>
            </a:r>
          </a:p>
          <a:p>
            <a:r>
              <a:rPr lang="en-US" sz="2200" dirty="0"/>
              <a:t>Drop tracker layer from fit and then compare prediction to measurement: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600" dirty="0"/>
          </a:p>
          <a:p>
            <a:endParaRPr lang="en-US" sz="2200" dirty="0"/>
          </a:p>
          <a:p>
            <a:r>
              <a:rPr lang="en-US" sz="2200" dirty="0"/>
              <a:t>Data matches straw hit resolution of </a:t>
            </a:r>
            <a:r>
              <a:rPr lang="en-US" sz="2200" b="1" dirty="0">
                <a:solidFill>
                  <a:srgbClr val="FF0000"/>
                </a:solidFill>
              </a:rPr>
              <a:t>~95 µm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Resolution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C5097F-0504-F944-BBCD-2B91BC51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02" y="2055752"/>
            <a:ext cx="5878964" cy="39868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AC22993-D7AD-DD45-89D7-DBF2800DD982}"/>
              </a:ext>
            </a:extLst>
          </p:cNvPr>
          <p:cNvCxnSpPr>
            <a:cxnSpLocks/>
          </p:cNvCxnSpPr>
          <p:nvPr/>
        </p:nvCxnSpPr>
        <p:spPr>
          <a:xfrm flipV="1">
            <a:off x="2575932" y="3390542"/>
            <a:ext cx="4137102" cy="1906859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0F9CDA-C462-F247-9D97-CE0B4010B7B0}"/>
              </a:ext>
            </a:extLst>
          </p:cNvPr>
          <p:cNvSpPr txBox="1"/>
          <p:nvPr/>
        </p:nvSpPr>
        <p:spPr>
          <a:xfrm>
            <a:off x="7066603" y="3755890"/>
            <a:ext cx="15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Helvetica" pitchFamily="2" charset="0"/>
              </a:rPr>
              <a:t>Tracking Res.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420050-98BF-9941-90B1-8EC04B30143E}"/>
              </a:ext>
            </a:extLst>
          </p:cNvPr>
          <p:cNvSpPr txBox="1"/>
          <p:nvPr/>
        </p:nvSpPr>
        <p:spPr>
          <a:xfrm>
            <a:off x="7066603" y="320863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Helvetica" pitchFamily="2" charset="0"/>
              </a:rPr>
              <a:t>Hit Resolution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8D18771-42B5-C943-8455-5AAA3D4BA42B}"/>
              </a:ext>
            </a:extLst>
          </p:cNvPr>
          <p:cNvSpPr txBox="1"/>
          <p:nvPr/>
        </p:nvSpPr>
        <p:spPr>
          <a:xfrm>
            <a:off x="7066603" y="270933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Hit + t</a:t>
            </a:r>
            <a:r>
              <a:rPr lang="en-US" sz="1800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A1AB7B-1B8B-794B-A04A-9782D18D8B22}"/>
              </a:ext>
            </a:extLst>
          </p:cNvPr>
          <p:cNvSpPr txBox="1"/>
          <p:nvPr/>
        </p:nvSpPr>
        <p:spPr>
          <a:xfrm>
            <a:off x="7066603" y="219449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Hit + t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0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 + tracking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2EA6F48-B907-3748-A758-6FB26CE760C0}"/>
              </a:ext>
            </a:extLst>
          </p:cNvPr>
          <p:cNvSpPr txBox="1"/>
          <p:nvPr/>
        </p:nvSpPr>
        <p:spPr>
          <a:xfrm>
            <a:off x="603608" y="434397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Data RMS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A02D2A5-4B6C-B84C-9E88-674073056EB4}"/>
              </a:ext>
            </a:extLst>
          </p:cNvPr>
          <p:cNvCxnSpPr/>
          <p:nvPr/>
        </p:nvCxnSpPr>
        <p:spPr>
          <a:xfrm flipV="1">
            <a:off x="1852668" y="3858894"/>
            <a:ext cx="723264" cy="48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D1ACE15D-65B0-5A49-A785-4342F027174E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539065" y="3755892"/>
            <a:ext cx="527538" cy="184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D8F2E65-4012-D546-A09A-9D8EFB14B834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765521" y="3393296"/>
            <a:ext cx="301082" cy="156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DA5FDF9-FFC5-EF47-9C1E-A5FF20884A4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664937" y="2894000"/>
            <a:ext cx="401666" cy="184666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9C63BBE4-0F71-824C-8206-9E8907A4F008}"/>
              </a:ext>
            </a:extLst>
          </p:cNvPr>
          <p:cNvCxnSpPr>
            <a:cxnSpLocks/>
          </p:cNvCxnSpPr>
          <p:nvPr/>
        </p:nvCxnSpPr>
        <p:spPr>
          <a:xfrm flipH="1">
            <a:off x="6713034" y="2366899"/>
            <a:ext cx="401666" cy="18466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1790420-8273-3746-A2EA-D2F2C6D3C698}"/>
              </a:ext>
            </a:extLst>
          </p:cNvPr>
          <p:cNvSpPr/>
          <p:nvPr/>
        </p:nvSpPr>
        <p:spPr>
          <a:xfrm>
            <a:off x="4103648" y="5130133"/>
            <a:ext cx="580316" cy="579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xmlns="" id="{84F1DAF5-39FF-DA4D-A259-1C51A202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052043B1-9D76-A44D-8C51-6759D907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xmlns="" id="{5682C5EE-5018-6543-B419-AF1614A7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10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Using this resolution in MC, we can follow through tracking and extrapolation to estimate the vertex resolution: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Two different resolutions present so needed two Gaussians.</a:t>
            </a:r>
          </a:p>
          <a:p>
            <a:r>
              <a:rPr lang="en-US" sz="2200" dirty="0"/>
              <a:t>Combination for vertical resolution is 2.7 mm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Spot Resolution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D966A0-FF98-9545-AEA1-E9579782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" y="1736730"/>
            <a:ext cx="4650232" cy="3341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536F94-D4FC-8648-A8DA-A9260110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68" y="1736730"/>
            <a:ext cx="4650232" cy="334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42688AE-7A9A-3445-B54C-5A8E491FF868}"/>
              </a:ext>
            </a:extLst>
          </p:cNvPr>
          <p:cNvSpPr txBox="1"/>
          <p:nvPr/>
        </p:nvSpPr>
        <p:spPr>
          <a:xfrm>
            <a:off x="3125497" y="3300761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Vertical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153B19-B0A8-CF4D-8C99-3963A00E43C3}"/>
              </a:ext>
            </a:extLst>
          </p:cNvPr>
          <p:cNvSpPr txBox="1"/>
          <p:nvPr/>
        </p:nvSpPr>
        <p:spPr>
          <a:xfrm>
            <a:off x="7785582" y="33007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Radial</a:t>
            </a:r>
          </a:p>
        </p:txBody>
      </p:sp>
    </p:spTree>
    <p:extLst>
      <p:ext uri="{BB962C8B-B14F-4D97-AF65-F5344CB8AC3E}">
        <p14:creationId xmlns:p14="http://schemas.microsoft.com/office/powerpoint/2010/main" val="1786665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Resolution Removal: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F80573-41FB-CA43-9428-32B443E2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56" y="627975"/>
            <a:ext cx="4751324" cy="3414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0341E-D2BE-6043-B204-7BCB70789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8"/>
          <a:stretch/>
        </p:blipFill>
        <p:spPr>
          <a:xfrm>
            <a:off x="-70338" y="627975"/>
            <a:ext cx="4618892" cy="3414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FA860B-12D9-184F-82ED-4136E7C43772}"/>
              </a:ext>
            </a:extLst>
          </p:cNvPr>
          <p:cNvSpPr txBox="1"/>
          <p:nvPr/>
        </p:nvSpPr>
        <p:spPr>
          <a:xfrm>
            <a:off x="3140583" y="91473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Station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B5EBD4-0EB9-804E-A742-28D7497282CF}"/>
              </a:ext>
            </a:extLst>
          </p:cNvPr>
          <p:cNvSpPr txBox="1"/>
          <p:nvPr/>
        </p:nvSpPr>
        <p:spPr>
          <a:xfrm>
            <a:off x="7785931" y="91473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Station 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037D9D-F88A-5141-A156-B09AF27FD9BB}"/>
              </a:ext>
            </a:extLst>
          </p:cNvPr>
          <p:cNvSpPr/>
          <p:nvPr/>
        </p:nvSpPr>
        <p:spPr>
          <a:xfrm>
            <a:off x="7721811" y="2872429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200" dirty="0">
                <a:latin typeface="Helvetica" pitchFamily="2" charset="0"/>
              </a:rPr>
              <a:t>1 mm</a:t>
            </a:r>
            <a:r>
              <a:rPr lang="en-US" sz="1200" baseline="30000" dirty="0">
                <a:latin typeface="Helvetica" pitchFamily="2" charset="0"/>
              </a:rPr>
              <a:t>2</a:t>
            </a:r>
            <a:r>
              <a:rPr lang="en-US" sz="1200" dirty="0">
                <a:latin typeface="Helvetica" pitchFamily="2" charset="0"/>
              </a:rPr>
              <a:t> ~ 1 ppb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3960181"/>
            <a:ext cx="8672513" cy="1888311"/>
          </a:xfrm>
        </p:spPr>
        <p:txBody>
          <a:bodyPr/>
          <a:lstStyle/>
          <a:p>
            <a:r>
              <a:rPr lang="en-US" sz="2200" dirty="0"/>
              <a:t>Using fit over whole range of 60h: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Relatively small change from resolution (~8 ppb)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DDF6B4-A804-2741-B67A-FB33A6AA1B18}"/>
              </a:ext>
            </a:extLst>
          </p:cNvPr>
          <p:cNvSpPr txBox="1"/>
          <p:nvPr/>
        </p:nvSpPr>
        <p:spPr>
          <a:xfrm>
            <a:off x="7038577" y="4815149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Stat. errors only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06F32D-1278-E544-A34F-69D50B1E309D}"/>
              </a:ext>
            </a:extLst>
          </p:cNvPr>
          <p:cNvSpPr/>
          <p:nvPr/>
        </p:nvSpPr>
        <p:spPr>
          <a:xfrm>
            <a:off x="307644" y="5107275"/>
            <a:ext cx="8773864" cy="702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FD4D181-2D30-B14B-A596-0B5A07793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27" y="4357091"/>
            <a:ext cx="3968496" cy="512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68E3F50-D509-1D4A-A291-2A7922A83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235" y="4354430"/>
            <a:ext cx="3968496" cy="5120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A9B767C-0B53-DB45-9C22-292304B1D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924" y="5178315"/>
            <a:ext cx="4005118" cy="534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DE590FE-03A4-9343-8031-5BF2556F8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16" y="5178315"/>
            <a:ext cx="4005118" cy="5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6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0D8B5E-9185-F34D-81E7-0BF8841C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wrong could our resolution estimate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Conservatively, I think we know our hit resolution to ~ 30 µm</a:t>
            </a:r>
          </a:p>
          <a:p>
            <a:r>
              <a:rPr lang="en-US" dirty="0"/>
              <a:t>Vertical resolution known to 0.5 mm → ΔC</a:t>
            </a:r>
            <a:r>
              <a:rPr lang="en-US" baseline="-25000" dirty="0"/>
              <a:t>P</a:t>
            </a:r>
            <a:r>
              <a:rPr lang="en-US" dirty="0"/>
              <a:t> = ± 3 ppb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8954EE-F792-ED45-BD14-BC65C891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Extraction Resolution: Systematic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E0B07-C3CA-CC47-A371-B9904B0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9716C5-4039-484D-B5D0-93C041F8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A61B7C-4B31-9D4D-AF74-AFEF122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114858-DAAD-AD49-9710-5B5168EB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86" y="1409667"/>
            <a:ext cx="5084955" cy="34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7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AA2B11-18C8-8A4C-AA80-E708B8DA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6" y="1399354"/>
            <a:ext cx="4549140" cy="3268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13563E-0D9E-E841-823D-5CEC0010F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" y="1415250"/>
            <a:ext cx="4549140" cy="32689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9018378" cy="5059363"/>
          </a:xfrm>
        </p:spPr>
        <p:txBody>
          <a:bodyPr/>
          <a:lstStyle/>
          <a:p>
            <a:r>
              <a:rPr lang="en-US" dirty="0"/>
              <a:t>How does what trackers measure compare to true beam?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more tracks at lower radius (closer to tracker)</a:t>
            </a:r>
          </a:p>
          <a:p>
            <a:r>
              <a:rPr lang="en-US" dirty="0"/>
              <a:t>See fewer tracks that decay near top and bottom of ring – means we underestimate vertical width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Tracker to beam: acceptance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33C6B8-4DA7-A14E-ADEC-26AABC51F20C}"/>
              </a:ext>
            </a:extLst>
          </p:cNvPr>
          <p:cNvSpPr txBox="1"/>
          <p:nvPr/>
        </p:nvSpPr>
        <p:spPr>
          <a:xfrm>
            <a:off x="553094" y="1607899"/>
            <a:ext cx="1439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Helvetica" pitchFamily="2" charset="0"/>
              </a:rPr>
              <a:t>Radial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5D2048-619A-FE40-850A-C99BEA29F720}"/>
              </a:ext>
            </a:extLst>
          </p:cNvPr>
          <p:cNvSpPr txBox="1"/>
          <p:nvPr/>
        </p:nvSpPr>
        <p:spPr>
          <a:xfrm>
            <a:off x="5021535" y="1607898"/>
            <a:ext cx="1439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Helvetica" pitchFamily="2" charset="0"/>
              </a:rPr>
              <a:t>Vertical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5A9556-48BD-2E40-83B5-98E99CA41192}"/>
              </a:ext>
            </a:extLst>
          </p:cNvPr>
          <p:cNvSpPr txBox="1"/>
          <p:nvPr/>
        </p:nvSpPr>
        <p:spPr>
          <a:xfrm>
            <a:off x="6177222" y="3953897"/>
            <a:ext cx="161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Helvetica" pitchFamily="2" charset="0"/>
              </a:rPr>
              <a:t>Tracks/Truth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E6B513-11CF-8D41-AB1D-60DB76F054C4}"/>
              </a:ext>
            </a:extLst>
          </p:cNvPr>
          <p:cNvSpPr txBox="1"/>
          <p:nvPr/>
        </p:nvSpPr>
        <p:spPr>
          <a:xfrm>
            <a:off x="776864" y="4056066"/>
            <a:ext cx="161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Helvetica" pitchFamily="2" charset="0"/>
              </a:rPr>
              <a:t>Tracks/Truth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89D21F-A080-324F-A4D0-C62376B6BAE2}"/>
              </a:ext>
            </a:extLst>
          </p:cNvPr>
          <p:cNvSpPr txBox="1"/>
          <p:nvPr/>
        </p:nvSpPr>
        <p:spPr>
          <a:xfrm>
            <a:off x="691912" y="242423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MDC1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EF7E10-4D81-694B-9C6C-5EBDF9172AFE}"/>
              </a:ext>
            </a:extLst>
          </p:cNvPr>
          <p:cNvSpPr txBox="1"/>
          <p:nvPr/>
        </p:nvSpPr>
        <p:spPr>
          <a:xfrm>
            <a:off x="5234447" y="241975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MDC1</a:t>
            </a:r>
          </a:p>
        </p:txBody>
      </p:sp>
    </p:spTree>
    <p:extLst>
      <p:ext uri="{BB962C8B-B14F-4D97-AF65-F5344CB8AC3E}">
        <p14:creationId xmlns:p14="http://schemas.microsoft.com/office/powerpoint/2010/main" val="2919456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BC2E92-DB25-884A-9D51-2A0A0300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" y="1500720"/>
            <a:ext cx="5054600" cy="363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488AB5-7EA8-7B4A-B26F-33BCA9FCF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45"/>
          <a:stretch/>
        </p:blipFill>
        <p:spPr>
          <a:xfrm>
            <a:off x="4576935" y="1526354"/>
            <a:ext cx="4567065" cy="3632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tracker measurement and weight it by the acceptance curve (2</a:t>
            </a:r>
            <a:r>
              <a:rPr lang="en-US" baseline="30000" dirty="0"/>
              <a:t>nd</a:t>
            </a:r>
            <a:r>
              <a:rPr lang="en-US" dirty="0"/>
              <a:t> order polynomial fit)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increases from 161 to 184 mm</a:t>
            </a:r>
            <a:r>
              <a:rPr lang="en-US" baseline="30000" dirty="0"/>
              <a:t>2</a:t>
            </a:r>
            <a:r>
              <a:rPr lang="en-US" dirty="0"/>
              <a:t> [14%]</a:t>
            </a:r>
          </a:p>
          <a:p>
            <a:r>
              <a:rPr lang="en-US" dirty="0"/>
              <a:t>Including resolution increase is reduced by ~ 3 mm</a:t>
            </a:r>
            <a:r>
              <a:rPr lang="en-US" baseline="30000" dirty="0"/>
              <a:t>2</a:t>
            </a:r>
          </a:p>
          <a:p>
            <a:r>
              <a:rPr lang="en-US" dirty="0"/>
              <a:t>Will correct for acceptance &amp; resolution together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underestimate width?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CB15AB4-7AE3-E048-829B-8D79B8B64387}"/>
              </a:ext>
            </a:extLst>
          </p:cNvPr>
          <p:cNvSpPr/>
          <p:nvPr/>
        </p:nvSpPr>
        <p:spPr>
          <a:xfrm>
            <a:off x="7335877" y="5036870"/>
            <a:ext cx="168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1 mm</a:t>
            </a:r>
            <a:r>
              <a:rPr lang="en-US" sz="1800" baseline="30000" dirty="0">
                <a:latin typeface="Helvetica" pitchFamily="2" charset="0"/>
              </a:rPr>
              <a:t>2</a:t>
            </a:r>
            <a:r>
              <a:rPr lang="en-US" sz="1800" dirty="0">
                <a:latin typeface="Helvetica" pitchFamily="2" charset="0"/>
              </a:rPr>
              <a:t> ~ 1 ppb</a:t>
            </a:r>
          </a:p>
        </p:txBody>
      </p:sp>
    </p:spTree>
    <p:extLst>
      <p:ext uri="{BB962C8B-B14F-4D97-AF65-F5344CB8AC3E}">
        <p14:creationId xmlns:p14="http://schemas.microsoft.com/office/powerpoint/2010/main" val="3545515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acceptance effect on </a:t>
            </a:r>
            <a:r>
              <a:rPr lang="en-US" dirty="0" err="1"/>
              <a:t>calos</a:t>
            </a:r>
            <a:r>
              <a:rPr lang="en-US" dirty="0"/>
              <a:t> will be smaller as high/low decays less likely to get into wiggle plot: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  <a:p>
            <a:r>
              <a:rPr lang="en-US" dirty="0"/>
              <a:t>Pitch correction still exists even if you decay at y = 0, so we need a model to calculate this properly.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Calo</a:t>
            </a:r>
            <a:r>
              <a:rPr lang="en-US" dirty="0"/>
              <a:t> Acceptance: Reminder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D595-9ECD-AC45-ABBC-67919822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17" y="1751088"/>
            <a:ext cx="5761975" cy="3787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2CB107-A9F5-0445-9416-AEF84AD47D59}"/>
              </a:ext>
            </a:extLst>
          </p:cNvPr>
          <p:cNvSpPr txBox="1"/>
          <p:nvPr/>
        </p:nvSpPr>
        <p:spPr>
          <a:xfrm>
            <a:off x="7558259" y="3039566"/>
            <a:ext cx="1585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Vertical acceptance by </a:t>
            </a:r>
            <a:r>
              <a:rPr lang="en-US" sz="1800" dirty="0" err="1">
                <a:solidFill>
                  <a:schemeClr val="accent6"/>
                </a:solidFill>
                <a:latin typeface="Helvetica" pitchFamily="2" charset="0"/>
              </a:rPr>
              <a:t>calo</a:t>
            </a:r>
            <a:endParaRPr lang="en-US" sz="18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78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4C9E623-88D6-AA4C-9ADF-0767091E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3096612"/>
            <a:ext cx="8279423" cy="27936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Uncertainty excluding acceptance is ~10 ppb</a:t>
            </a:r>
            <a:endParaRPr lang="en-US" sz="1100" dirty="0"/>
          </a:p>
          <a:p>
            <a:pPr>
              <a:spcAft>
                <a:spcPts val="1200"/>
              </a:spcAft>
            </a:pPr>
            <a:r>
              <a:rPr lang="en-US" dirty="0"/>
              <a:t>Acceptance correction itself will be less than 20 ppb with small error</a:t>
            </a:r>
          </a:p>
          <a:p>
            <a:pPr>
              <a:spcAft>
                <a:spcPts val="1200"/>
              </a:spcAft>
            </a:pPr>
            <a:r>
              <a:rPr lang="en-US" dirty="0"/>
              <a:t>Simulation/Model uncertainty is also 10 ppb</a:t>
            </a:r>
          </a:p>
          <a:p>
            <a:pPr>
              <a:spcAft>
                <a:spcPts val="1200"/>
              </a:spcAft>
            </a:pPr>
            <a:r>
              <a:rPr lang="en-US" dirty="0"/>
              <a:t>Total correction expected to be </a:t>
            </a:r>
            <a:r>
              <a:rPr lang="en-US" b="1" dirty="0"/>
              <a:t>~160 ± 15 ppb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7B3E7DC-ADE5-5240-AC5F-AB45C778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Summary: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00115-B8EE-2E4B-9B43-90EA3B0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8F55CD-AFCD-714D-8D30-685A0E40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50BE4-9C36-FB49-864D-0DC81E7B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50EABBA-1B34-D947-BB71-C1AB48CA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10852"/>
              </p:ext>
            </p:extLst>
          </p:nvPr>
        </p:nvGraphicFramePr>
        <p:xfrm>
          <a:off x="1366715" y="927533"/>
          <a:ext cx="6410570" cy="1712434"/>
        </p:xfrm>
        <a:graphic>
          <a:graphicData uri="http://schemas.openxmlformats.org/drawingml/2006/table">
            <a:tbl>
              <a:tblPr/>
              <a:tblGrid>
                <a:gridCol w="3378400">
                  <a:extLst>
                    <a:ext uri="{9D8B030D-6E8A-4147-A177-3AD203B41FA5}">
                      <a16:colId xmlns:a16="http://schemas.microsoft.com/office/drawing/2014/main" xmlns="" val="1889506610"/>
                    </a:ext>
                  </a:extLst>
                </a:gridCol>
                <a:gridCol w="3032170">
                  <a:extLst>
                    <a:ext uri="{9D8B030D-6E8A-4147-A177-3AD203B41FA5}">
                      <a16:colId xmlns:a16="http://schemas.microsoft.com/office/drawing/2014/main" xmlns="" val="1320354162"/>
                    </a:ext>
                  </a:extLst>
                </a:gridCol>
              </a:tblGrid>
              <a:tr h="435973">
                <a:tc>
                  <a:txBody>
                    <a:bodyPr/>
                    <a:lstStyle/>
                    <a:p>
                      <a:pPr marL="91440" algn="l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Systematic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</a:t>
                      </a:r>
                      <a:r>
                        <a:rPr lang="en-US" sz="2000" b="1" baseline="-250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systematic [ppb]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193599"/>
                  </a:ext>
                </a:extLst>
              </a:tr>
              <a:tr h="396310">
                <a:tc>
                  <a:txBody>
                    <a:bodyPr/>
                    <a:lstStyle/>
                    <a:p>
                      <a:pPr marL="91440"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Tracking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8.6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7993342"/>
                  </a:ext>
                </a:extLst>
              </a:tr>
              <a:tr h="396310">
                <a:tc>
                  <a:txBody>
                    <a:bodyPr/>
                    <a:lstStyle/>
                    <a:p>
                      <a:pPr marL="91440"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Vertex Resolution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5677752"/>
                  </a:ext>
                </a:extLst>
              </a:tr>
              <a:tr h="483841">
                <a:tc>
                  <a:txBody>
                    <a:bodyPr/>
                    <a:lstStyle/>
                    <a:p>
                      <a:pPr marL="91440" algn="l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9.1 + ?</a:t>
                      </a:r>
                    </a:p>
                  </a:txBody>
                  <a:tcPr marL="16883" marR="16883" marT="16883" marB="168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78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2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A5D75F8-2E79-0748-85E6-62C3006A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We really care about the vertical (pitch) angle of the µ</a:t>
            </a:r>
            <a:r>
              <a:rPr lang="en-US" baseline="30000" dirty="0"/>
              <a:t>+</a:t>
            </a:r>
          </a:p>
          <a:p>
            <a:pPr>
              <a:spcBef>
                <a:spcPts val="1176"/>
              </a:spcBef>
            </a:pPr>
            <a:r>
              <a:rPr lang="en-US" dirty="0"/>
              <a:t>But we measure e</a:t>
            </a:r>
            <a:r>
              <a:rPr lang="en-US" baseline="30000" dirty="0"/>
              <a:t>+</a:t>
            </a:r>
            <a:r>
              <a:rPr lang="en-US" dirty="0"/>
              <a:t> so angle information is washed out a bit </a:t>
            </a:r>
          </a:p>
          <a:p>
            <a:pPr>
              <a:spcBef>
                <a:spcPts val="1176"/>
              </a:spcBef>
            </a:pPr>
            <a:r>
              <a:rPr lang="en-US" dirty="0"/>
              <a:t>Instead, we measure position of decay and rely on the relation between amplitude &amp; angle of oscillation: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6564A6-EA4D-0048-8BE0-BE917C5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 and Positions: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63F60-BB3D-E94D-AB81-7FE0FD18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D7B8F-44D2-5043-B507-CCA7B97F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3E1B-C95B-B74D-ADC0-5F22977B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78E3B8-2463-B240-8709-213E4893D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3" t="9213" r="635" b="7882"/>
          <a:stretch/>
        </p:blipFill>
        <p:spPr>
          <a:xfrm>
            <a:off x="7819290" y="422031"/>
            <a:ext cx="1148863" cy="597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A0A96F-4BD3-C844-A2E8-770CEF3D3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0" r="8030"/>
          <a:stretch/>
        </p:blipFill>
        <p:spPr>
          <a:xfrm>
            <a:off x="246185" y="2760967"/>
            <a:ext cx="4407877" cy="3008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CDC8E7-B2EE-D64E-A351-C233410B4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90" y="4223766"/>
            <a:ext cx="4109900" cy="8911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9A5EFE-3567-074D-B3CE-75B9E63F67FA}"/>
              </a:ext>
            </a:extLst>
          </p:cNvPr>
          <p:cNvSpPr txBox="1"/>
          <p:nvPr/>
        </p:nvSpPr>
        <p:spPr>
          <a:xfrm>
            <a:off x="820615" y="5627077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Helvetica" pitchFamily="2" charset="0"/>
              </a:rPr>
              <a:t>Larger amplitude ⟷ Larger angle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D3A6C1-C3AE-FF43-9737-17DD07542F49}"/>
              </a:ext>
            </a:extLst>
          </p:cNvPr>
          <p:cNvSpPr txBox="1"/>
          <p:nvPr/>
        </p:nvSpPr>
        <p:spPr>
          <a:xfrm>
            <a:off x="691663" y="5990491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latin typeface="Helvetica" pitchFamily="2" charset="0"/>
              </a:rPr>
              <a:t>Smaller amplitude ⟷ Smaller 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F260DF-D747-3D45-A676-F5E85810B0DE}"/>
              </a:ext>
            </a:extLst>
          </p:cNvPr>
          <p:cNvSpPr txBox="1"/>
          <p:nvPr/>
        </p:nvSpPr>
        <p:spPr>
          <a:xfrm>
            <a:off x="4689231" y="3212123"/>
            <a:ext cx="4454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Averaging over all muons, we get the average correction, C</a:t>
            </a:r>
            <a:r>
              <a:rPr lang="en-US" baseline="-25000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5232F5-1958-0B4F-87A9-BCADE67484C9}"/>
              </a:ext>
            </a:extLst>
          </p:cNvPr>
          <p:cNvSpPr txBox="1"/>
          <p:nvPr/>
        </p:nvSpPr>
        <p:spPr>
          <a:xfrm>
            <a:off x="5069166" y="5360363"/>
            <a:ext cx="3694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Helvetica" pitchFamily="2" charset="0"/>
              </a:rPr>
              <a:t>We’ll actually use a beam dynamics model instead of this formula but it’s close</a:t>
            </a:r>
          </a:p>
        </p:txBody>
      </p:sp>
    </p:spTree>
    <p:extLst>
      <p:ext uri="{BB962C8B-B14F-4D97-AF65-F5344CB8AC3E}">
        <p14:creationId xmlns:p14="http://schemas.microsoft.com/office/powerpoint/2010/main" val="2224324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89B7575-86AA-AF45-8D3B-07D06507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492556"/>
          </a:xfrm>
        </p:spPr>
        <p:txBody>
          <a:bodyPr anchor="ctr"/>
          <a:lstStyle/>
          <a:p>
            <a:pPr algn="ctr"/>
            <a:r>
              <a:rPr lang="en-US" sz="4000" dirty="0"/>
              <a:t>Extra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402410-DC22-CE41-BF6D-49B81274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0BE7EE-2C64-194E-88E6-AE97A81B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028846-D5DD-0A42-AA2A-654A7C4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59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trackers: each with 8 modules that sit in front of calorimeter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Tracker Design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6A2DD8-438B-B64D-8EC3-915E01A1D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/>
          <a:stretch/>
        </p:blipFill>
        <p:spPr>
          <a:xfrm>
            <a:off x="322503" y="1594037"/>
            <a:ext cx="8592897" cy="1834963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8BA1B90-32EB-3D41-BF13-0E28D0367159}"/>
              </a:ext>
            </a:extLst>
          </p:cNvPr>
          <p:cNvSpPr/>
          <p:nvPr/>
        </p:nvSpPr>
        <p:spPr>
          <a:xfrm>
            <a:off x="3877545" y="1943134"/>
            <a:ext cx="4028661" cy="609600"/>
          </a:xfrm>
          <a:custGeom>
            <a:avLst/>
            <a:gdLst>
              <a:gd name="connsiteX0" fmla="*/ 0 w 6652592"/>
              <a:gd name="connsiteY0" fmla="*/ 318052 h 609600"/>
              <a:gd name="connsiteX1" fmla="*/ 596348 w 6652592"/>
              <a:gd name="connsiteY1" fmla="*/ 212034 h 609600"/>
              <a:gd name="connsiteX2" fmla="*/ 1258957 w 6652592"/>
              <a:gd name="connsiteY2" fmla="*/ 145773 h 609600"/>
              <a:gd name="connsiteX3" fmla="*/ 1908313 w 6652592"/>
              <a:gd name="connsiteY3" fmla="*/ 66260 h 609600"/>
              <a:gd name="connsiteX4" fmla="*/ 2623931 w 6652592"/>
              <a:gd name="connsiteY4" fmla="*/ 26504 h 609600"/>
              <a:gd name="connsiteX5" fmla="*/ 3233531 w 6652592"/>
              <a:gd name="connsiteY5" fmla="*/ 0 h 609600"/>
              <a:gd name="connsiteX6" fmla="*/ 3856383 w 6652592"/>
              <a:gd name="connsiteY6" fmla="*/ 26504 h 609600"/>
              <a:gd name="connsiteX7" fmla="*/ 4359965 w 6652592"/>
              <a:gd name="connsiteY7" fmla="*/ 66260 h 609600"/>
              <a:gd name="connsiteX8" fmla="*/ 4956313 w 6652592"/>
              <a:gd name="connsiteY8" fmla="*/ 159026 h 609600"/>
              <a:gd name="connsiteX9" fmla="*/ 5579165 w 6652592"/>
              <a:gd name="connsiteY9" fmla="*/ 278295 h 609600"/>
              <a:gd name="connsiteX10" fmla="*/ 6109252 w 6652592"/>
              <a:gd name="connsiteY10" fmla="*/ 437321 h 609600"/>
              <a:gd name="connsiteX11" fmla="*/ 6652592 w 6652592"/>
              <a:gd name="connsiteY11" fmla="*/ 609600 h 609600"/>
              <a:gd name="connsiteX0" fmla="*/ 0 w 6056244"/>
              <a:gd name="connsiteY0" fmla="*/ 212034 h 609600"/>
              <a:gd name="connsiteX1" fmla="*/ 662609 w 6056244"/>
              <a:gd name="connsiteY1" fmla="*/ 145773 h 609600"/>
              <a:gd name="connsiteX2" fmla="*/ 1311965 w 6056244"/>
              <a:gd name="connsiteY2" fmla="*/ 66260 h 609600"/>
              <a:gd name="connsiteX3" fmla="*/ 2027583 w 6056244"/>
              <a:gd name="connsiteY3" fmla="*/ 26504 h 609600"/>
              <a:gd name="connsiteX4" fmla="*/ 2637183 w 6056244"/>
              <a:gd name="connsiteY4" fmla="*/ 0 h 609600"/>
              <a:gd name="connsiteX5" fmla="*/ 3260035 w 6056244"/>
              <a:gd name="connsiteY5" fmla="*/ 26504 h 609600"/>
              <a:gd name="connsiteX6" fmla="*/ 3763617 w 6056244"/>
              <a:gd name="connsiteY6" fmla="*/ 66260 h 609600"/>
              <a:gd name="connsiteX7" fmla="*/ 4359965 w 6056244"/>
              <a:gd name="connsiteY7" fmla="*/ 159026 h 609600"/>
              <a:gd name="connsiteX8" fmla="*/ 4982817 w 6056244"/>
              <a:gd name="connsiteY8" fmla="*/ 278295 h 609600"/>
              <a:gd name="connsiteX9" fmla="*/ 5512904 w 6056244"/>
              <a:gd name="connsiteY9" fmla="*/ 437321 h 609600"/>
              <a:gd name="connsiteX10" fmla="*/ 6056244 w 6056244"/>
              <a:gd name="connsiteY10" fmla="*/ 609600 h 609600"/>
              <a:gd name="connsiteX0" fmla="*/ 0 w 5393635"/>
              <a:gd name="connsiteY0" fmla="*/ 145773 h 609600"/>
              <a:gd name="connsiteX1" fmla="*/ 649356 w 5393635"/>
              <a:gd name="connsiteY1" fmla="*/ 66260 h 609600"/>
              <a:gd name="connsiteX2" fmla="*/ 1364974 w 5393635"/>
              <a:gd name="connsiteY2" fmla="*/ 26504 h 609600"/>
              <a:gd name="connsiteX3" fmla="*/ 1974574 w 5393635"/>
              <a:gd name="connsiteY3" fmla="*/ 0 h 609600"/>
              <a:gd name="connsiteX4" fmla="*/ 2597426 w 5393635"/>
              <a:gd name="connsiteY4" fmla="*/ 26504 h 609600"/>
              <a:gd name="connsiteX5" fmla="*/ 3101008 w 5393635"/>
              <a:gd name="connsiteY5" fmla="*/ 66260 h 609600"/>
              <a:gd name="connsiteX6" fmla="*/ 3697356 w 5393635"/>
              <a:gd name="connsiteY6" fmla="*/ 159026 h 609600"/>
              <a:gd name="connsiteX7" fmla="*/ 4320208 w 5393635"/>
              <a:gd name="connsiteY7" fmla="*/ 278295 h 609600"/>
              <a:gd name="connsiteX8" fmla="*/ 4850295 w 5393635"/>
              <a:gd name="connsiteY8" fmla="*/ 437321 h 609600"/>
              <a:gd name="connsiteX9" fmla="*/ 5393635 w 5393635"/>
              <a:gd name="connsiteY9" fmla="*/ 609600 h 609600"/>
              <a:gd name="connsiteX0" fmla="*/ 0 w 4744279"/>
              <a:gd name="connsiteY0" fmla="*/ 66260 h 609600"/>
              <a:gd name="connsiteX1" fmla="*/ 715618 w 4744279"/>
              <a:gd name="connsiteY1" fmla="*/ 26504 h 609600"/>
              <a:gd name="connsiteX2" fmla="*/ 1325218 w 4744279"/>
              <a:gd name="connsiteY2" fmla="*/ 0 h 609600"/>
              <a:gd name="connsiteX3" fmla="*/ 1948070 w 4744279"/>
              <a:gd name="connsiteY3" fmla="*/ 26504 h 609600"/>
              <a:gd name="connsiteX4" fmla="*/ 2451652 w 4744279"/>
              <a:gd name="connsiteY4" fmla="*/ 66260 h 609600"/>
              <a:gd name="connsiteX5" fmla="*/ 3048000 w 4744279"/>
              <a:gd name="connsiteY5" fmla="*/ 159026 h 609600"/>
              <a:gd name="connsiteX6" fmla="*/ 3670852 w 4744279"/>
              <a:gd name="connsiteY6" fmla="*/ 278295 h 609600"/>
              <a:gd name="connsiteX7" fmla="*/ 4200939 w 4744279"/>
              <a:gd name="connsiteY7" fmla="*/ 437321 h 609600"/>
              <a:gd name="connsiteX8" fmla="*/ 4744279 w 4744279"/>
              <a:gd name="connsiteY8" fmla="*/ 609600 h 609600"/>
              <a:gd name="connsiteX0" fmla="*/ 0 w 4028661"/>
              <a:gd name="connsiteY0" fmla="*/ 26504 h 609600"/>
              <a:gd name="connsiteX1" fmla="*/ 609600 w 4028661"/>
              <a:gd name="connsiteY1" fmla="*/ 0 h 609600"/>
              <a:gd name="connsiteX2" fmla="*/ 1232452 w 4028661"/>
              <a:gd name="connsiteY2" fmla="*/ 26504 h 609600"/>
              <a:gd name="connsiteX3" fmla="*/ 1736034 w 4028661"/>
              <a:gd name="connsiteY3" fmla="*/ 66260 h 609600"/>
              <a:gd name="connsiteX4" fmla="*/ 2332382 w 4028661"/>
              <a:gd name="connsiteY4" fmla="*/ 159026 h 609600"/>
              <a:gd name="connsiteX5" fmla="*/ 2955234 w 4028661"/>
              <a:gd name="connsiteY5" fmla="*/ 278295 h 609600"/>
              <a:gd name="connsiteX6" fmla="*/ 3485321 w 4028661"/>
              <a:gd name="connsiteY6" fmla="*/ 437321 h 609600"/>
              <a:gd name="connsiteX7" fmla="*/ 4028661 w 4028661"/>
              <a:gd name="connsiteY7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8661" h="609600">
                <a:moveTo>
                  <a:pt x="0" y="26504"/>
                </a:moveTo>
                <a:cubicBezTo>
                  <a:pt x="220870" y="15461"/>
                  <a:pt x="404191" y="0"/>
                  <a:pt x="609600" y="0"/>
                </a:cubicBezTo>
                <a:cubicBezTo>
                  <a:pt x="815009" y="0"/>
                  <a:pt x="1044713" y="15461"/>
                  <a:pt x="1232452" y="26504"/>
                </a:cubicBezTo>
                <a:cubicBezTo>
                  <a:pt x="1420191" y="37547"/>
                  <a:pt x="1552712" y="44173"/>
                  <a:pt x="1736034" y="66260"/>
                </a:cubicBezTo>
                <a:cubicBezTo>
                  <a:pt x="1919356" y="88347"/>
                  <a:pt x="2129182" y="123687"/>
                  <a:pt x="2332382" y="159026"/>
                </a:cubicBezTo>
                <a:cubicBezTo>
                  <a:pt x="2535582" y="194365"/>
                  <a:pt x="2763078" y="231913"/>
                  <a:pt x="2955234" y="278295"/>
                </a:cubicBezTo>
                <a:cubicBezTo>
                  <a:pt x="3147390" y="324677"/>
                  <a:pt x="3485321" y="437321"/>
                  <a:pt x="3485321" y="437321"/>
                </a:cubicBezTo>
                <a:lnTo>
                  <a:pt x="4028661" y="609600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8F6E60-9FA1-4440-8EA9-DFFC30A556C6}"/>
              </a:ext>
            </a:extLst>
          </p:cNvPr>
          <p:cNvSpPr txBox="1"/>
          <p:nvPr/>
        </p:nvSpPr>
        <p:spPr>
          <a:xfrm>
            <a:off x="3498827" y="1295400"/>
            <a:ext cx="138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Decay e</a:t>
            </a:r>
            <a:r>
              <a:rPr lang="en-US" baseline="30000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7EF7771-2B62-CD41-BCE9-C5CE8A245A02}"/>
              </a:ext>
            </a:extLst>
          </p:cNvPr>
          <p:cNvCxnSpPr/>
          <p:nvPr/>
        </p:nvCxnSpPr>
        <p:spPr bwMode="auto">
          <a:xfrm flipV="1">
            <a:off x="4343400" y="2604870"/>
            <a:ext cx="3200400" cy="276927"/>
          </a:xfrm>
          <a:prstGeom prst="line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Module.png">
            <a:extLst>
              <a:ext uri="{FF2B5EF4-FFF2-40B4-BE49-F238E27FC236}">
                <a16:creationId xmlns:a16="http://schemas.microsoft.com/office/drawing/2014/main" xmlns="" id="{01866B87-512B-C347-9CF6-E39CA7609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2" y="3696434"/>
            <a:ext cx="4561431" cy="2071680"/>
          </a:xfrm>
          <a:prstGeom prst="rect">
            <a:avLst/>
          </a:prstGeom>
          <a:scene3d>
            <a:camera prst="orthographicFront">
              <a:rot lat="0" lon="0" rev="21378000"/>
            </a:camera>
            <a:lightRig rig="threePt" dir="t"/>
          </a:scene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3E27235-2D82-0945-85E8-98815984424A}"/>
              </a:ext>
            </a:extLst>
          </p:cNvPr>
          <p:cNvSpPr/>
          <p:nvPr/>
        </p:nvSpPr>
        <p:spPr>
          <a:xfrm>
            <a:off x="5174528" y="3581400"/>
            <a:ext cx="389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chemeClr val="accent6"/>
                </a:solidFill>
                <a:latin typeface="Helvetica" pitchFamily="2" charset="0"/>
                <a:cs typeface="Arial"/>
              </a:rPr>
              <a:t>Muon’s-eye view inside vacuum chamber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19B261-3C32-0B45-B8BA-BED2819F6D14}"/>
              </a:ext>
            </a:extLst>
          </p:cNvPr>
          <p:cNvSpPr/>
          <p:nvPr/>
        </p:nvSpPr>
        <p:spPr>
          <a:xfrm>
            <a:off x="274354" y="58723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accent6"/>
                </a:solidFill>
                <a:latin typeface="Helvetica" pitchFamily="2" charset="0"/>
              </a:rPr>
              <a:t>Each module has 128 straws in four layers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97A4D3-9148-F746-8C94-1ADCCEAADDEF}"/>
              </a:ext>
            </a:extLst>
          </p:cNvPr>
          <p:cNvSpPr txBox="1"/>
          <p:nvPr/>
        </p:nvSpPr>
        <p:spPr>
          <a:xfrm>
            <a:off x="243568" y="1524000"/>
            <a:ext cx="219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</a:rPr>
              <a:t>Top down view of ring section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8EF7537-F394-8F43-92F6-E97E50D21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5"/>
          <a:stretch/>
        </p:blipFill>
        <p:spPr>
          <a:xfrm>
            <a:off x="5044507" y="3885784"/>
            <a:ext cx="4023293" cy="25150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6A8FE7-2473-AD4B-BA4D-9C544B3AEA86}"/>
              </a:ext>
            </a:extLst>
          </p:cNvPr>
          <p:cNvSpPr txBox="1"/>
          <p:nvPr/>
        </p:nvSpPr>
        <p:spPr>
          <a:xfrm>
            <a:off x="5855799" y="4723318"/>
            <a:ext cx="107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Storage Region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23C7E77-7621-1247-9958-0C5A8F0E04DC}"/>
              </a:ext>
            </a:extLst>
          </p:cNvPr>
          <p:cNvSpPr/>
          <p:nvPr/>
        </p:nvSpPr>
        <p:spPr>
          <a:xfrm>
            <a:off x="6019800" y="4619557"/>
            <a:ext cx="731520" cy="7315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4E5B5CB-E2B2-6A4F-8657-B17CBD814581}"/>
              </a:ext>
            </a:extLst>
          </p:cNvPr>
          <p:cNvSpPr txBox="1"/>
          <p:nvPr/>
        </p:nvSpPr>
        <p:spPr>
          <a:xfrm>
            <a:off x="7010400" y="1566446"/>
            <a:ext cx="1659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Vacuum Chamber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1B2BCA-5B4A-924D-BC73-3E18542629DE}"/>
              </a:ext>
            </a:extLst>
          </p:cNvPr>
          <p:cNvSpPr txBox="1"/>
          <p:nvPr/>
        </p:nvSpPr>
        <p:spPr>
          <a:xfrm>
            <a:off x="2514600" y="297180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Calorimeters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815801-E6CD-2F47-B4BD-D104C20A32BA}"/>
              </a:ext>
            </a:extLst>
          </p:cNvPr>
          <p:cNvSpPr txBox="1"/>
          <p:nvPr/>
        </p:nvSpPr>
        <p:spPr>
          <a:xfrm>
            <a:off x="6096000" y="2895600"/>
            <a:ext cx="9139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Tracker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A6122C5D-1E06-5142-822F-3F55CB030839}"/>
              </a:ext>
            </a:extLst>
          </p:cNvPr>
          <p:cNvSpPr/>
          <p:nvPr/>
        </p:nvSpPr>
        <p:spPr>
          <a:xfrm rot="16659554">
            <a:off x="6550120" y="1792498"/>
            <a:ext cx="165609" cy="2031496"/>
          </a:xfrm>
          <a:prstGeom prst="leftBrace">
            <a:avLst/>
          </a:prstGeom>
          <a:ln w="28575" cmpd="sng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F184C90-99CD-B046-953D-24F904E04FD9}"/>
              </a:ext>
            </a:extLst>
          </p:cNvPr>
          <p:cNvCxnSpPr>
            <a:cxnSpLocks/>
          </p:cNvCxnSpPr>
          <p:nvPr/>
        </p:nvCxnSpPr>
        <p:spPr>
          <a:xfrm flipV="1">
            <a:off x="3507069" y="2472154"/>
            <a:ext cx="1082504" cy="499646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64EA10D-7B71-D84C-A77B-6C524D05DF48}"/>
              </a:ext>
            </a:extLst>
          </p:cNvPr>
          <p:cNvCxnSpPr>
            <a:cxnSpLocks/>
          </p:cNvCxnSpPr>
          <p:nvPr/>
        </p:nvCxnSpPr>
        <p:spPr>
          <a:xfrm flipH="1" flipV="1">
            <a:off x="1676400" y="2707643"/>
            <a:ext cx="838201" cy="263079"/>
          </a:xfrm>
          <a:prstGeom prst="straightConnector1">
            <a:avLst/>
          </a:prstGeom>
          <a:ln w="28575" cmpd="sng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741F00-DBA3-AB47-8195-1BD691CC5810}"/>
              </a:ext>
            </a:extLst>
          </p:cNvPr>
          <p:cNvSpPr txBox="1"/>
          <p:nvPr/>
        </p:nvSpPr>
        <p:spPr>
          <a:xfrm>
            <a:off x="715332" y="6153884"/>
            <a:ext cx="334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6"/>
                </a:solidFill>
                <a:latin typeface="Helvetica" pitchFamily="2" charset="0"/>
              </a:rPr>
              <a:t>(Total tracker has 32 straws x 32 layers)</a:t>
            </a:r>
          </a:p>
        </p:txBody>
      </p:sp>
    </p:spTree>
    <p:extLst>
      <p:ext uri="{BB962C8B-B14F-4D97-AF65-F5344CB8AC3E}">
        <p14:creationId xmlns:p14="http://schemas.microsoft.com/office/powerpoint/2010/main" val="2319696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extrapolate tracks backwards to decay point and forwards to calorimeter: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Extrapolation: Decay Point &amp; Calorimeters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121037-1841-D24F-99EB-FF4C314ED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9" t="13355" r="6155" b="13767"/>
          <a:stretch/>
        </p:blipFill>
        <p:spPr>
          <a:xfrm rot="5048255">
            <a:off x="4144227" y="2973404"/>
            <a:ext cx="2788854" cy="2039367"/>
          </a:xfrm>
          <a:prstGeom prst="snip2DiagRect">
            <a:avLst>
              <a:gd name="adj1" fmla="val 40278"/>
              <a:gd name="adj2" fmla="val 0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B24B30-2C05-FD45-AFAA-8AAD29094C57}"/>
              </a:ext>
            </a:extLst>
          </p:cNvPr>
          <p:cNvSpPr txBox="1"/>
          <p:nvPr/>
        </p:nvSpPr>
        <p:spPr>
          <a:xfrm>
            <a:off x="3923742" y="5078086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Helvetica" pitchFamily="2" charset="0"/>
              </a:rPr>
              <a:t>Tracker Modules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xmlns="" id="{4F36A192-561B-D241-BD4A-078CCC258F9B}"/>
              </a:ext>
            </a:extLst>
          </p:cNvPr>
          <p:cNvSpPr/>
          <p:nvPr/>
        </p:nvSpPr>
        <p:spPr>
          <a:xfrm rot="21003636">
            <a:off x="-1273807" y="2206923"/>
            <a:ext cx="9049249" cy="1823598"/>
          </a:xfrm>
          <a:prstGeom prst="arc">
            <a:avLst>
              <a:gd name="adj1" fmla="val 11616912"/>
              <a:gd name="adj2" fmla="val 21110731"/>
            </a:avLst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62D0EC-B1AA-CD47-813B-BB84A1A57A63}"/>
              </a:ext>
            </a:extLst>
          </p:cNvPr>
          <p:cNvSpPr txBox="1"/>
          <p:nvPr/>
        </p:nvSpPr>
        <p:spPr>
          <a:xfrm>
            <a:off x="6694429" y="1844791"/>
            <a:ext cx="190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/>
                </a:solidFill>
                <a:latin typeface="Helvetica" pitchFamily="2" charset="0"/>
              </a:rPr>
              <a:t>Muon Storage Region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EF1E74-6462-214F-A991-E5DA3DC2CC44}"/>
              </a:ext>
            </a:extLst>
          </p:cNvPr>
          <p:cNvSpPr/>
          <p:nvPr/>
        </p:nvSpPr>
        <p:spPr>
          <a:xfrm>
            <a:off x="6888855" y="3520879"/>
            <a:ext cx="1704476" cy="18572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F77E8D-62AA-394F-92B6-EC77058FE31D}"/>
              </a:ext>
            </a:extLst>
          </p:cNvPr>
          <p:cNvSpPr txBox="1"/>
          <p:nvPr/>
        </p:nvSpPr>
        <p:spPr>
          <a:xfrm>
            <a:off x="7074504" y="426482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Helvetica" pitchFamily="2" charset="0"/>
              </a:rPr>
              <a:t>Calorimeter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5295CCAE-B9E2-5E46-A512-838579E9DABF}"/>
              </a:ext>
            </a:extLst>
          </p:cNvPr>
          <p:cNvSpPr/>
          <p:nvPr/>
        </p:nvSpPr>
        <p:spPr>
          <a:xfrm>
            <a:off x="-529388" y="2790570"/>
            <a:ext cx="6242957" cy="3395619"/>
          </a:xfrm>
          <a:prstGeom prst="arc">
            <a:avLst>
              <a:gd name="adj1" fmla="val 13286555"/>
              <a:gd name="adj2" fmla="val 1948889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DC7F2E-8E17-D842-8C6A-79C6BE4D2917}"/>
              </a:ext>
            </a:extLst>
          </p:cNvPr>
          <p:cNvSpPr txBox="1"/>
          <p:nvPr/>
        </p:nvSpPr>
        <p:spPr>
          <a:xfrm>
            <a:off x="6878399" y="4728183"/>
            <a:ext cx="1536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Forwards </a:t>
            </a:r>
            <a:r>
              <a:rPr lang="en-US" sz="1600" dirty="0" err="1">
                <a:solidFill>
                  <a:srgbClr val="FF0000"/>
                </a:solidFill>
              </a:rPr>
              <a:t>Extrap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CB05A51-74CC-114A-B7D3-32190939007A}"/>
              </a:ext>
            </a:extLst>
          </p:cNvPr>
          <p:cNvSpPr txBox="1"/>
          <p:nvPr/>
        </p:nvSpPr>
        <p:spPr>
          <a:xfrm>
            <a:off x="2522593" y="2953907"/>
            <a:ext cx="175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Backwards </a:t>
            </a:r>
            <a:r>
              <a:rPr lang="en-US" sz="1600" dirty="0" err="1">
                <a:solidFill>
                  <a:srgbClr val="FF0000"/>
                </a:solidFill>
              </a:rPr>
              <a:t>Extrap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25EE19FF-13E1-084D-BC0F-325BE7D33279}"/>
              </a:ext>
            </a:extLst>
          </p:cNvPr>
          <p:cNvSpPr/>
          <p:nvPr/>
        </p:nvSpPr>
        <p:spPr>
          <a:xfrm rot="21003636">
            <a:off x="-1241728" y="2587928"/>
            <a:ext cx="9049249" cy="1823598"/>
          </a:xfrm>
          <a:prstGeom prst="arc">
            <a:avLst>
              <a:gd name="adj1" fmla="val 11616912"/>
              <a:gd name="adj2" fmla="val 21110731"/>
            </a:avLst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7BD681-8050-8C49-8E04-A063231BAD89}"/>
              </a:ext>
            </a:extLst>
          </p:cNvPr>
          <p:cNvSpPr txBox="1"/>
          <p:nvPr/>
        </p:nvSpPr>
        <p:spPr>
          <a:xfrm>
            <a:off x="195248" y="3340550"/>
            <a:ext cx="1880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Helvetica" pitchFamily="2" charset="0"/>
              </a:rPr>
              <a:t>Stop extrapolation when momentum is tangential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7601BDD-C742-0447-9E63-06EAD66D4A0E}"/>
              </a:ext>
            </a:extLst>
          </p:cNvPr>
          <p:cNvCxnSpPr/>
          <p:nvPr/>
        </p:nvCxnSpPr>
        <p:spPr>
          <a:xfrm flipV="1">
            <a:off x="833083" y="3118722"/>
            <a:ext cx="129447" cy="22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A6BA142-06DF-F549-8408-50C73B7CA656}"/>
              </a:ext>
            </a:extLst>
          </p:cNvPr>
          <p:cNvCxnSpPr>
            <a:cxnSpLocks/>
          </p:cNvCxnSpPr>
          <p:nvPr/>
        </p:nvCxnSpPr>
        <p:spPr>
          <a:xfrm flipH="1">
            <a:off x="5202696" y="4695969"/>
            <a:ext cx="218988" cy="390615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316BFC7E-03CC-8C45-B20A-63F18A0C0921}"/>
              </a:ext>
            </a:extLst>
          </p:cNvPr>
          <p:cNvCxnSpPr>
            <a:cxnSpLocks/>
          </p:cNvCxnSpPr>
          <p:nvPr/>
        </p:nvCxnSpPr>
        <p:spPr>
          <a:xfrm flipH="1">
            <a:off x="5041922" y="4667687"/>
            <a:ext cx="111969" cy="399050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ACF2050-8BE0-F04E-9F47-DA56D06A8BB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871053" y="4528480"/>
            <a:ext cx="25162" cy="549606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8D80EE25-BC83-BC43-A621-D624E43028C3}"/>
              </a:ext>
            </a:extLst>
          </p:cNvPr>
          <p:cNvCxnSpPr>
            <a:cxnSpLocks/>
          </p:cNvCxnSpPr>
          <p:nvPr/>
        </p:nvCxnSpPr>
        <p:spPr>
          <a:xfrm>
            <a:off x="4632601" y="4536355"/>
            <a:ext cx="92745" cy="514021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C6205D8-738E-8E42-B41D-418D5283DAF4}"/>
              </a:ext>
            </a:extLst>
          </p:cNvPr>
          <p:cNvSpPr txBox="1"/>
          <p:nvPr/>
        </p:nvSpPr>
        <p:spPr>
          <a:xfrm>
            <a:off x="5652619" y="284389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Helvetica" pitchFamily="2" charset="0"/>
              </a:rPr>
              <a:t>Straw Hits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D09CB746-06C0-174D-A2DC-AD852671A379}"/>
              </a:ext>
            </a:extLst>
          </p:cNvPr>
          <p:cNvCxnSpPr>
            <a:cxnSpLocks/>
          </p:cNvCxnSpPr>
          <p:nvPr/>
        </p:nvCxnSpPr>
        <p:spPr>
          <a:xfrm flipV="1">
            <a:off x="5453764" y="3175499"/>
            <a:ext cx="291884" cy="324229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8E11DF26-E550-CE44-82BB-1E498DB562B1}"/>
              </a:ext>
            </a:extLst>
          </p:cNvPr>
          <p:cNvCxnSpPr>
            <a:cxnSpLocks/>
          </p:cNvCxnSpPr>
          <p:nvPr/>
        </p:nvCxnSpPr>
        <p:spPr>
          <a:xfrm flipV="1">
            <a:off x="5713569" y="3213226"/>
            <a:ext cx="193423" cy="387743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AC7C46A4-0243-4C46-892C-D37A2567F9D0}"/>
              </a:ext>
            </a:extLst>
          </p:cNvPr>
          <p:cNvCxnSpPr>
            <a:cxnSpLocks/>
          </p:cNvCxnSpPr>
          <p:nvPr/>
        </p:nvCxnSpPr>
        <p:spPr>
          <a:xfrm flipV="1">
            <a:off x="5967942" y="3231768"/>
            <a:ext cx="75214" cy="612084"/>
          </a:xfrm>
          <a:prstGeom prst="straightConnector1">
            <a:avLst/>
          </a:prstGeom>
          <a:ln w="12700" cmpd="sng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xmlns="" id="{FA767F20-D668-6B46-BA97-0A96486DB0A4}"/>
              </a:ext>
            </a:extLst>
          </p:cNvPr>
          <p:cNvSpPr/>
          <p:nvPr/>
        </p:nvSpPr>
        <p:spPr>
          <a:xfrm rot="2709123">
            <a:off x="4753573" y="4251859"/>
            <a:ext cx="2647689" cy="1413071"/>
          </a:xfrm>
          <a:prstGeom prst="arc">
            <a:avLst>
              <a:gd name="adj1" fmla="val 16200000"/>
              <a:gd name="adj2" fmla="val 18603077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9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A093A0-C3F2-EC4F-9721-441ADA97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3D718-E40D-BA4A-85B2-F3AFE504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E0003-85EE-6F42-BF18-422E6FA0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1AEED-61A2-1F46-9BE7-6605EC9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EC4905-8823-6447-9819-FA9911E4594E}"/>
              </a:ext>
            </a:extLst>
          </p:cNvPr>
          <p:cNvSpPr txBox="1"/>
          <p:nvPr/>
        </p:nvSpPr>
        <p:spPr>
          <a:xfrm>
            <a:off x="251519" y="754729"/>
            <a:ext cx="8712969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38138"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Apply these quality cuts to improve tracking distributions:</a:t>
            </a:r>
          </a:p>
          <a:p>
            <a:pPr marL="346075" indent="-338138">
              <a:spcBef>
                <a:spcPts val="0"/>
              </a:spcBef>
            </a:pPr>
            <a:endParaRPr lang="en-US" sz="1050" dirty="0">
              <a:solidFill>
                <a:schemeClr val="accent6"/>
              </a:solidFill>
              <a:latin typeface="+mj-lt"/>
            </a:endParaRPr>
          </a:p>
          <a:p>
            <a:pPr marL="800100" indent="-452438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Non-failed track/vertex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No volumes hit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Number of Straw Hits &gt;= 12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pValue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&gt; 5%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0.5 &lt; </a:t>
            </a: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σ</a:t>
            </a:r>
            <a:r>
              <a:rPr lang="en-US" sz="1800" baseline="-25000" dirty="0" err="1">
                <a:solidFill>
                  <a:schemeClr val="accent6"/>
                </a:solidFill>
                <a:latin typeface="Courier" pitchFamily="2" charset="0"/>
              </a:rPr>
              <a:t>y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&lt; 3.5 mm and 0.5 &lt; </a:t>
            </a: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σ</a:t>
            </a:r>
            <a:r>
              <a:rPr lang="en-US" sz="1800" baseline="-25000" dirty="0" err="1">
                <a:solidFill>
                  <a:schemeClr val="accent6"/>
                </a:solidFill>
                <a:latin typeface="Courier" pitchFamily="2" charset="0"/>
              </a:rPr>
              <a:t>r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&lt; 5 mm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Entrance: 60 &lt; x &lt; 150 mm &amp;&amp; -40 &lt; y &lt; 40 mm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0 &lt; Drift Times &lt; 70 ns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Track Residuals &lt; 500 um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Fraction of Missed Layers &lt; 30%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|U - V Hits| &lt;= 4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Extrap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Distance &gt; 40 cm</a:t>
            </a:r>
          </a:p>
          <a:p>
            <a:pPr marL="800100" indent="-4524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accent6"/>
                </a:solidFill>
                <a:latin typeface="Courier" pitchFamily="2" charset="0"/>
              </a:rPr>
              <a:t>Extrap</a:t>
            </a:r>
            <a:r>
              <a:rPr lang="en-US" sz="1800" dirty="0">
                <a:solidFill>
                  <a:schemeClr val="accent6"/>
                </a:solidFill>
                <a:latin typeface="Courier" pitchFamily="2" charset="0"/>
              </a:rPr>
              <a:t> Distance &gt; -150 cm + |p| * 0.1 cm/MeV</a:t>
            </a:r>
          </a:p>
          <a:p>
            <a:pPr marL="11113">
              <a:spcBef>
                <a:spcPts val="600"/>
              </a:spcBef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With track refinement we can likely recover a lot of the tracks lost here</a:t>
            </a:r>
          </a:p>
          <a:p>
            <a:pPr marL="800100" indent="-452438">
              <a:spcBef>
                <a:spcPts val="600"/>
              </a:spcBef>
              <a:buFont typeface="+mj-lt"/>
              <a:buAutoNum type="arabicPeriod"/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6B8C4951-52B8-BE4B-B661-F6E61CF5C076}"/>
              </a:ext>
            </a:extLst>
          </p:cNvPr>
          <p:cNvSpPr/>
          <p:nvPr/>
        </p:nvSpPr>
        <p:spPr>
          <a:xfrm>
            <a:off x="5064369" y="1359877"/>
            <a:ext cx="480647" cy="1254369"/>
          </a:xfrm>
          <a:prstGeom prst="rightBrace">
            <a:avLst/>
          </a:prstGeom>
          <a:ln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21A05E-F19F-C743-AEA5-FF33BAEACE1A}"/>
              </a:ext>
            </a:extLst>
          </p:cNvPr>
          <p:cNvSpPr txBox="1"/>
          <p:nvPr/>
        </p:nvSpPr>
        <p:spPr>
          <a:xfrm>
            <a:off x="5435975" y="1371600"/>
            <a:ext cx="362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Removes </a:t>
            </a:r>
            <a:r>
              <a:rPr lang="en-US" b="1" dirty="0"/>
              <a:t>50%</a:t>
            </a:r>
            <a:r>
              <a:rPr lang="en-US" dirty="0"/>
              <a:t> of previously accepted tracks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669FF7C5-DD4B-E047-BC07-39954E7BF61B}"/>
              </a:ext>
            </a:extLst>
          </p:cNvPr>
          <p:cNvSpPr/>
          <p:nvPr/>
        </p:nvSpPr>
        <p:spPr>
          <a:xfrm>
            <a:off x="7306251" y="2731716"/>
            <a:ext cx="480647" cy="2707792"/>
          </a:xfrm>
          <a:prstGeom prst="rightBrace">
            <a:avLst/>
          </a:prstGeom>
          <a:ln>
            <a:solidFill>
              <a:srgbClr val="0030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58F036-1E63-2A48-AEA3-F9CF21558D36}"/>
              </a:ext>
            </a:extLst>
          </p:cNvPr>
          <p:cNvSpPr txBox="1"/>
          <p:nvPr/>
        </p:nvSpPr>
        <p:spPr>
          <a:xfrm>
            <a:off x="7615080" y="3624911"/>
            <a:ext cx="152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Removes </a:t>
            </a:r>
            <a:r>
              <a:rPr lang="en-US" b="1" dirty="0"/>
              <a:t>5%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613066-22AC-6645-BEFE-9FCB380F6EB9}"/>
              </a:ext>
            </a:extLst>
          </p:cNvPr>
          <p:cNvSpPr/>
          <p:nvPr/>
        </p:nvSpPr>
        <p:spPr>
          <a:xfrm>
            <a:off x="7822297" y="455832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DocDB 16282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E804CC-ED5B-D44F-AACD-7BD58EDFC452}"/>
              </a:ext>
            </a:extLst>
          </p:cNvPr>
          <p:cNvSpPr/>
          <p:nvPr/>
        </p:nvSpPr>
        <p:spPr>
          <a:xfrm>
            <a:off x="7822297" y="0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DocDB 16420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B98BF-A690-4A49-B66F-1335AA18243D}"/>
              </a:ext>
            </a:extLst>
          </p:cNvPr>
          <p:cNvSpPr/>
          <p:nvPr/>
        </p:nvSpPr>
        <p:spPr>
          <a:xfrm>
            <a:off x="7822297" y="231663"/>
            <a:ext cx="1321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DocDB 16444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9D2232-60ED-B940-8D8E-043A6BD73AB0}"/>
              </a:ext>
            </a:extLst>
          </p:cNvPr>
          <p:cNvSpPr/>
          <p:nvPr/>
        </p:nvSpPr>
        <p:spPr>
          <a:xfrm>
            <a:off x="5661113" y="2150808"/>
            <a:ext cx="3332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(9 hits, no volumes &amp; p-value &gt; 0.005)</a:t>
            </a:r>
          </a:p>
        </p:txBody>
      </p:sp>
    </p:spTree>
    <p:extLst>
      <p:ext uri="{BB962C8B-B14F-4D97-AF65-F5344CB8AC3E}">
        <p14:creationId xmlns:p14="http://schemas.microsoft.com/office/powerpoint/2010/main" val="1224242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A093A0-C3F2-EC4F-9721-441ADA97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3D718-E40D-BA4A-85B2-F3AFE504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E0003-85EE-6F42-BF18-422E6FA0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1AEED-61A2-1F46-9BE7-6605EC9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25ED0C-162F-4B4B-A283-0C4A0E1E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/>
          <a:stretch/>
        </p:blipFill>
        <p:spPr>
          <a:xfrm>
            <a:off x="4901184" y="4181216"/>
            <a:ext cx="4242816" cy="2632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15B96E-152D-6C40-99F0-6500D6746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/>
          <a:stretch/>
        </p:blipFill>
        <p:spPr>
          <a:xfrm>
            <a:off x="4901184" y="1268760"/>
            <a:ext cx="4242816" cy="2649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A01524-91E5-E34E-B025-B334427E8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/>
          <a:stretch/>
        </p:blipFill>
        <p:spPr>
          <a:xfrm>
            <a:off x="330200" y="4120904"/>
            <a:ext cx="4242816" cy="2692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BC9A9E-5D53-3A44-ABA1-1E72E5B8D1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/>
          <a:stretch/>
        </p:blipFill>
        <p:spPr>
          <a:xfrm>
            <a:off x="330200" y="1225848"/>
            <a:ext cx="4242816" cy="2692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F6CE74-DE83-5848-B522-29640DD36024}"/>
              </a:ext>
            </a:extLst>
          </p:cNvPr>
          <p:cNvSpPr txBox="1"/>
          <p:nvPr/>
        </p:nvSpPr>
        <p:spPr>
          <a:xfrm>
            <a:off x="882871" y="3811885"/>
            <a:ext cx="31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No Volumes &amp;&amp; p-value &gt; 0.5%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2F0D55-F3F8-3E45-BDC8-A30510011631}"/>
              </a:ext>
            </a:extLst>
          </p:cNvPr>
          <p:cNvSpPr txBox="1"/>
          <p:nvPr/>
        </p:nvSpPr>
        <p:spPr>
          <a:xfrm>
            <a:off x="6084554" y="3782393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With Quality Cuts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BE7D80A8-AF8D-AE4B-BF5D-814EA9ED78F6}"/>
              </a:ext>
            </a:extLst>
          </p:cNvPr>
          <p:cNvSpPr/>
          <p:nvPr/>
        </p:nvSpPr>
        <p:spPr>
          <a:xfrm>
            <a:off x="4223665" y="2288787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5E4F628B-3A67-044B-923F-DB1F0B20B04D}"/>
              </a:ext>
            </a:extLst>
          </p:cNvPr>
          <p:cNvSpPr/>
          <p:nvPr/>
        </p:nvSpPr>
        <p:spPr>
          <a:xfrm>
            <a:off x="4231358" y="5183843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69F65A-ACFB-D047-AD7E-6EC1154C4A23}"/>
              </a:ext>
            </a:extLst>
          </p:cNvPr>
          <p:cNvSpPr txBox="1"/>
          <p:nvPr/>
        </p:nvSpPr>
        <p:spPr>
          <a:xfrm>
            <a:off x="836576" y="1361617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8ADDD8-F606-CC43-A19A-66C26094965F}"/>
              </a:ext>
            </a:extLst>
          </p:cNvPr>
          <p:cNvSpPr txBox="1"/>
          <p:nvPr/>
        </p:nvSpPr>
        <p:spPr>
          <a:xfrm>
            <a:off x="836576" y="4277231"/>
            <a:ext cx="99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Vertical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EC149925-7D4F-6D41-9241-B2FDDA8B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830874"/>
            <a:ext cx="8672513" cy="5059363"/>
          </a:xfrm>
        </p:spPr>
        <p:txBody>
          <a:bodyPr/>
          <a:lstStyle/>
          <a:p>
            <a:r>
              <a:rPr lang="en-US" dirty="0"/>
              <a:t>Cuts are very effective at removing tails (which skew y</a:t>
            </a:r>
            <a:r>
              <a:rPr lang="en-US" baseline="30000" dirty="0"/>
              <a:t>2</a:t>
            </a:r>
            <a:r>
              <a:rPr lang="en-US" dirty="0"/>
              <a:t>):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612668-841D-E049-8846-960BACBD3EF6}"/>
              </a:ext>
            </a:extLst>
          </p:cNvPr>
          <p:cNvSpPr/>
          <p:nvPr/>
        </p:nvSpPr>
        <p:spPr>
          <a:xfrm>
            <a:off x="7822297" y="455832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DocDB 16282</a:t>
            </a: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3168FA-D210-6840-9F59-78DFEFFD62BE}"/>
              </a:ext>
            </a:extLst>
          </p:cNvPr>
          <p:cNvSpPr/>
          <p:nvPr/>
        </p:nvSpPr>
        <p:spPr>
          <a:xfrm>
            <a:off x="7822297" y="0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DocDB 16420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94D41FB-AD5E-A54A-8BF8-D11AD881932A}"/>
              </a:ext>
            </a:extLst>
          </p:cNvPr>
          <p:cNvSpPr/>
          <p:nvPr/>
        </p:nvSpPr>
        <p:spPr>
          <a:xfrm>
            <a:off x="7822297" y="231663"/>
            <a:ext cx="1321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8"/>
              </a:rPr>
              <a:t>DocDB 16444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635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CA5769-5937-0E46-8AF9-213C56AA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B6AE35-42B3-5B41-A38A-B5E1617F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E10F4-94AD-0249-9CAC-69F825B0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B139DD-DD60-9542-B453-36FDA045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/>
        </p:blipFill>
        <p:spPr>
          <a:xfrm>
            <a:off x="4901184" y="1228879"/>
            <a:ext cx="4242816" cy="2689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55B30E-489C-B847-9900-A87669ABA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/>
          <a:stretch/>
        </p:blipFill>
        <p:spPr>
          <a:xfrm>
            <a:off x="4901184" y="4148034"/>
            <a:ext cx="4242816" cy="2665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92D78C-5660-124C-8E64-B7D77353BA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/>
          <a:stretch/>
        </p:blipFill>
        <p:spPr>
          <a:xfrm>
            <a:off x="330200" y="4196328"/>
            <a:ext cx="4242816" cy="2617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F46F8-1B50-364E-B0B6-7B98F19B6C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/>
          <a:stretch/>
        </p:blipFill>
        <p:spPr>
          <a:xfrm>
            <a:off x="330200" y="1282392"/>
            <a:ext cx="4242816" cy="2636102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xmlns="" id="{36CA42FA-44E9-CF45-8A73-2EC368E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xmlns="" id="{499D51B4-EF8A-DE41-98D3-7827AD47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830874"/>
            <a:ext cx="8672513" cy="5059363"/>
          </a:xfrm>
        </p:spPr>
        <p:txBody>
          <a:bodyPr/>
          <a:lstStyle/>
          <a:p>
            <a:r>
              <a:rPr lang="en-US" dirty="0"/>
              <a:t>Cuts are very effective at removing tails (which skew y</a:t>
            </a:r>
            <a:r>
              <a:rPr lang="en-US" baseline="30000" dirty="0"/>
              <a:t>2</a:t>
            </a:r>
            <a:r>
              <a:rPr lang="en-US" dirty="0"/>
              <a:t>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642225-DA59-E54D-A841-74116F4AFE6A}"/>
              </a:ext>
            </a:extLst>
          </p:cNvPr>
          <p:cNvSpPr txBox="1"/>
          <p:nvPr/>
        </p:nvSpPr>
        <p:spPr>
          <a:xfrm>
            <a:off x="882871" y="3811885"/>
            <a:ext cx="31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No Volumes &amp;&amp; p-value &gt; 0.5%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5D888F9-6AC5-0340-8206-9A89307FFE35}"/>
              </a:ext>
            </a:extLst>
          </p:cNvPr>
          <p:cNvSpPr txBox="1"/>
          <p:nvPr/>
        </p:nvSpPr>
        <p:spPr>
          <a:xfrm>
            <a:off x="6084554" y="3782393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With Quality Cuts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xmlns="" id="{B4A80792-0D23-1441-82C8-1F30F187028E}"/>
              </a:ext>
            </a:extLst>
          </p:cNvPr>
          <p:cNvSpPr/>
          <p:nvPr/>
        </p:nvSpPr>
        <p:spPr>
          <a:xfrm>
            <a:off x="4223665" y="2288787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xmlns="" id="{826F239B-6BAE-4A4D-A606-A8390B19548D}"/>
              </a:ext>
            </a:extLst>
          </p:cNvPr>
          <p:cNvSpPr/>
          <p:nvPr/>
        </p:nvSpPr>
        <p:spPr>
          <a:xfrm>
            <a:off x="4231358" y="5183843"/>
            <a:ext cx="779290" cy="48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A40922-66F9-FD4F-8AB0-20F1F7476756}"/>
              </a:ext>
            </a:extLst>
          </p:cNvPr>
          <p:cNvSpPr txBox="1"/>
          <p:nvPr/>
        </p:nvSpPr>
        <p:spPr>
          <a:xfrm>
            <a:off x="836576" y="1361617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323659-EB66-384C-837D-54225495EEA9}"/>
              </a:ext>
            </a:extLst>
          </p:cNvPr>
          <p:cNvSpPr txBox="1"/>
          <p:nvPr/>
        </p:nvSpPr>
        <p:spPr>
          <a:xfrm>
            <a:off x="836576" y="4277231"/>
            <a:ext cx="99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Vertical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A674ED0-AAA8-CE4A-A491-44250D521E83}"/>
              </a:ext>
            </a:extLst>
          </p:cNvPr>
          <p:cNvSpPr/>
          <p:nvPr/>
        </p:nvSpPr>
        <p:spPr>
          <a:xfrm>
            <a:off x="7822297" y="455832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DocDB 16282</a:t>
            </a: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DE39C92-D046-C84A-BB32-62944CCFB1B8}"/>
              </a:ext>
            </a:extLst>
          </p:cNvPr>
          <p:cNvSpPr/>
          <p:nvPr/>
        </p:nvSpPr>
        <p:spPr>
          <a:xfrm>
            <a:off x="7822297" y="0"/>
            <a:ext cx="132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DocDB 16420</a:t>
            </a:r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FF835C-247A-C144-98DE-AF94BE3D22CD}"/>
              </a:ext>
            </a:extLst>
          </p:cNvPr>
          <p:cNvSpPr/>
          <p:nvPr/>
        </p:nvSpPr>
        <p:spPr>
          <a:xfrm>
            <a:off x="7822297" y="231663"/>
            <a:ext cx="1321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8"/>
              </a:rPr>
              <a:t>DocDB 16444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3854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156B41D-D160-4A43-BDED-923E0CBD9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cuts don’t introduce large bias in acceptance: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true radial and vertical decay positions are equally distributed for quality and non-quality tracks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A093A0-C3F2-EC4F-9721-441ADA97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&amp; Extrapolation Quality Cuts: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3D718-E40D-BA4A-85B2-F3AFE504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E0003-85EE-6F42-BF18-422E6FA0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1AEED-61A2-1F46-9BE7-6605EC91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08" y="1737896"/>
            <a:ext cx="4609007" cy="33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" y="1737896"/>
            <a:ext cx="4609008" cy="331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C54E97-8569-664D-928A-0DA93614C5FE}"/>
              </a:ext>
            </a:extLst>
          </p:cNvPr>
          <p:cNvSpPr txBox="1"/>
          <p:nvPr/>
        </p:nvSpPr>
        <p:spPr>
          <a:xfrm rot="16200000">
            <a:off x="-698922" y="2729965"/>
            <a:ext cx="16979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rgbClr val="002060"/>
                </a:solidFill>
                <a:latin typeface="Helvetica" pitchFamily="2" charset="0"/>
              </a:rPr>
              <a:t>Normalised</a:t>
            </a:r>
            <a:r>
              <a:rPr lang="en-US" sz="1400" dirty="0">
                <a:solidFill>
                  <a:srgbClr val="002060"/>
                </a:solidFill>
                <a:latin typeface="Helvetica" pitchFamily="2" charset="0"/>
              </a:rPr>
              <a:t> Entries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2B6BB3-599C-5741-BFA1-EDBDC7FE8D79}"/>
              </a:ext>
            </a:extLst>
          </p:cNvPr>
          <p:cNvSpPr txBox="1"/>
          <p:nvPr/>
        </p:nvSpPr>
        <p:spPr>
          <a:xfrm>
            <a:off x="1664677" y="144597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2060"/>
                </a:solidFill>
                <a:latin typeface="Helvetica" pitchFamily="2" charset="0"/>
              </a:rPr>
              <a:t>Radial 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58E13-0101-9344-833C-E78614711540}"/>
              </a:ext>
            </a:extLst>
          </p:cNvPr>
          <p:cNvSpPr txBox="1"/>
          <p:nvPr/>
        </p:nvSpPr>
        <p:spPr>
          <a:xfrm>
            <a:off x="6064671" y="1445975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2060"/>
                </a:solidFill>
                <a:latin typeface="Helvetica" pitchFamily="2" charset="0"/>
              </a:rPr>
              <a:t>Vertical Position</a:t>
            </a:r>
          </a:p>
        </p:txBody>
      </p:sp>
    </p:spTree>
    <p:extLst>
      <p:ext uri="{BB962C8B-B14F-4D97-AF65-F5344CB8AC3E}">
        <p14:creationId xmlns:p14="http://schemas.microsoft.com/office/powerpoint/2010/main" val="1869192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know of a simple functional form for an offset beam in a circular aperture</a:t>
            </a:r>
          </a:p>
          <a:p>
            <a:r>
              <a:rPr lang="en-US" dirty="0"/>
              <a:t>Single Gaussian doesn’t fit very well: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shape of the distribution?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13AC27-A856-3243-A1BE-C3091D1584D0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8D0DAE-EE05-F743-91FC-898CB3CE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14" y="2297723"/>
            <a:ext cx="5609227" cy="3598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EF6537-85F4-DD47-94CD-4AE24250B21B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1D9D3C-C96A-EA40-B659-405299858147}"/>
              </a:ext>
            </a:extLst>
          </p:cNvPr>
          <p:cNvSpPr txBox="1"/>
          <p:nvPr/>
        </p:nvSpPr>
        <p:spPr>
          <a:xfrm>
            <a:off x="2473570" y="2590799"/>
            <a:ext cx="134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Data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Run 15922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769065-83B8-9443-A060-1120645DD667}"/>
              </a:ext>
            </a:extLst>
          </p:cNvPr>
          <p:cNvSpPr txBox="1"/>
          <p:nvPr/>
        </p:nvSpPr>
        <p:spPr>
          <a:xfrm>
            <a:off x="7307541" y="391254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Don’t mention fit at all – just go to data only!</a:t>
            </a:r>
          </a:p>
        </p:txBody>
      </p:sp>
    </p:spTree>
    <p:extLst>
      <p:ext uri="{BB962C8B-B14F-4D97-AF65-F5344CB8AC3E}">
        <p14:creationId xmlns:p14="http://schemas.microsoft.com/office/powerpoint/2010/main" val="1529436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two different functions that work a bit better: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Neither is a very good fit due to large χ</a:t>
            </a:r>
            <a:r>
              <a:rPr lang="en-US" baseline="30000" dirty="0"/>
              <a:t>2</a:t>
            </a:r>
            <a:r>
              <a:rPr lang="en-US" dirty="0"/>
              <a:t> in the tails, but they both extract the data 〈y</a:t>
            </a:r>
            <a:r>
              <a:rPr lang="en-US" baseline="30000" dirty="0"/>
              <a:t>2</a:t>
            </a:r>
            <a:r>
              <a:rPr lang="en-US" dirty="0"/>
              <a:t>〉 well</a:t>
            </a:r>
          </a:p>
          <a:p>
            <a:r>
              <a:rPr lang="en-US" dirty="0"/>
              <a:t>Convolution seems better motivated, but parameters aren’t physically meaningful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shape of the distribution?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13AC27-A856-3243-A1BE-C3091D1584D0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DE5B23-99AD-4148-B0B0-81A4CB5B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" y="1731760"/>
            <a:ext cx="9144000" cy="2908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AB5C59-1A1E-3D41-BF62-3DBF38634A43}"/>
              </a:ext>
            </a:extLst>
          </p:cNvPr>
          <p:cNvSpPr txBox="1"/>
          <p:nvPr/>
        </p:nvSpPr>
        <p:spPr>
          <a:xfrm>
            <a:off x="855784" y="1449909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Helvetica" pitchFamily="2" charset="0"/>
              </a:rPr>
              <a:t>Sum of two Gaussians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F56032-9ECE-A94A-BDA2-A170C699D11C}"/>
              </a:ext>
            </a:extLst>
          </p:cNvPr>
          <p:cNvSpPr txBox="1"/>
          <p:nvPr/>
        </p:nvSpPr>
        <p:spPr>
          <a:xfrm>
            <a:off x="4813968" y="1449909"/>
            <a:ext cx="433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Helvetica" pitchFamily="2" charset="0"/>
              </a:rPr>
              <a:t>Ellipse and Gaussian Convolution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935BB9-2496-7045-8B3A-49DFDB018B71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23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44F6EB-E1CB-1A43-8836-891D55A5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95" y="1332224"/>
            <a:ext cx="5977051" cy="429928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0461093-B4C3-6943-89B6-ACDE74A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fits and data-only give very similar 〈y</a:t>
            </a:r>
            <a:r>
              <a:rPr lang="en-US" baseline="30000" dirty="0"/>
              <a:t>2</a:t>
            </a:r>
            <a:r>
              <a:rPr lang="en-US" dirty="0"/>
              <a:t>〉 results: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endParaRPr lang="en-US" dirty="0"/>
          </a:p>
          <a:p>
            <a:r>
              <a:rPr lang="en-US" dirty="0"/>
              <a:t>Change after 15970 is thought to be related to the quads.</a:t>
            </a:r>
          </a:p>
          <a:p>
            <a:r>
              <a:rPr lang="en-US" dirty="0"/>
              <a:t>Only a few ppb different from main body of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4940CFB-A31D-114C-8179-293AE695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shape of the distribution?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249B3-5CA8-A14B-9279-FBDE4114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D5E857-5EAA-2E49-96A1-758E4D5A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2DC90B-7356-CE48-9DCA-AED1AB1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CE048E-15DF-AC4E-A303-67870F5D374E}"/>
              </a:ext>
            </a:extLst>
          </p:cNvPr>
          <p:cNvSpPr txBox="1"/>
          <p:nvPr/>
        </p:nvSpPr>
        <p:spPr>
          <a:xfrm>
            <a:off x="6748415" y="270648"/>
            <a:ext cx="22653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Sean Foster (BU)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FA8A86-6529-C946-A891-83E04EA01BC3}"/>
              </a:ext>
            </a:extLst>
          </p:cNvPr>
          <p:cNvSpPr/>
          <p:nvPr/>
        </p:nvSpPr>
        <p:spPr>
          <a:xfrm>
            <a:off x="7150314" y="2718019"/>
            <a:ext cx="168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Remember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1 mm</a:t>
            </a:r>
            <a:r>
              <a:rPr lang="en-US" sz="1800" baseline="30000" dirty="0">
                <a:latin typeface="Helvetica" pitchFamily="2" charset="0"/>
              </a:rPr>
              <a:t>2</a:t>
            </a:r>
            <a:r>
              <a:rPr lang="en-US" sz="1800" dirty="0">
                <a:latin typeface="Helvetica" pitchFamily="2" charset="0"/>
              </a:rPr>
              <a:t> ~ 1 ppb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05922A-5405-2747-87C4-11921055A96B}"/>
              </a:ext>
            </a:extLst>
          </p:cNvPr>
          <p:cNvSpPr/>
          <p:nvPr/>
        </p:nvSpPr>
        <p:spPr>
          <a:xfrm>
            <a:off x="6745495" y="640718"/>
            <a:ext cx="2297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  <a:hlinkClick r:id="rId3"/>
              </a:rPr>
              <a:t>DocDB 17224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517AF3-ADB6-F54B-AB3A-F91650062C22}"/>
              </a:ext>
            </a:extLst>
          </p:cNvPr>
          <p:cNvSpPr/>
          <p:nvPr/>
        </p:nvSpPr>
        <p:spPr>
          <a:xfrm>
            <a:off x="7683138" y="5846247"/>
            <a:ext cx="144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DocDB 15631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10F4AB-1E1D-B84A-B341-CC9448469B62}"/>
              </a:ext>
            </a:extLst>
          </p:cNvPr>
          <p:cNvSpPr txBox="1"/>
          <p:nvPr/>
        </p:nvSpPr>
        <p:spPr>
          <a:xfrm>
            <a:off x="5660280" y="171820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Helvetica" pitchFamily="2" charset="0"/>
              </a:rPr>
              <a:t>Station 12</a:t>
            </a:r>
          </a:p>
        </p:txBody>
      </p:sp>
    </p:spTree>
    <p:extLst>
      <p:ext uri="{BB962C8B-B14F-4D97-AF65-F5344CB8AC3E}">
        <p14:creationId xmlns:p14="http://schemas.microsoft.com/office/powerpoint/2010/main" val="136004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A444225-76F4-D447-B3C2-191BE8E4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Gaussian: E[(y - µ)</a:t>
            </a:r>
            <a:r>
              <a:rPr lang="en-US" baseline="30000" dirty="0"/>
              <a:t>2</a:t>
            </a:r>
            <a:r>
              <a:rPr lang="en-US" dirty="0"/>
              <a:t>] = σ</a:t>
            </a:r>
            <a:r>
              <a:rPr lang="en-US" baseline="30000" dirty="0"/>
              <a:t>2</a:t>
            </a:r>
            <a:r>
              <a:rPr lang="en-US" dirty="0"/>
              <a:t> &amp; if µ = 0, then </a:t>
            </a:r>
            <a:r>
              <a:rPr lang="en-US" b="1" dirty="0"/>
              <a:t>E[y</a:t>
            </a:r>
            <a:r>
              <a:rPr lang="en-US" b="1" baseline="30000" dirty="0"/>
              <a:t>2</a:t>
            </a:r>
            <a:r>
              <a:rPr lang="en-US" b="1" dirty="0"/>
              <a:t>] = 〈y</a:t>
            </a:r>
            <a:r>
              <a:rPr lang="en-US" b="1" baseline="30000" dirty="0"/>
              <a:t>2</a:t>
            </a:r>
            <a:r>
              <a:rPr lang="en-US" b="1" dirty="0"/>
              <a:t>〉 = σ</a:t>
            </a:r>
            <a:r>
              <a:rPr lang="en-US" b="1" baseline="30000" dirty="0"/>
              <a:t>2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7C3D812-DCCB-854B-9165-F3C2BB9D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is σ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32690B-80A6-B94A-8AFC-FBB5128E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E6362C-478B-CB4B-B497-79D9288B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DFC37-7B35-424A-8ED9-BC094D90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2ED64D1-FFEA-B040-A9D9-45940E745CE9}"/>
              </a:ext>
            </a:extLst>
          </p:cNvPr>
          <p:cNvSpPr txBox="1">
            <a:spLocks/>
          </p:cNvSpPr>
          <p:nvPr/>
        </p:nvSpPr>
        <p:spPr>
          <a:xfrm>
            <a:off x="330200" y="692696"/>
            <a:ext cx="8489950" cy="57606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645B8E-A297-C249-957E-EABE1225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/>
          <a:stretch/>
        </p:blipFill>
        <p:spPr>
          <a:xfrm>
            <a:off x="4752021" y="1603915"/>
            <a:ext cx="4040832" cy="2578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88ADB3-46FE-8144-B184-21F50DAAC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/>
          <a:stretch/>
        </p:blipFill>
        <p:spPr>
          <a:xfrm>
            <a:off x="534343" y="1603915"/>
            <a:ext cx="4040832" cy="2578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48058D-BE0F-ED41-94FB-1F2844A6842E}"/>
              </a:ext>
            </a:extLst>
          </p:cNvPr>
          <p:cNvSpPr txBox="1"/>
          <p:nvPr/>
        </p:nvSpPr>
        <p:spPr>
          <a:xfrm>
            <a:off x="1043608" y="180191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ToyMC</a:t>
            </a:r>
            <a:endParaRPr lang="en-US" sz="1400" dirty="0"/>
          </a:p>
          <a:p>
            <a:pPr algn="ctr"/>
            <a:r>
              <a:rPr lang="en-US" sz="1400" dirty="0"/>
              <a:t>y-distribution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8FDF92-A99C-FA4B-823F-0E753543E6B1}"/>
              </a:ext>
            </a:extLst>
          </p:cNvPr>
          <p:cNvSpPr txBox="1"/>
          <p:nvPr/>
        </p:nvSpPr>
        <p:spPr>
          <a:xfrm>
            <a:off x="5525202" y="1801914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ToyMC</a:t>
            </a:r>
            <a:endParaRPr lang="en-US" sz="1400" dirty="0"/>
          </a:p>
          <a:p>
            <a:pPr algn="ctr"/>
            <a:r>
              <a:rPr lang="en-US" sz="1400" dirty="0"/>
              <a:t>y</a:t>
            </a:r>
            <a:r>
              <a:rPr lang="en-US" sz="1400" baseline="30000" dirty="0"/>
              <a:t>2</a:t>
            </a:r>
            <a:r>
              <a:rPr lang="en-US" sz="1400" dirty="0"/>
              <a:t>-distribution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9E00FA-CB11-9C44-BC01-579D54C4E5D6}"/>
              </a:ext>
            </a:extLst>
          </p:cNvPr>
          <p:cNvSpPr txBox="1"/>
          <p:nvPr/>
        </p:nvSpPr>
        <p:spPr>
          <a:xfrm>
            <a:off x="3258730" y="3264387"/>
            <a:ext cx="1494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12.49</a:t>
            </a:r>
            <a:r>
              <a:rPr lang="en-US" baseline="30000" dirty="0"/>
              <a:t>2</a:t>
            </a:r>
            <a:r>
              <a:rPr lang="en-US" dirty="0"/>
              <a:t> = 156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350F985-94CD-F94D-88FB-27A34A9B9B84}"/>
              </a:ext>
            </a:extLst>
          </p:cNvPr>
          <p:cNvSpPr/>
          <p:nvPr/>
        </p:nvSpPr>
        <p:spPr>
          <a:xfrm>
            <a:off x="3896560" y="3018373"/>
            <a:ext cx="511546" cy="2038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D4C49-F974-4F44-ACA6-701A187A9503}"/>
              </a:ext>
            </a:extLst>
          </p:cNvPr>
          <p:cNvSpPr/>
          <p:nvPr/>
        </p:nvSpPr>
        <p:spPr>
          <a:xfrm>
            <a:off x="8124003" y="1749477"/>
            <a:ext cx="511546" cy="2038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2FD27A-DCF5-C643-963B-19BFA21C4A3B}"/>
              </a:ext>
            </a:extLst>
          </p:cNvPr>
          <p:cNvSpPr txBox="1"/>
          <p:nvPr/>
        </p:nvSpPr>
        <p:spPr>
          <a:xfrm>
            <a:off x="254832" y="4470687"/>
            <a:ext cx="8783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So we’re actually measuring the width of the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If whole y distribution is offset, then we want 〈(y - µ)</a:t>
            </a:r>
            <a:r>
              <a:rPr lang="en-US" sz="2400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〉 instead of y</a:t>
            </a:r>
            <a:r>
              <a:rPr lang="en-US" sz="2400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 and it’s still the width</a:t>
            </a:r>
          </a:p>
        </p:txBody>
      </p:sp>
    </p:spTree>
    <p:extLst>
      <p:ext uri="{BB962C8B-B14F-4D97-AF65-F5344CB8AC3E}">
        <p14:creationId xmlns:p14="http://schemas.microsoft.com/office/powerpoint/2010/main" val="3046479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750FC4-7C15-D844-A400-6C2F4576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</a:t>
            </a:r>
            <a:r>
              <a:rPr lang="en-US" dirty="0" err="1"/>
              <a:t>Algo</a:t>
            </a:r>
            <a:r>
              <a:rPr lang="en-US" dirty="0"/>
              <a:t>: L/R Ambiguity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1272B-DA6A-5D4D-86A3-6B1E36E2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0C9C2-E517-AC44-993F-92AD6671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A8EFD-1F31-3848-B967-C248ECA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5E00EF-05D0-6C45-A587-AD1B7F440223}"/>
              </a:ext>
            </a:extLst>
          </p:cNvPr>
          <p:cNvSpPr txBox="1"/>
          <p:nvPr/>
        </p:nvSpPr>
        <p:spPr>
          <a:xfrm>
            <a:off x="5920736" y="160228"/>
            <a:ext cx="31646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Alessandra </a:t>
            </a:r>
            <a:r>
              <a:rPr lang="en-US" sz="2000" b="1" dirty="0" err="1">
                <a:latin typeface="Helvetica" pitchFamily="2" charset="0"/>
              </a:rPr>
              <a:t>Lucà</a:t>
            </a:r>
            <a:r>
              <a:rPr lang="en-US" sz="2000" b="1" dirty="0">
                <a:latin typeface="Helvetica" pitchFamily="2" charset="0"/>
              </a:rPr>
              <a:t> (FNAL)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DF7C35-2315-0142-B182-AEB231B9953E}"/>
              </a:ext>
            </a:extLst>
          </p:cNvPr>
          <p:cNvSpPr/>
          <p:nvPr/>
        </p:nvSpPr>
        <p:spPr>
          <a:xfrm>
            <a:off x="6740769" y="565450"/>
            <a:ext cx="161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  <a:hlinkClick r:id="rId2"/>
              </a:rPr>
              <a:t>DocDB 16787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EF37BE-F0A4-EC46-B127-D726876E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5" y="2194340"/>
            <a:ext cx="8900160" cy="21948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603C7B-2D17-BF41-B401-CE8F2A4FC8EC}"/>
              </a:ext>
            </a:extLst>
          </p:cNvPr>
          <p:cNvSpPr txBox="1"/>
          <p:nvPr/>
        </p:nvSpPr>
        <p:spPr>
          <a:xfrm>
            <a:off x="54717" y="910736"/>
            <a:ext cx="9089283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We don’t know if track went on left or right of wire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Tested using MC – effect of getting wrong L/R estimated as 2.3 mm increase in resolution for each track: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9C4714-9A71-1E44-9508-B3D72FA5C241}"/>
              </a:ext>
            </a:extLst>
          </p:cNvPr>
          <p:cNvSpPr txBox="1"/>
          <p:nvPr/>
        </p:nvSpPr>
        <p:spPr>
          <a:xfrm>
            <a:off x="228600" y="4434084"/>
            <a:ext cx="8423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Should be included in our MC resolution estimate, but we </a:t>
            </a:r>
            <a:r>
              <a:rPr lang="en-US" sz="2200" i="1" dirty="0">
                <a:solidFill>
                  <a:schemeClr val="accent6"/>
                </a:solidFill>
                <a:latin typeface="Helvetica" pitchFamily="2" charset="0"/>
              </a:rPr>
              <a:t>very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conservatively assume its totally missed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Leads to shift in </a:t>
            </a:r>
            <a:r>
              <a:rPr lang="en-US" sz="2200" dirty="0" err="1">
                <a:solidFill>
                  <a:schemeClr val="accent6"/>
                </a:solidFill>
                <a:latin typeface="Helvetica" pitchFamily="2" charset="0"/>
              </a:rPr>
              <a:t>σ</a:t>
            </a:r>
            <a:r>
              <a:rPr lang="en-US" sz="2200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of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240 µm</a:t>
            </a:r>
            <a:r>
              <a:rPr lang="en-US" sz="2200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sz="2200" b="1" dirty="0">
                <a:solidFill>
                  <a:schemeClr val="accent6"/>
                </a:solidFill>
                <a:latin typeface="Helvetica" pitchFamily="2" charset="0"/>
              </a:rPr>
              <a:t>[6.9 ppb]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14D493-6A9C-0C45-8CD2-D99A263121FD}"/>
              </a:ext>
            </a:extLst>
          </p:cNvPr>
          <p:cNvSpPr txBox="1"/>
          <p:nvPr/>
        </p:nvSpPr>
        <p:spPr>
          <a:xfrm>
            <a:off x="4829907" y="3291747"/>
            <a:ext cx="92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Right Guesses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E9C7B-9DCF-EC4D-B77E-FE65F5FAC127}"/>
              </a:ext>
            </a:extLst>
          </p:cNvPr>
          <p:cNvSpPr txBox="1"/>
          <p:nvPr/>
        </p:nvSpPr>
        <p:spPr>
          <a:xfrm>
            <a:off x="7895492" y="3285635"/>
            <a:ext cx="92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Wrong Guesses</a:t>
            </a:r>
          </a:p>
        </p:txBody>
      </p:sp>
    </p:spTree>
    <p:extLst>
      <p:ext uri="{BB962C8B-B14F-4D97-AF65-F5344CB8AC3E}">
        <p14:creationId xmlns:p14="http://schemas.microsoft.com/office/powerpoint/2010/main" val="3134395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0D8B5E-9185-F34D-81E7-0BF8841C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know beam was moving down over course of fill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Estimated effect with </a:t>
            </a:r>
            <a:r>
              <a:rPr lang="en-US" dirty="0" err="1"/>
              <a:t>ToyMC</a:t>
            </a:r>
            <a:r>
              <a:rPr lang="en-US" dirty="0"/>
              <a:t> (with realistic estimate of movement &amp; lifetime):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Width unchanged: assume effect on y</a:t>
            </a:r>
            <a:r>
              <a:rPr lang="en-US" baseline="30000" dirty="0"/>
              <a:t>2</a:t>
            </a:r>
            <a:r>
              <a:rPr lang="en-US" dirty="0"/>
              <a:t> is negligible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8954EE-F792-ED45-BD14-BC65C891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Systematics: Moving Beam Mean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E0B07-C3CA-CC47-A371-B9904B0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9716C5-4039-484D-B5D0-93C041F8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A61B7C-4B31-9D4D-AF74-AFEF122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0515E2-AC21-3A41-BE73-4EC6E107B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843"/>
            <a:ext cx="9144000" cy="31071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588DA85-2434-7447-9711-761FDFBB7B4D}"/>
              </a:ext>
            </a:extLst>
          </p:cNvPr>
          <p:cNvSpPr/>
          <p:nvPr/>
        </p:nvSpPr>
        <p:spPr>
          <a:xfrm>
            <a:off x="7203686" y="184067"/>
            <a:ext cx="194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hlinkClick r:id="rId3"/>
              </a:rPr>
              <a:t>Tracking e-log 153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5E413C-EC29-B940-A1EA-D4B5C6EB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5" t="6048" r="3188" b="69641"/>
          <a:stretch/>
        </p:blipFill>
        <p:spPr>
          <a:xfrm>
            <a:off x="7533860" y="2504984"/>
            <a:ext cx="1431234" cy="1250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5B67C7-412E-7E49-AF28-4BF348F9C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5302" r="52572" b="69428"/>
          <a:stretch/>
        </p:blipFill>
        <p:spPr>
          <a:xfrm>
            <a:off x="2961862" y="2463494"/>
            <a:ext cx="1520686" cy="12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98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0D8B5E-9185-F34D-81E7-0BF8841C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Width was changing too! Do similar estimate: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Width changes by less than 0.5% [0.8 ppb].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sure if we should be taking the changing value anyway so no correction applied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8954EE-F792-ED45-BD14-BC65C891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Systematics: Moving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E0B07-C3CA-CC47-A371-B9904B0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9716C5-4039-484D-B5D0-93C041F8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A61B7C-4B31-9D4D-AF74-AFEF1226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2AECE2-85D8-544C-B1A6-B1E7331B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201"/>
            <a:ext cx="9144000" cy="3107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287E94-2A6D-9D45-8A56-94270E952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6" t="6688" r="2916" b="69320"/>
          <a:stretch/>
        </p:blipFill>
        <p:spPr>
          <a:xfrm>
            <a:off x="7523923" y="1692850"/>
            <a:ext cx="1474798" cy="1222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8101A6D-F4A8-0746-AEB7-2857A2BFB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t="6262" r="52681" b="69747"/>
          <a:stretch/>
        </p:blipFill>
        <p:spPr>
          <a:xfrm>
            <a:off x="2966833" y="1660211"/>
            <a:ext cx="1483866" cy="11966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67A614-61D4-C445-8509-F8E067FDDA52}"/>
              </a:ext>
            </a:extLst>
          </p:cNvPr>
          <p:cNvSpPr/>
          <p:nvPr/>
        </p:nvSpPr>
        <p:spPr>
          <a:xfrm>
            <a:off x="7203686" y="184067"/>
            <a:ext cx="194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hlinkClick r:id="rId3"/>
              </a:rPr>
              <a:t>Tracking e-log 154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4940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4FF564-F53F-F34A-95E1-50C652C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5795"/>
            <a:ext cx="8672513" cy="5059363"/>
          </a:xfrm>
        </p:spPr>
        <p:txBody>
          <a:bodyPr/>
          <a:lstStyle/>
          <a:p>
            <a:r>
              <a:rPr lang="en-US" dirty="0"/>
              <a:t>Closed-loop test of resolution removal using MDC1 MC: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Truth: 			</a:t>
            </a:r>
            <a:r>
              <a:rPr lang="en-US" dirty="0" err="1"/>
              <a:t>σ</a:t>
            </a:r>
            <a:r>
              <a:rPr lang="en-US" dirty="0"/>
              <a:t> = 14.2 mm</a:t>
            </a:r>
            <a:r>
              <a:rPr lang="en-US" baseline="30000" dirty="0"/>
              <a:t>		</a:t>
            </a:r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 = 201.6 mm</a:t>
            </a:r>
            <a:r>
              <a:rPr lang="en-US" baseline="30000" dirty="0"/>
              <a:t>2</a:t>
            </a:r>
          </a:p>
          <a:p>
            <a:r>
              <a:rPr lang="en-US" dirty="0" err="1"/>
              <a:t>Reco</a:t>
            </a:r>
            <a:r>
              <a:rPr lang="en-US" dirty="0"/>
              <a:t>: 			</a:t>
            </a:r>
            <a:r>
              <a:rPr lang="en-US" dirty="0" err="1"/>
              <a:t>σ</a:t>
            </a:r>
            <a:r>
              <a:rPr lang="en-US" dirty="0"/>
              <a:t> = 14.5 mm</a:t>
            </a:r>
            <a:r>
              <a:rPr lang="en-US" baseline="30000" dirty="0"/>
              <a:t> 		</a:t>
            </a:r>
            <a:r>
              <a:rPr lang="en-US" dirty="0"/>
              <a:t>〈y</a:t>
            </a:r>
            <a:r>
              <a:rPr lang="en-US" baseline="30000" dirty="0"/>
              <a:t>2</a:t>
            </a:r>
            <a:r>
              <a:rPr lang="en-US" dirty="0"/>
              <a:t>〉</a:t>
            </a:r>
            <a:r>
              <a:rPr lang="en-US" baseline="-25000" dirty="0"/>
              <a:t>meas</a:t>
            </a:r>
            <a:r>
              <a:rPr lang="en-US" dirty="0"/>
              <a:t> = 210.2 mm</a:t>
            </a:r>
            <a:r>
              <a:rPr lang="en-US" baseline="30000" dirty="0"/>
              <a:t>2</a:t>
            </a:r>
          </a:p>
          <a:p>
            <a:r>
              <a:rPr lang="en-US" dirty="0"/>
              <a:t>Resolution: 	</a:t>
            </a:r>
            <a:r>
              <a:rPr lang="en-US" dirty="0" err="1"/>
              <a:t>σ</a:t>
            </a:r>
            <a:r>
              <a:rPr lang="en-US" dirty="0"/>
              <a:t> = 2.7 mm 	→	〈y</a:t>
            </a:r>
            <a:r>
              <a:rPr lang="en-US" baseline="30000" dirty="0"/>
              <a:t>2</a:t>
            </a:r>
            <a:r>
              <a:rPr lang="en-US" dirty="0"/>
              <a:t>〉</a:t>
            </a:r>
            <a:r>
              <a:rPr lang="en-US" baseline="-25000" dirty="0"/>
              <a:t>calc</a:t>
            </a:r>
            <a:r>
              <a:rPr lang="en-US" dirty="0"/>
              <a:t> =  203.0 mm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FA8051-74C5-1D4B-BBE3-9BDCB605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Resolution Removal: MC Example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5736C-9F02-2947-B0F0-3343E70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303E46-ED52-6142-8C5C-199A9A6C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A6BCE-5C62-614A-8BD7-707BA5A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AB47D9-EF09-F742-840C-8A938FC6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03" y="1326522"/>
            <a:ext cx="4650232" cy="3341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CB0FE1-165E-E34E-97AA-1DFA890F0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" y="1326522"/>
            <a:ext cx="4650232" cy="3341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14DFC3-D03D-D640-B3DE-F64C37E6F217}"/>
              </a:ext>
            </a:extLst>
          </p:cNvPr>
          <p:cNvSpPr txBox="1"/>
          <p:nvPr/>
        </p:nvSpPr>
        <p:spPr>
          <a:xfrm>
            <a:off x="3489546" y="2782644"/>
            <a:ext cx="26659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Tracks that I reconstructed (ignoring acceptance here)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46E5A6-6DC9-2C4D-AC68-99E4D3E7B1A8}"/>
              </a:ext>
            </a:extLst>
          </p:cNvPr>
          <p:cNvSpPr txBox="1"/>
          <p:nvPr/>
        </p:nvSpPr>
        <p:spPr>
          <a:xfrm>
            <a:off x="2241396" y="3367419"/>
            <a:ext cx="726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True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859B8A-04FD-3944-9865-10ED486A79A3}"/>
              </a:ext>
            </a:extLst>
          </p:cNvPr>
          <p:cNvSpPr txBox="1"/>
          <p:nvPr/>
        </p:nvSpPr>
        <p:spPr>
          <a:xfrm>
            <a:off x="6676756" y="336741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Helvetica" pitchFamily="2" charset="0"/>
              </a:rPr>
              <a:t>Reco</a:t>
            </a:r>
            <a:endParaRPr lang="en-US" sz="2000" b="1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968F7A-873E-F44A-85D0-E2E796DB85D5}"/>
              </a:ext>
            </a:extLst>
          </p:cNvPr>
          <p:cNvSpPr txBox="1"/>
          <p:nvPr/>
        </p:nvSpPr>
        <p:spPr>
          <a:xfrm>
            <a:off x="7780748" y="5626549"/>
            <a:ext cx="126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Works to ~0.6%</a:t>
            </a:r>
          </a:p>
        </p:txBody>
      </p:sp>
    </p:spTree>
    <p:extLst>
      <p:ext uri="{BB962C8B-B14F-4D97-AF65-F5344CB8AC3E}">
        <p14:creationId xmlns:p14="http://schemas.microsoft.com/office/powerpoint/2010/main" val="3872921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13FCF77-29F2-8441-96BE-B8EFEABD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672513" cy="5268913"/>
          </a:xfrm>
        </p:spPr>
        <p:txBody>
          <a:bodyPr/>
          <a:lstStyle/>
          <a:p>
            <a:r>
              <a:rPr lang="en-US" dirty="0"/>
              <a:t>Here’s what’s on our current y</a:t>
            </a:r>
            <a:r>
              <a:rPr lang="en-US" baseline="30000" dirty="0"/>
              <a:t>2</a:t>
            </a:r>
            <a:r>
              <a:rPr lang="en-US" dirty="0"/>
              <a:t> to-do list:</a:t>
            </a:r>
          </a:p>
          <a:p>
            <a:pPr lvl="1"/>
            <a:r>
              <a:rPr lang="en-US" dirty="0"/>
              <a:t>Finish fringe field</a:t>
            </a:r>
          </a:p>
          <a:p>
            <a:pPr lvl="1"/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vs angle measurement (acceptance is worse for angle)</a:t>
            </a:r>
          </a:p>
          <a:p>
            <a:pPr lvl="1"/>
            <a:r>
              <a:rPr lang="en-US" dirty="0"/>
              <a:t>A few cut scans (momentum, p-value, time)</a:t>
            </a:r>
          </a:p>
          <a:p>
            <a:pPr lvl="1"/>
            <a:r>
              <a:rPr lang="en-US" dirty="0"/>
              <a:t>Closed-loop test with gm2ringsim</a:t>
            </a:r>
          </a:p>
          <a:p>
            <a:pPr lvl="1"/>
            <a:r>
              <a:rPr lang="en-US" dirty="0"/>
              <a:t>All other datasets (not just 60h)</a:t>
            </a:r>
          </a:p>
          <a:p>
            <a:pPr lvl="1"/>
            <a:r>
              <a:rPr lang="en-US" dirty="0" err="1"/>
              <a:t>Calo</a:t>
            </a:r>
            <a:r>
              <a:rPr lang="en-US" dirty="0"/>
              <a:t> acceptance for all calorimeters</a:t>
            </a:r>
          </a:p>
          <a:p>
            <a:pPr lvl="1"/>
            <a:r>
              <a:rPr lang="en-US" dirty="0"/>
              <a:t>Double-check recon east/west acceptance</a:t>
            </a:r>
          </a:p>
          <a:p>
            <a:pPr lvl="1"/>
            <a:endParaRPr lang="en-US" sz="1400" dirty="0"/>
          </a:p>
          <a:p>
            <a:pPr marL="354013" lvl="2" indent="-342900"/>
            <a:r>
              <a:rPr lang="en-US" sz="2400" dirty="0"/>
              <a:t>Elephants in the room that we’ve not spoken about:</a:t>
            </a:r>
          </a:p>
          <a:p>
            <a:pPr marL="806450" lvl="3" indent="-338138"/>
            <a:r>
              <a:rPr lang="en-US" sz="2200" dirty="0"/>
              <a:t>How do we measure n?</a:t>
            </a:r>
          </a:p>
          <a:p>
            <a:pPr marL="806450" lvl="3" indent="-338138"/>
            <a:r>
              <a:rPr lang="en-US" sz="2200" dirty="0"/>
              <a:t>Radial magnetic field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C894985-7B7F-0340-8E70-64CD82B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B1A8FE-E5AA-E747-BFF7-09231A02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4/29/19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E0B50-A2A7-7E4F-B5D8-54695C0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FA7F2E-77AB-784D-A0BC-AB68F8EB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3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2C87EB-A96F-1E4C-8567-F4EAC49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Correction: Orientation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F6939-F0B5-5D4C-B96E-AA7A3639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BAA777-AC6E-AA47-9A12-0B7E8524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B3A59-BC2C-B74C-AD7E-D57A63BF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807066-C951-FB47-88C1-03763693608F}"/>
              </a:ext>
            </a:extLst>
          </p:cNvPr>
          <p:cNvSpPr txBox="1"/>
          <p:nvPr/>
        </p:nvSpPr>
        <p:spPr>
          <a:xfrm>
            <a:off x="1854643" y="5708980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[ppb] ∼ 1.06 〈y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〉</a:t>
            </a:r>
            <a:r>
              <a:rPr lang="en-US" b="1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[mm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] 	for n = 0.108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FC9D11-62E5-6B44-8F96-EC19A35B3D7D}"/>
              </a:ext>
            </a:extLst>
          </p:cNvPr>
          <p:cNvSpPr/>
          <p:nvPr/>
        </p:nvSpPr>
        <p:spPr>
          <a:xfrm>
            <a:off x="358647" y="3974322"/>
            <a:ext cx="3978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In BNL 2001: 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(low n) = 270 +/- 36 ppb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(high n) = 320 +/- 36 ppb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E39A71-3915-DE4E-9188-E24E9795414A}"/>
              </a:ext>
            </a:extLst>
          </p:cNvPr>
          <p:cNvSpPr/>
          <p:nvPr/>
        </p:nvSpPr>
        <p:spPr>
          <a:xfrm>
            <a:off x="4877638" y="3974322"/>
            <a:ext cx="4070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For us (60h): 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σ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y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∼ 12.5 mm, y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~ 150 mm</a:t>
            </a:r>
            <a:r>
              <a:rPr lang="en-US" baseline="30000" dirty="0">
                <a:solidFill>
                  <a:schemeClr val="accent6"/>
                </a:solidFill>
                <a:latin typeface="Helvetica" pitchFamily="2" charset="0"/>
              </a:rPr>
              <a:t>2</a:t>
            </a:r>
          </a:p>
          <a:p>
            <a:r>
              <a:rPr lang="en-US" dirty="0" err="1">
                <a:solidFill>
                  <a:schemeClr val="accent6"/>
                </a:solidFill>
                <a:latin typeface="Helvetica" pitchFamily="2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 ∼ 160 ppb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CB8B58-AC53-1246-B033-925F8E6ED01E}"/>
              </a:ext>
            </a:extLst>
          </p:cNvPr>
          <p:cNvSpPr/>
          <p:nvPr/>
        </p:nvSpPr>
        <p:spPr>
          <a:xfrm>
            <a:off x="276586" y="5542054"/>
            <a:ext cx="8684300" cy="799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9F2F5D-454E-A84E-A1F0-3D84F864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6" y="824191"/>
            <a:ext cx="4635500" cy="29287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4D5FCA-EAA6-4C43-A745-E65D6CB6B662}"/>
              </a:ext>
            </a:extLst>
          </p:cNvPr>
          <p:cNvSpPr txBox="1"/>
          <p:nvPr/>
        </p:nvSpPr>
        <p:spPr>
          <a:xfrm>
            <a:off x="3244075" y="15677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E821 2000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5A471D-AFD7-EE48-9D51-8E1DACCDD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23" y="716397"/>
            <a:ext cx="4515748" cy="30364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689608-79D4-064B-B3CB-0A9D89EFB91F}"/>
              </a:ext>
            </a:extLst>
          </p:cNvPr>
          <p:cNvSpPr txBox="1"/>
          <p:nvPr/>
        </p:nvSpPr>
        <p:spPr>
          <a:xfrm>
            <a:off x="5018149" y="92787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Helvetica" pitchFamily="2" charset="0"/>
              </a:rPr>
              <a:t>60h</a:t>
            </a:r>
          </a:p>
          <a:p>
            <a:pPr algn="ctr"/>
            <a:r>
              <a:rPr lang="en-US" sz="1800" dirty="0">
                <a:latin typeface="Helvetica" pitchFamily="2" charset="0"/>
              </a:rPr>
              <a:t>(Uncorrected)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015D1C-8919-FE44-AEB2-D37D16CA3DE9}"/>
              </a:ext>
            </a:extLst>
          </p:cNvPr>
          <p:cNvSpPr txBox="1"/>
          <p:nvPr/>
        </p:nvSpPr>
        <p:spPr>
          <a:xfrm>
            <a:off x="566250" y="921401"/>
            <a:ext cx="165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Acceptance &amp; Resolution Corrected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70734F-6D0F-904A-AE3A-21682BA8B622}"/>
              </a:ext>
            </a:extLst>
          </p:cNvPr>
          <p:cNvSpPr txBox="1"/>
          <p:nvPr/>
        </p:nvSpPr>
        <p:spPr>
          <a:xfrm>
            <a:off x="15714361" y="2850100"/>
            <a:ext cx="165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Uncorrected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69E4DB4-1A28-2B44-9E83-D8563CFF7C9B}"/>
              </a:ext>
            </a:extLst>
          </p:cNvPr>
          <p:cNvSpPr/>
          <p:nvPr/>
        </p:nvSpPr>
        <p:spPr>
          <a:xfrm>
            <a:off x="276586" y="3867545"/>
            <a:ext cx="4143014" cy="1431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5918493-ABE6-0A4B-8056-63F9E8121755}"/>
              </a:ext>
            </a:extLst>
          </p:cNvPr>
          <p:cNvSpPr/>
          <p:nvPr/>
        </p:nvSpPr>
        <p:spPr>
          <a:xfrm>
            <a:off x="4817872" y="3867545"/>
            <a:ext cx="4143014" cy="1431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CDD5DB-BB0C-524F-8FEA-3C00332F0FFA}"/>
              </a:ext>
            </a:extLst>
          </p:cNvPr>
          <p:cNvSpPr txBox="1"/>
          <p:nvPr/>
        </p:nvSpPr>
        <p:spPr>
          <a:xfrm>
            <a:off x="1854643" y="2680605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>
                <a:latin typeface="Helvetica" pitchFamily="2" charset="0"/>
              </a:rPr>
              <a:t>σ</a:t>
            </a:r>
            <a:r>
              <a:rPr lang="en-US" sz="1800" baseline="-25000" dirty="0" err="1">
                <a:latin typeface="Helvetica" pitchFamily="2" charset="0"/>
              </a:rPr>
              <a:t>y</a:t>
            </a:r>
            <a:r>
              <a:rPr lang="en-US" sz="1800" dirty="0">
                <a:latin typeface="Helvetica" pitchFamily="2" charset="0"/>
              </a:rPr>
              <a:t> = 15.3 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97E6047-C9A5-C64A-ABC6-A9BC606B5AB7}"/>
              </a:ext>
            </a:extLst>
          </p:cNvPr>
          <p:cNvSpPr txBox="1"/>
          <p:nvPr/>
        </p:nvSpPr>
        <p:spPr>
          <a:xfrm>
            <a:off x="6220240" y="276109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>
                <a:latin typeface="Helvetica" pitchFamily="2" charset="0"/>
              </a:rPr>
              <a:t>σ</a:t>
            </a:r>
            <a:r>
              <a:rPr lang="en-US" sz="1800" baseline="-25000" dirty="0" err="1">
                <a:latin typeface="Helvetica" pitchFamily="2" charset="0"/>
              </a:rPr>
              <a:t>y</a:t>
            </a:r>
            <a:r>
              <a:rPr lang="en-US" sz="1800" dirty="0">
                <a:latin typeface="Helvetica" pitchFamily="2" charset="0"/>
              </a:rPr>
              <a:t> = 12.8 mm</a:t>
            </a:r>
          </a:p>
        </p:txBody>
      </p:sp>
    </p:spTree>
    <p:extLst>
      <p:ext uri="{BB962C8B-B14F-4D97-AF65-F5344CB8AC3E}">
        <p14:creationId xmlns:p14="http://schemas.microsoft.com/office/powerpoint/2010/main" val="18268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2C87EB-A96F-1E4C-8567-F4EAC49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Correction: Perspective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F6939-F0B5-5D4C-B96E-AA7A3639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BAA777-AC6E-AA47-9A12-0B7E8524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B3A59-BC2C-B74C-AD7E-D57A63BF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70734F-6D0F-904A-AE3A-21682BA8B622}"/>
              </a:ext>
            </a:extLst>
          </p:cNvPr>
          <p:cNvSpPr txBox="1"/>
          <p:nvPr/>
        </p:nvSpPr>
        <p:spPr>
          <a:xfrm>
            <a:off x="15714361" y="2850100"/>
            <a:ext cx="165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Uncorrected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DEE3B0-707C-D64A-ABF3-422A95056D5A}"/>
              </a:ext>
            </a:extLst>
          </p:cNvPr>
          <p:cNvSpPr txBox="1"/>
          <p:nvPr/>
        </p:nvSpPr>
        <p:spPr>
          <a:xfrm>
            <a:off x="239796" y="813344"/>
            <a:ext cx="889248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TDR target for E-field &amp; pitch together is 30 ppb (!)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A rough estimate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 (</a:t>
            </a:r>
            <a:r>
              <a:rPr lang="en-US" sz="2400" b="1" i="1" dirty="0">
                <a:solidFill>
                  <a:schemeClr val="accent6"/>
                </a:solidFill>
                <a:latin typeface="Helvetica" pitchFamily="2" charset="0"/>
              </a:rPr>
              <a:t>and I stress these are uneducated guesses</a:t>
            </a: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) of where are for stats &amp; systematics in run 1: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For Run 1, we don’t have to worry too much for the pitch correction so bear this in mind for rest of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Going </a:t>
            </a:r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forward, we’ll obviously have to do better</a:t>
            </a: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F7CA8906-AA2A-CA43-B569-1BBE4296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5909"/>
              </p:ext>
            </p:extLst>
          </p:nvPr>
        </p:nvGraphicFramePr>
        <p:xfrm>
          <a:off x="251519" y="2232234"/>
          <a:ext cx="8673818" cy="28624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43203">
                  <a:extLst>
                    <a:ext uri="{9D8B030D-6E8A-4147-A177-3AD203B41FA5}">
                      <a16:colId xmlns:a16="http://schemas.microsoft.com/office/drawing/2014/main" xmlns="" val="641451851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xmlns="" val="2760716289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xmlns="" val="961139479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xmlns="" val="1734983875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xmlns="" val="83895288"/>
                    </a:ext>
                  </a:extLst>
                </a:gridCol>
                <a:gridCol w="1286123">
                  <a:extLst>
                    <a:ext uri="{9D8B030D-6E8A-4147-A177-3AD203B41FA5}">
                      <a16:colId xmlns:a16="http://schemas.microsoft.com/office/drawing/2014/main" xmlns="" val="1005982923"/>
                    </a:ext>
                  </a:extLst>
                </a:gridCol>
              </a:tblGrid>
              <a:tr h="40892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Uncertainty (ppb)</a:t>
                      </a: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3976882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800" b="0" baseline="-2500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(stat)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37021644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800" b="0" baseline="-2500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</a:t>
                      </a:r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622696576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lang="en-US" sz="18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0" marR="67940" marT="33970" marB="33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37539942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E-field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489154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Pitch</a:t>
                      </a:r>
                    </a:p>
                  </a:txBody>
                  <a:tcPr marL="67940" marR="67940" marT="33970" marB="339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235917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Uncertainty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20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01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63916B-FA3D-AF49-B4AD-40DFE675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614284"/>
            <a:ext cx="4527550" cy="364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24FF95-29A8-CC40-8CDB-0B6A1A8C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18" y="1614284"/>
            <a:ext cx="4527550" cy="36449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tracker measures for decay position in the 60h dataset: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Decay Position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A507A8-9402-4745-B125-8CE80B7327D6}"/>
              </a:ext>
            </a:extLst>
          </p:cNvPr>
          <p:cNvSpPr txBox="1"/>
          <p:nvPr/>
        </p:nvSpPr>
        <p:spPr>
          <a:xfrm>
            <a:off x="1065075" y="2863498"/>
            <a:ext cx="186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chemeClr val="accent6"/>
                </a:solidFill>
                <a:latin typeface="Helvetica" pitchFamily="2" charset="0"/>
              </a:rPr>
              <a:t>Trackers at</a:t>
            </a:r>
          </a:p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chemeClr val="accent6"/>
                </a:solidFill>
                <a:latin typeface="Helvetica" pitchFamily="2" charset="0"/>
              </a:rPr>
              <a:t>180° &amp; 270°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374F8C7-D26D-AB48-9EED-7B91AEA4AC54}"/>
              </a:ext>
            </a:extLst>
          </p:cNvPr>
          <p:cNvCxnSpPr>
            <a:cxnSpLocks/>
          </p:cNvCxnSpPr>
          <p:nvPr/>
        </p:nvCxnSpPr>
        <p:spPr>
          <a:xfrm flipH="1">
            <a:off x="828888" y="3235890"/>
            <a:ext cx="472374" cy="5697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D1B0D45-69D5-7E4B-80DC-04716458DD66}"/>
              </a:ext>
            </a:extLst>
          </p:cNvPr>
          <p:cNvCxnSpPr>
            <a:cxnSpLocks/>
          </p:cNvCxnSpPr>
          <p:nvPr/>
        </p:nvCxnSpPr>
        <p:spPr>
          <a:xfrm>
            <a:off x="2004092" y="3559056"/>
            <a:ext cx="156601" cy="87133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89A89FC-FAAA-5042-A0C1-411BF221BAA0}"/>
              </a:ext>
            </a:extLst>
          </p:cNvPr>
          <p:cNvSpPr txBox="1"/>
          <p:nvPr/>
        </p:nvSpPr>
        <p:spPr>
          <a:xfrm>
            <a:off x="1384712" y="1402310"/>
            <a:ext cx="15519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Decay Vertices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1ADC5D-B319-CB41-8B48-03FD5029E7AC}"/>
              </a:ext>
            </a:extLst>
          </p:cNvPr>
          <p:cNvSpPr txBox="1"/>
          <p:nvPr/>
        </p:nvSpPr>
        <p:spPr>
          <a:xfrm>
            <a:off x="5644750" y="1402310"/>
            <a:ext cx="24720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Radial &amp; Vertical 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9FC9D3-6E6F-704A-B349-39654C9A2F01}"/>
              </a:ext>
            </a:extLst>
          </p:cNvPr>
          <p:cNvSpPr txBox="1"/>
          <p:nvPr/>
        </p:nvSpPr>
        <p:spPr>
          <a:xfrm>
            <a:off x="4868434" y="5180490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Projection of beam onto radial slice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B63004-01C4-6A47-8541-F726019A4FA9}"/>
              </a:ext>
            </a:extLst>
          </p:cNvPr>
          <p:cNvSpPr txBox="1"/>
          <p:nvPr/>
        </p:nvSpPr>
        <p:spPr>
          <a:xfrm>
            <a:off x="370462" y="5180490"/>
            <a:ext cx="3875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Helvetica" pitchFamily="2" charset="0"/>
              </a:rPr>
              <a:t>Top-down view of decay vertices</a:t>
            </a:r>
          </a:p>
        </p:txBody>
      </p:sp>
    </p:spTree>
    <p:extLst>
      <p:ext uri="{BB962C8B-B14F-4D97-AF65-F5344CB8AC3E}">
        <p14:creationId xmlns:p14="http://schemas.microsoft.com/office/powerpoint/2010/main" val="263668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609FBF-D976-E74C-AAD3-7151FEB3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" y="1947531"/>
            <a:ext cx="4602051" cy="3310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B766BE-D981-6643-BDC6-F61E8E80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71" y="1947531"/>
            <a:ext cx="4602051" cy="33102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Projections of 2D beam spot from previous slide onto radial and vertical directions: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Position: Radial &amp; Vertical Projections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4/29/19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E-field/Pitch Review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343D87-7554-3B41-8A42-EF3D711ADBA0}"/>
              </a:ext>
            </a:extLst>
          </p:cNvPr>
          <p:cNvSpPr txBox="1"/>
          <p:nvPr/>
        </p:nvSpPr>
        <p:spPr>
          <a:xfrm>
            <a:off x="1357167" y="1758409"/>
            <a:ext cx="23823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Decay Position - Radial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AA9283-8F59-8C40-AB04-AC28F536CE1F}"/>
              </a:ext>
            </a:extLst>
          </p:cNvPr>
          <p:cNvSpPr txBox="1"/>
          <p:nvPr/>
        </p:nvSpPr>
        <p:spPr>
          <a:xfrm>
            <a:off x="5866816" y="1757580"/>
            <a:ext cx="24064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6"/>
                </a:solidFill>
                <a:latin typeface="Helvetica" pitchFamily="2" charset="0"/>
              </a:rPr>
              <a:t>Decay Position - Vertical</a:t>
            </a:r>
          </a:p>
        </p:txBody>
      </p:sp>
    </p:spTree>
    <p:extLst>
      <p:ext uri="{BB962C8B-B14F-4D97-AF65-F5344CB8AC3E}">
        <p14:creationId xmlns:p14="http://schemas.microsoft.com/office/powerpoint/2010/main" val="403974817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Helvetica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0491ab1-5c37-4d1d-98bc-8c2456e3f49b" xsi:nil="true"/>
    <_dlc_DocId xmlns="6101342f-aaa4-4b6a-82b3-1fc58de0d44d">-703-452</_dlc_DocId>
    <_dlc_DocIdUrl xmlns="6101342f-aaa4-4b6a-82b3-1fc58de0d44d">
      <Url>https://fermipoint.fnal.gov/organization/ocoo/ocom/_layouts/15/DocIdRedir.aspx?ID=-703-452</Url>
      <Description>-703-452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05CBA35C4D743B3FBAF1881E84F79" ma:contentTypeVersion="4" ma:contentTypeDescription="Create a new document." ma:contentTypeScope="" ma:versionID="ffef6c485a763cbcfb7767b45c2c93dc">
  <xsd:schema xmlns:xsd="http://www.w3.org/2001/XMLSchema" xmlns:xs="http://www.w3.org/2001/XMLSchema" xmlns:p="http://schemas.microsoft.com/office/2006/metadata/properties" xmlns:ns2="6101342f-aaa4-4b6a-82b3-1fc58de0d44d" xmlns:ns3="40491ab1-5c37-4d1d-98bc-8c2456e3f49b" targetNamespace="http://schemas.microsoft.com/office/2006/metadata/properties" ma:root="true" ma:fieldsID="9b5245419d53c74e366eded5d295319f" ns2:_="" ns3:_="">
    <xsd:import namespace="6101342f-aaa4-4b6a-82b3-1fc58de0d44d"/>
    <xsd:import namespace="40491ab1-5c37-4d1d-98bc-8c2456e3f4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1342f-aaa4-4b6a-82b3-1fc58de0d4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1ab1-5c37-4d1d-98bc-8c2456e3f49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Category" ma:format="Dropdown" ma:internalName="Document_x0020_type">
      <xsd:simpleType>
        <xsd:union memberTypes="dms:Text">
          <xsd:simpleType>
            <xsd:restriction base="dms:Choice">
              <xsd:enumeration value="2015 Peer Review"/>
              <xsd:enumeration value="Communication Strategy"/>
              <xsd:enumeration value="Events"/>
              <xsd:enumeration value="Flags"/>
              <xsd:enumeration value="Humane League"/>
              <xsd:enumeration value="Policies (current and approved)"/>
              <xsd:enumeration value="Policies (draft)"/>
              <xsd:enumeration value="Procedures (current and approved)"/>
              <xsd:enumeration value="VIP visits"/>
              <xsd:enumeration value="Weekly repor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1DF3960-7C98-4C76-A3D9-2A3E9D94EC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B7DC19-BA0A-4C3F-8537-FF0D1A24FF8F}">
  <ds:schemaRefs>
    <ds:schemaRef ds:uri="http://schemas.microsoft.com/office/2006/metadata/properties"/>
    <ds:schemaRef ds:uri="http://schemas.microsoft.com/office/infopath/2007/PartnerControls"/>
    <ds:schemaRef ds:uri="40491ab1-5c37-4d1d-98bc-8c2456e3f49b"/>
    <ds:schemaRef ds:uri="6101342f-aaa4-4b6a-82b3-1fc58de0d44d"/>
  </ds:schemaRefs>
</ds:datastoreItem>
</file>

<file path=customXml/itemProps3.xml><?xml version="1.0" encoding="utf-8"?>
<ds:datastoreItem xmlns:ds="http://schemas.openxmlformats.org/officeDocument/2006/customXml" ds:itemID="{9307EB1D-D208-4052-92F1-24974B3C9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1342f-aaa4-4b6a-82b3-1fc58de0d44d"/>
    <ds:schemaRef ds:uri="40491ab1-5c37-4d1d-98bc-8c2456e3f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3BD94A-77AC-4EA9-AA88-0DDD4899139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61191</TotalTime>
  <Words>3747</Words>
  <Application>Microsoft Macintosh PowerPoint</Application>
  <PresentationFormat>On-screen Show (4:3)</PresentationFormat>
  <Paragraphs>933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Fermilab</vt:lpstr>
      <vt:lpstr>PowerPoint Presentation</vt:lpstr>
      <vt:lpstr>Why do we need a pitch correction?</vt:lpstr>
      <vt:lpstr>Why do we need a pitch correction?</vt:lpstr>
      <vt:lpstr>Angles and Positions:</vt:lpstr>
      <vt:lpstr>〈y2〉 is σ2</vt:lpstr>
      <vt:lpstr>Pitch Correction: Orientation</vt:lpstr>
      <vt:lpstr>Pitch Correction: Perspective</vt:lpstr>
      <vt:lpstr>Muon Decay Position</vt:lpstr>
      <vt:lpstr>Beam Position: Radial &amp; Vertical Projections</vt:lpstr>
      <vt:lpstr>Non-continuous Quads:</vt:lpstr>
      <vt:lpstr>Closed Orbit Distortions</vt:lpstr>
      <vt:lpstr>A Recipe for Pitch Correction:</vt:lpstr>
      <vt:lpstr>A Recipe for Pitch Correction:</vt:lpstr>
      <vt:lpstr>A Recipe for Pitch Correction:</vt:lpstr>
      <vt:lpstr>Vertical Distribution: Changes vs Time</vt:lpstr>
      <vt:lpstr>Vertical Distribution: Changes vs Time</vt:lpstr>
      <vt:lpstr>Vertical Distribution: Typical Run</vt:lpstr>
      <vt:lpstr>〈y2〉 over 60h dataset:</vt:lpstr>
      <vt:lpstr>Tracking Systematics: Intro</vt:lpstr>
      <vt:lpstr>Alignment: External Alignment</vt:lpstr>
      <vt:lpstr>Alignment: Internal Alignment</vt:lpstr>
      <vt:lpstr>Alignment: Detector Curvature</vt:lpstr>
      <vt:lpstr>Alignment: Straw Angle Alignment</vt:lpstr>
      <vt:lpstr>Tracking Algo: T-to-R </vt:lpstr>
      <vt:lpstr>Tracking Algo: t0 Offset</vt:lpstr>
      <vt:lpstr>Tracking Algo: Material Density</vt:lpstr>
      <vt:lpstr>Tracking Algorithm: Track-Finding</vt:lpstr>
      <vt:lpstr>Tracking Algo: Meas. Resolution</vt:lpstr>
      <vt:lpstr>Cross Talk:</vt:lpstr>
      <vt:lpstr>Lost Muons</vt:lpstr>
      <vt:lpstr>Uncertainties from Tracking:</vt:lpstr>
      <vt:lpstr>Tracking Resolution</vt:lpstr>
      <vt:lpstr>Beam Spot Resolution</vt:lpstr>
      <vt:lpstr>Vertex Resolution Removal: Data</vt:lpstr>
      <vt:lpstr>Vertex Extraction Resolution: Systematic</vt:lpstr>
      <vt:lpstr>Tracker to beam: acceptance</vt:lpstr>
      <vt:lpstr>How much do we underestimate width? </vt:lpstr>
      <vt:lpstr>Calo Acceptance: Reminder</vt:lpstr>
      <vt:lpstr>Uncertainties Summary:</vt:lpstr>
      <vt:lpstr>Extra Slides</vt:lpstr>
      <vt:lpstr>Tracker Design Overview</vt:lpstr>
      <vt:lpstr>Track Extrapolation: Decay Point &amp; Calorimeters</vt:lpstr>
      <vt:lpstr>Tracking &amp; Extrapolation Quality Cuts:</vt:lpstr>
      <vt:lpstr>Tracking &amp; Extrapolation Quality Cuts:</vt:lpstr>
      <vt:lpstr>Tracking &amp; Extrapolation Quality Cuts:</vt:lpstr>
      <vt:lpstr>Tracking &amp; Extrapolation Quality Cuts:</vt:lpstr>
      <vt:lpstr>What’s shape of the distribution?</vt:lpstr>
      <vt:lpstr>What’s shape of the distribution?</vt:lpstr>
      <vt:lpstr>What’s shape of the distribution?</vt:lpstr>
      <vt:lpstr>Tracking Algo: L/R Ambiguity</vt:lpstr>
      <vt:lpstr>Pitch Systematics: Moving Beam Mean</vt:lpstr>
      <vt:lpstr>Pitch Systematics: Moving Beam</vt:lpstr>
      <vt:lpstr>Vertex Resolution Removal: MC Example </vt:lpstr>
      <vt:lpstr>Future Plans: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David Rubin</cp:lastModifiedBy>
  <cp:revision>1064</cp:revision>
  <cp:lastPrinted>2019-05-30T06:49:54Z</cp:lastPrinted>
  <dcterms:created xsi:type="dcterms:W3CDTF">2014-01-03T20:18:13Z</dcterms:created>
  <dcterms:modified xsi:type="dcterms:W3CDTF">2019-11-22T01:06:49Z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0x01010066905CBA35C4D743B3FBAF1881E84F79</vt:lpwstr>
  </property>
  <property fmtid="{D5CDD505-2E9C-101B-9397-08002B2CF9AE}" pid="3" name="_dlc_DocIdItemGuid">
    <vt:lpwstr>c96b3510-1bfa-4a03-a62c-d574524b2353</vt:lpwstr>
  </property>
</Properties>
</file>