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85" r:id="rId3"/>
    <p:sldId id="311" r:id="rId4"/>
    <p:sldId id="296" r:id="rId5"/>
    <p:sldId id="286" r:id="rId6"/>
    <p:sldId id="297" r:id="rId7"/>
    <p:sldId id="287" r:id="rId8"/>
    <p:sldId id="299" r:id="rId9"/>
    <p:sldId id="298" r:id="rId10"/>
    <p:sldId id="288" r:id="rId11"/>
    <p:sldId id="300" r:id="rId12"/>
    <p:sldId id="290" r:id="rId13"/>
    <p:sldId id="267" r:id="rId14"/>
    <p:sldId id="263" r:id="rId15"/>
    <p:sldId id="268" r:id="rId16"/>
    <p:sldId id="271" r:id="rId17"/>
    <p:sldId id="304" r:id="rId18"/>
    <p:sldId id="312" r:id="rId19"/>
    <p:sldId id="291" r:id="rId20"/>
    <p:sldId id="302" r:id="rId21"/>
    <p:sldId id="305" r:id="rId22"/>
    <p:sldId id="303" r:id="rId23"/>
    <p:sldId id="308" r:id="rId24"/>
    <p:sldId id="306" r:id="rId25"/>
    <p:sldId id="313" r:id="rId26"/>
    <p:sldId id="272" r:id="rId27"/>
    <p:sldId id="275" r:id="rId28"/>
    <p:sldId id="314" r:id="rId29"/>
    <p:sldId id="315" r:id="rId30"/>
    <p:sldId id="309" r:id="rId31"/>
    <p:sldId id="319" r:id="rId32"/>
    <p:sldId id="317" r:id="rId33"/>
    <p:sldId id="310" r:id="rId34"/>
    <p:sldId id="277" r:id="rId35"/>
    <p:sldId id="278" r:id="rId36"/>
    <p:sldId id="318" r:id="rId37"/>
    <p:sldId id="295" r:id="rId38"/>
    <p:sldId id="260" r:id="rId39"/>
    <p:sldId id="261" r:id="rId40"/>
    <p:sldId id="284" r:id="rId41"/>
    <p:sldId id="280" r:id="rId42"/>
    <p:sldId id="316" r:id="rId43"/>
    <p:sldId id="281" r:id="rId44"/>
    <p:sldId id="279" r:id="rId45"/>
    <p:sldId id="270" r:id="rId46"/>
    <p:sldId id="276" r:id="rId47"/>
    <p:sldId id="274" r:id="rId48"/>
    <p:sldId id="273" r:id="rId49"/>
    <p:sldId id="269" r:id="rId50"/>
    <p:sldId id="266" r:id="rId51"/>
    <p:sldId id="293" r:id="rId52"/>
    <p:sldId id="264" r:id="rId53"/>
    <p:sldId id="283" r:id="rId54"/>
    <p:sldId id="282" r:id="rId55"/>
    <p:sldId id="292" r:id="rId56"/>
    <p:sldId id="301" r:id="rId57"/>
    <p:sldId id="30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95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112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16:04:24.8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23:20:42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7:29:38.2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23:20:42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23:35:34.4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56A67-5DDB-1447-A67A-94B4D434F07A}" type="datetimeFigureOut">
              <a:rPr lang="en-US" smtClean="0"/>
              <a:t>6/28/22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F0CE-9CFD-A443-BF28-2405A7AE1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9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50C5B-C52F-AC46-9D98-15F0FEAD2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9B49B-84A1-954E-B4E7-7C7AD5120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76B0B-0EB0-0C47-8478-3964AEDD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1F1FD-E498-F44B-A1C6-E881B005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00FDE-48ED-0845-9B54-5E3C654F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2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B568A-8892-7D48-855B-6B40089B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AB62A-F21C-224C-9EA9-A8D48458A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9297C-9F77-4047-ADBC-FA2F24AA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D5C54-C15A-784A-92EB-F0154E50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D30B8-188E-B343-827D-714991017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6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1AD0B-A8BF-BD4C-B6EA-E81620B826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A6CD53-F5AD-1747-94B1-C4D9187CC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DDA8A-CEAB-9A43-9671-1E97F11A5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7055D-2F05-8F41-873D-BFA2F5E2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EF2FD-5B49-6046-B219-4E489844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8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15FB0-CA6B-5C49-8327-5BAFB231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D9B81-E568-374E-BDA0-AB4BBE1F1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056D6-736D-BB44-AC4A-01499BA8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A91DA-088E-6E42-819C-F20DD482E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5493E-894D-624B-AD1B-CB1D2828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22EC-56A4-7646-9601-A2D3BBBED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73568-4773-BA42-A699-DB32C5BCE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F2B7-0291-8B4B-986A-8C5DABC3C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FFCEC-37BC-3C46-BDD0-9CD5EF61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ACE57-F7E5-1B46-8C17-4875FF01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8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DF55F-918F-3B40-87CC-369A0F81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B2F14-9C7C-8B4A-803F-89A05F39C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6C174-3CF7-A549-86F5-B78A048DC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E9E2E-64F9-4D41-85A6-F1101354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423D8-49FB-EC47-B047-51D1A447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B23B0-0B25-3344-8E8F-4F1BEBCD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5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C4E0-FB7D-DE44-833D-C661FAD6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2D8E6-6B3C-7241-B780-6989EE608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CA36C-ADE1-404A-915C-DDF62CDB0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EAF1D-9E63-554C-8263-3A6F092ED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24803-FFC7-A74F-8BCD-823724F2F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7F549-B83D-7843-B5E6-B16D448E4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A11A2-E8F4-6644-8002-E206141A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64263-B75D-E14F-B554-ED170E14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9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BCE2-3D51-B541-AD1D-FDC23306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56840-0785-3B43-BA4E-6BADCD6E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BA4FF-0BA4-D34B-8D6A-905275EE3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C62D0-C5C1-A14D-BFB0-9CEA59DC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6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73224C-169D-5644-B597-464E4C1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85678-FE45-7549-B80A-34E1BC4B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F07E1-907B-AC42-9B40-5D675AD5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2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5EF1-56DD-2946-AB8F-03AB8998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CAD06-B2A0-574D-AED7-3B7931CBC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78F48-9C2E-C14E-AD67-A1A55F7D1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61989-4B9C-2441-9A74-E9C7CB9E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C26AE-DD1E-5B44-B1AA-E309C2560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818DB-ACD0-0543-B489-64A60B2A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2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B13F-65FC-A149-92B3-66534453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6C8208-0EFF-5F4C-8F5F-5A8F6F1E5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106A5-ED62-6547-B67F-94801C91B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30AA2-3E9E-664A-A301-FB0B637C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4EE81-987A-8542-BD2E-A5FEE10DF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B590F-C81B-B54E-963A-5EEB1DD0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38F756-3462-0C42-ABEA-EB57FCFF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FC4EF-F23F-C14F-8431-E4C2D33A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5E58B-B744-5945-8DD9-A38981AD6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BDC47-E3F6-884B-B8E0-9D17BB5BE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53626-76AE-214E-BBF5-11319DCFF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12" Type="http://schemas.openxmlformats.org/officeDocument/2006/relationships/image" Target="../media/image52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11" Type="http://schemas.openxmlformats.org/officeDocument/2006/relationships/image" Target="../media/image51.emf"/><Relationship Id="rId5" Type="http://schemas.openxmlformats.org/officeDocument/2006/relationships/image" Target="../media/image45.emf"/><Relationship Id="rId15" Type="http://schemas.openxmlformats.org/officeDocument/2006/relationships/image" Target="../media/image55.emf"/><Relationship Id="rId10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Relationship Id="rId14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12" Type="http://schemas.openxmlformats.org/officeDocument/2006/relationships/image" Target="../media/image82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11" Type="http://schemas.openxmlformats.org/officeDocument/2006/relationships/image" Target="../media/image81.emf"/><Relationship Id="rId5" Type="http://schemas.openxmlformats.org/officeDocument/2006/relationships/image" Target="../media/image75.emf"/><Relationship Id="rId10" Type="http://schemas.openxmlformats.org/officeDocument/2006/relationships/image" Target="../media/image80.emf"/><Relationship Id="rId4" Type="http://schemas.openxmlformats.org/officeDocument/2006/relationships/image" Target="../media/image74.emf"/><Relationship Id="rId9" Type="http://schemas.openxmlformats.org/officeDocument/2006/relationships/image" Target="../media/image7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emf"/><Relationship Id="rId4" Type="http://schemas.openxmlformats.org/officeDocument/2006/relationships/image" Target="../media/image8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91.emf"/><Relationship Id="rId7" Type="http://schemas.openxmlformats.org/officeDocument/2006/relationships/image" Target="../media/image95.emf"/><Relationship Id="rId12" Type="http://schemas.openxmlformats.org/officeDocument/2006/relationships/image" Target="../media/image100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emf"/><Relationship Id="rId11" Type="http://schemas.openxmlformats.org/officeDocument/2006/relationships/image" Target="../media/image99.emf"/><Relationship Id="rId5" Type="http://schemas.openxmlformats.org/officeDocument/2006/relationships/image" Target="../media/image93.emf"/><Relationship Id="rId10" Type="http://schemas.openxmlformats.org/officeDocument/2006/relationships/image" Target="../media/image98.emf"/><Relationship Id="rId4" Type="http://schemas.openxmlformats.org/officeDocument/2006/relationships/image" Target="../media/image92.emf"/><Relationship Id="rId9" Type="http://schemas.openxmlformats.org/officeDocument/2006/relationships/image" Target="../media/image9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6.emf"/><Relationship Id="rId7" Type="http://schemas.openxmlformats.org/officeDocument/2006/relationships/image" Target="../media/image110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10" Type="http://schemas.openxmlformats.org/officeDocument/2006/relationships/image" Target="../media/image113.emf"/><Relationship Id="rId4" Type="http://schemas.openxmlformats.org/officeDocument/2006/relationships/image" Target="../media/image107.emf"/><Relationship Id="rId9" Type="http://schemas.openxmlformats.org/officeDocument/2006/relationships/image" Target="../media/image11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image" Target="../media/image123.emf"/><Relationship Id="rId3" Type="http://schemas.openxmlformats.org/officeDocument/2006/relationships/image" Target="../media/image106.emf"/><Relationship Id="rId7" Type="http://schemas.openxmlformats.org/officeDocument/2006/relationships/image" Target="../media/image117.emf"/><Relationship Id="rId12" Type="http://schemas.openxmlformats.org/officeDocument/2006/relationships/image" Target="../media/image122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emf"/><Relationship Id="rId11" Type="http://schemas.openxmlformats.org/officeDocument/2006/relationships/image" Target="../media/image121.emf"/><Relationship Id="rId5" Type="http://schemas.openxmlformats.org/officeDocument/2006/relationships/image" Target="../media/image115.emf"/><Relationship Id="rId10" Type="http://schemas.openxmlformats.org/officeDocument/2006/relationships/image" Target="../media/image120.emf"/><Relationship Id="rId4" Type="http://schemas.openxmlformats.org/officeDocument/2006/relationships/image" Target="../media/image114.emf"/><Relationship Id="rId9" Type="http://schemas.openxmlformats.org/officeDocument/2006/relationships/image" Target="../media/image119.emf"/><Relationship Id="rId14" Type="http://schemas.openxmlformats.org/officeDocument/2006/relationships/image" Target="../media/image1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emf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06.emf"/><Relationship Id="rId7" Type="http://schemas.openxmlformats.org/officeDocument/2006/relationships/image" Target="../media/image131.emf"/><Relationship Id="rId12" Type="http://schemas.openxmlformats.org/officeDocument/2006/relationships/image" Target="../media/image135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emf"/><Relationship Id="rId11" Type="http://schemas.openxmlformats.org/officeDocument/2006/relationships/image" Target="../media/image134.emf"/><Relationship Id="rId5" Type="http://schemas.openxmlformats.org/officeDocument/2006/relationships/image" Target="../media/image112.emf"/><Relationship Id="rId10" Type="http://schemas.openxmlformats.org/officeDocument/2006/relationships/image" Target="../media/image118.emf"/><Relationship Id="rId4" Type="http://schemas.openxmlformats.org/officeDocument/2006/relationships/image" Target="../media/image110.emf"/><Relationship Id="rId9" Type="http://schemas.openxmlformats.org/officeDocument/2006/relationships/image" Target="../media/image13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107.emf"/><Relationship Id="rId7" Type="http://schemas.openxmlformats.org/officeDocument/2006/relationships/image" Target="../media/image138.emf"/><Relationship Id="rId12" Type="http://schemas.openxmlformats.org/officeDocument/2006/relationships/image" Target="../media/image72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emf"/><Relationship Id="rId11" Type="http://schemas.openxmlformats.org/officeDocument/2006/relationships/image" Target="../media/image82.emf"/><Relationship Id="rId5" Type="http://schemas.openxmlformats.org/officeDocument/2006/relationships/image" Target="../media/image76.emf"/><Relationship Id="rId10" Type="http://schemas.openxmlformats.org/officeDocument/2006/relationships/image" Target="../media/image81.emf"/><Relationship Id="rId4" Type="http://schemas.openxmlformats.org/officeDocument/2006/relationships/image" Target="../media/image136.emf"/><Relationship Id="rId9" Type="http://schemas.openxmlformats.org/officeDocument/2006/relationships/image" Target="../media/image13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13" Type="http://schemas.openxmlformats.org/officeDocument/2006/relationships/image" Target="../media/image149.emf"/><Relationship Id="rId3" Type="http://schemas.openxmlformats.org/officeDocument/2006/relationships/image" Target="../media/image137.emf"/><Relationship Id="rId7" Type="http://schemas.openxmlformats.org/officeDocument/2006/relationships/image" Target="../media/image143.emf"/><Relationship Id="rId12" Type="http://schemas.openxmlformats.org/officeDocument/2006/relationships/image" Target="../media/image148.emf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emf"/><Relationship Id="rId11" Type="http://schemas.openxmlformats.org/officeDocument/2006/relationships/image" Target="../media/image147.emf"/><Relationship Id="rId5" Type="http://schemas.openxmlformats.org/officeDocument/2006/relationships/image" Target="../media/image141.emf"/><Relationship Id="rId10" Type="http://schemas.openxmlformats.org/officeDocument/2006/relationships/image" Target="../media/image146.emf"/><Relationship Id="rId4" Type="http://schemas.openxmlformats.org/officeDocument/2006/relationships/image" Target="../media/image138.emf"/><Relationship Id="rId9" Type="http://schemas.openxmlformats.org/officeDocument/2006/relationships/image" Target="../media/image1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emf"/><Relationship Id="rId3" Type="http://schemas.openxmlformats.org/officeDocument/2006/relationships/image" Target="../media/image170.emf"/><Relationship Id="rId7" Type="http://schemas.openxmlformats.org/officeDocument/2006/relationships/image" Target="../media/image174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emf"/><Relationship Id="rId11" Type="http://schemas.openxmlformats.org/officeDocument/2006/relationships/image" Target="../media/image178.emf"/><Relationship Id="rId5" Type="http://schemas.openxmlformats.org/officeDocument/2006/relationships/image" Target="../media/image172.emf"/><Relationship Id="rId10" Type="http://schemas.openxmlformats.org/officeDocument/2006/relationships/image" Target="../media/image177.emf"/><Relationship Id="rId4" Type="http://schemas.openxmlformats.org/officeDocument/2006/relationships/image" Target="../media/image171.emf"/><Relationship Id="rId9" Type="http://schemas.openxmlformats.org/officeDocument/2006/relationships/image" Target="../media/image17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emf"/><Relationship Id="rId3" Type="http://schemas.openxmlformats.org/officeDocument/2006/relationships/image" Target="../media/image109.png"/><Relationship Id="rId7" Type="http://schemas.openxmlformats.org/officeDocument/2006/relationships/image" Target="../media/image18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emf"/><Relationship Id="rId5" Type="http://schemas.openxmlformats.org/officeDocument/2006/relationships/image" Target="../media/image169.emf"/><Relationship Id="rId4" Type="http://schemas.openxmlformats.org/officeDocument/2006/relationships/image" Target="../media/image179.emf"/><Relationship Id="rId9" Type="http://schemas.openxmlformats.org/officeDocument/2006/relationships/image" Target="../media/image18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187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179.emf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emf"/><Relationship Id="rId5" Type="http://schemas.openxmlformats.org/officeDocument/2006/relationships/image" Target="../media/image192.emf"/><Relationship Id="rId4" Type="http://schemas.openxmlformats.org/officeDocument/2006/relationships/image" Target="../media/image8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emf"/><Relationship Id="rId4" Type="http://schemas.openxmlformats.org/officeDocument/2006/relationships/image" Target="../media/image20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emf"/><Relationship Id="rId3" Type="http://schemas.openxmlformats.org/officeDocument/2006/relationships/image" Target="../media/image138.emf"/><Relationship Id="rId7" Type="http://schemas.openxmlformats.org/officeDocument/2006/relationships/image" Target="../media/image20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emf"/><Relationship Id="rId5" Type="http://schemas.openxmlformats.org/officeDocument/2006/relationships/image" Target="../media/image203.emf"/><Relationship Id="rId4" Type="http://schemas.openxmlformats.org/officeDocument/2006/relationships/image" Target="../media/image202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emf"/><Relationship Id="rId3" Type="http://schemas.openxmlformats.org/officeDocument/2006/relationships/image" Target="../media/image208.emf"/><Relationship Id="rId7" Type="http://schemas.openxmlformats.org/officeDocument/2006/relationships/image" Target="../media/image211.emf"/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emf"/><Relationship Id="rId5" Type="http://schemas.openxmlformats.org/officeDocument/2006/relationships/image" Target="../media/image105.emf"/><Relationship Id="rId4" Type="http://schemas.openxmlformats.org/officeDocument/2006/relationships/image" Target="../media/image209.emf"/><Relationship Id="rId9" Type="http://schemas.openxmlformats.org/officeDocument/2006/relationships/image" Target="../media/image213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emf"/><Relationship Id="rId3" Type="http://schemas.openxmlformats.org/officeDocument/2006/relationships/image" Target="../media/image215.emf"/><Relationship Id="rId7" Type="http://schemas.openxmlformats.org/officeDocument/2006/relationships/image" Target="../media/image219.emf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emf"/><Relationship Id="rId5" Type="http://schemas.openxmlformats.org/officeDocument/2006/relationships/image" Target="../media/image217.emf"/><Relationship Id="rId10" Type="http://schemas.openxmlformats.org/officeDocument/2006/relationships/image" Target="../media/image222.emf"/><Relationship Id="rId4" Type="http://schemas.openxmlformats.org/officeDocument/2006/relationships/image" Target="../media/image216.emf"/><Relationship Id="rId9" Type="http://schemas.openxmlformats.org/officeDocument/2006/relationships/image" Target="../media/image22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6.emf"/><Relationship Id="rId4" Type="http://schemas.openxmlformats.org/officeDocument/2006/relationships/image" Target="../media/image225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emf"/><Relationship Id="rId3" Type="http://schemas.openxmlformats.org/officeDocument/2006/relationships/customXml" Target="../ink/ink4.xml"/><Relationship Id="rId7" Type="http://schemas.openxmlformats.org/officeDocument/2006/relationships/image" Target="../media/image179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emf"/><Relationship Id="rId5" Type="http://schemas.openxmlformats.org/officeDocument/2006/relationships/customXml" Target="../ink/ink5.xml"/><Relationship Id="rId4" Type="http://schemas.openxmlformats.org/officeDocument/2006/relationships/image" Target="../media/image109.png"/><Relationship Id="rId9" Type="http://schemas.openxmlformats.org/officeDocument/2006/relationships/image" Target="../media/image229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231.emf"/><Relationship Id="rId7" Type="http://schemas.openxmlformats.org/officeDocument/2006/relationships/image" Target="../media/image92.emf"/><Relationship Id="rId12" Type="http://schemas.openxmlformats.org/officeDocument/2006/relationships/image" Target="../media/image97.emf"/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emf"/><Relationship Id="rId11" Type="http://schemas.openxmlformats.org/officeDocument/2006/relationships/image" Target="../media/image96.emf"/><Relationship Id="rId5" Type="http://schemas.openxmlformats.org/officeDocument/2006/relationships/image" Target="../media/image90.emf"/><Relationship Id="rId10" Type="http://schemas.openxmlformats.org/officeDocument/2006/relationships/image" Target="../media/image95.emf"/><Relationship Id="rId4" Type="http://schemas.openxmlformats.org/officeDocument/2006/relationships/image" Target="../media/image232.emf"/><Relationship Id="rId9" Type="http://schemas.openxmlformats.org/officeDocument/2006/relationships/image" Target="../media/image94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233.emf"/><Relationship Id="rId7" Type="http://schemas.openxmlformats.org/officeDocument/2006/relationships/image" Target="../media/image196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107.emf"/><Relationship Id="rId7" Type="http://schemas.openxmlformats.org/officeDocument/2006/relationships/image" Target="../media/image13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6.emf"/><Relationship Id="rId4" Type="http://schemas.openxmlformats.org/officeDocument/2006/relationships/image" Target="../media/image136.emf"/><Relationship Id="rId9" Type="http://schemas.openxmlformats.org/officeDocument/2006/relationships/image" Target="../media/image8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40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12" Type="http://schemas.openxmlformats.org/officeDocument/2006/relationships/image" Target="../media/image39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11" Type="http://schemas.openxmlformats.org/officeDocument/2006/relationships/image" Target="../media/image38.emf"/><Relationship Id="rId5" Type="http://schemas.openxmlformats.org/officeDocument/2006/relationships/image" Target="../media/image33.emf"/><Relationship Id="rId10" Type="http://schemas.openxmlformats.org/officeDocument/2006/relationships/image" Target="../media/image37.emf"/><Relationship Id="rId4" Type="http://schemas.openxmlformats.org/officeDocument/2006/relationships/image" Target="../media/image32.emf"/><Relationship Id="rId9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emf"/><Relationship Id="rId7" Type="http://schemas.openxmlformats.org/officeDocument/2006/relationships/image" Target="../media/image24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F89A-BF8F-6B47-B60F-42CF870BE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22296" cy="2387600"/>
          </a:xfrm>
        </p:spPr>
        <p:txBody>
          <a:bodyPr/>
          <a:lstStyle/>
          <a:p>
            <a:r>
              <a:rPr lang="en-US" dirty="0"/>
              <a:t>Momentum acceptance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A62E4-834C-6A49-BB19-04126C257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Rubin</a:t>
            </a:r>
          </a:p>
          <a:p>
            <a:r>
              <a:rPr lang="en-US" dirty="0"/>
              <a:t>Cornell University</a:t>
            </a:r>
          </a:p>
          <a:p>
            <a:r>
              <a:rPr lang="en-US" dirty="0"/>
              <a:t>November 3, 2021</a:t>
            </a:r>
          </a:p>
        </p:txBody>
      </p:sp>
    </p:spTree>
    <p:extLst>
      <p:ext uri="{BB962C8B-B14F-4D97-AF65-F5344CB8AC3E}">
        <p14:creationId xmlns:p14="http://schemas.microsoft.com/office/powerpoint/2010/main" val="2993553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7C6D7-16F2-AC23-23E2-E5B98CEF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B6A23-28C7-1C46-4964-B6C7D54E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C09B8-C7D2-8866-59D5-C9D47857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8C1C1-F02D-F59F-09FE-0E8A34FEB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2421850"/>
            <a:ext cx="41148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D680E-AFAD-F2B2-3EA7-7A74CF202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650" y="2453676"/>
            <a:ext cx="41148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59E53A-5DD7-607D-F548-61C99D16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880" y="2434755"/>
            <a:ext cx="41148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4D2ACE-EBF1-331F-5200-682DE0507F0F}"/>
              </a:ext>
            </a:extLst>
          </p:cNvPr>
          <p:cNvSpPr txBox="1"/>
          <p:nvPr/>
        </p:nvSpPr>
        <p:spPr>
          <a:xfrm>
            <a:off x="511629" y="179342"/>
            <a:ext cx="112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 kick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AAC75D-19E1-0DEB-BD07-AC4B27DA0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70" y="1648460"/>
            <a:ext cx="1970405" cy="557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DA503-AEF8-AF0A-A813-D5822AFE1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629004"/>
            <a:ext cx="2743200" cy="337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B03368-B2B5-92EE-BAE6-B75D0D99B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71" y="1133973"/>
            <a:ext cx="2086429" cy="3404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170F63-ADB8-57A8-B65A-D6FF2C0BB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5234" y="168559"/>
            <a:ext cx="2217420" cy="572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BB0DFB-BB61-1B7F-DFB9-460A00FE8098}"/>
              </a:ext>
            </a:extLst>
          </p:cNvPr>
          <p:cNvSpPr txBox="1"/>
          <p:nvPr/>
        </p:nvSpPr>
        <p:spPr>
          <a:xfrm>
            <a:off x="5364480" y="814391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Suppose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C92002-EFC1-2276-FC24-10B6E0CD7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829" y="5248193"/>
            <a:ext cx="1015941" cy="261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8878E0-DE35-41C4-ACB0-82A308A21C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227" y="1809671"/>
            <a:ext cx="2829836" cy="5282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9047BB-F96F-6199-FF33-B3A035881797}"/>
              </a:ext>
            </a:extLst>
          </p:cNvPr>
          <p:cNvSpPr txBox="1"/>
          <p:nvPr/>
        </p:nvSpPr>
        <p:spPr>
          <a:xfrm>
            <a:off x="5364480" y="1313880"/>
            <a:ext cx="410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the ideal kick for that momentum is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834CF8-F19D-7045-FE3C-4DAF2BD7A9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9565" y="5067481"/>
            <a:ext cx="1274850" cy="4903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016A32-8031-0425-9349-26D70D9874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3810" y="5035078"/>
            <a:ext cx="1295170" cy="4435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5DAE-FED9-6BA9-E088-8F09B44B64BF}"/>
              </a:ext>
            </a:extLst>
          </p:cNvPr>
          <p:cNvSpPr txBox="1"/>
          <p:nvPr/>
        </p:nvSpPr>
        <p:spPr>
          <a:xfrm>
            <a:off x="7640320" y="5600888"/>
            <a:ext cx="2270760" cy="10372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114695-1481-A392-ABBC-C489D6E5E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9293" y="846881"/>
            <a:ext cx="1015941" cy="2618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5FE55A-1EAA-A79D-62B0-F607C8085F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3100" y="313587"/>
            <a:ext cx="889000" cy="279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754499-D895-0962-3069-6C64EB195D1F}"/>
              </a:ext>
            </a:extLst>
          </p:cNvPr>
          <p:cNvSpPr txBox="1"/>
          <p:nvPr/>
        </p:nvSpPr>
        <p:spPr>
          <a:xfrm>
            <a:off x="5151120" y="264160"/>
            <a:ext cx="171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                      ,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A7100D4-CC26-4F4A-6078-ED3470B1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3381" y="5745391"/>
            <a:ext cx="1221971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EFD1C8-2CD3-AF55-3702-F7BBC7911B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4553" y="5995418"/>
            <a:ext cx="1619626" cy="4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0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7C6D7-16F2-AC23-23E2-E5B98CEF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B6A23-28C7-1C46-4964-B6C7D54E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C09B8-C7D2-8866-59D5-C9D47857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D2ACE-EBF1-331F-5200-682DE0507F0F}"/>
              </a:ext>
            </a:extLst>
          </p:cNvPr>
          <p:cNvSpPr txBox="1"/>
          <p:nvPr/>
        </p:nvSpPr>
        <p:spPr>
          <a:xfrm>
            <a:off x="511629" y="179342"/>
            <a:ext cx="515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Maximum momentum offset and minimum kick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047BB-F96F-6199-FF33-B3A035881797}"/>
              </a:ext>
            </a:extLst>
          </p:cNvPr>
          <p:cNvSpPr txBox="1"/>
          <p:nvPr/>
        </p:nvSpPr>
        <p:spPr>
          <a:xfrm>
            <a:off x="245235" y="1067174"/>
            <a:ext cx="421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ideal </a:t>
            </a:r>
            <a:r>
              <a:rPr lang="en-US" i="1" dirty="0"/>
              <a:t>(only) </a:t>
            </a:r>
            <a:r>
              <a:rPr lang="en-US" dirty="0"/>
              <a:t>kick for that momentum is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B15DAE-FED9-6BA9-E088-8F09B44B64BF}"/>
              </a:ext>
            </a:extLst>
          </p:cNvPr>
          <p:cNvSpPr txBox="1"/>
          <p:nvPr/>
        </p:nvSpPr>
        <p:spPr>
          <a:xfrm>
            <a:off x="9047480" y="5319135"/>
            <a:ext cx="2270760" cy="10372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45FB2E-0009-7DF5-F1AA-7C1E3D761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60" y="653327"/>
            <a:ext cx="9398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F832B-7AA3-5942-38EB-B1DA59611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1558253"/>
            <a:ext cx="2895600" cy="5875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DB2D81-F7C5-2389-0D73-A1906685A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35" y="2191968"/>
            <a:ext cx="4663440" cy="31089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E67176-F159-5CF9-FE1E-24050312A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675" y="2191968"/>
            <a:ext cx="4663440" cy="310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37108-9DAB-C992-D74C-74B29D434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180" y="5536539"/>
            <a:ext cx="1846345" cy="254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53F341-AEEE-420E-FBAE-6F93A80E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6452" y="5319135"/>
            <a:ext cx="1308100" cy="292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C582F-D714-A5EF-0A59-FB655CAA58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9910" y="5941695"/>
            <a:ext cx="1485900" cy="2921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0B652D-473D-0EAC-6F28-FC9B8B5651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9410" y="5415655"/>
            <a:ext cx="1866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73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BCC04-5448-A664-CD1E-B0793DDB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FC125-DF57-4201-3E51-0013F687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C1657-B851-E42B-1E06-1B1CFE25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56ACF-660F-8A99-5E01-66B877BB1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683" y="2256538"/>
            <a:ext cx="4663440" cy="3108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EFD24-55CF-7388-E651-7E89ACB9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" y="2256538"/>
            <a:ext cx="4663440" cy="310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D416E0-C511-FBD8-36CD-1E9C404A4E4B}"/>
              </a:ext>
            </a:extLst>
          </p:cNvPr>
          <p:cNvSpPr txBox="1"/>
          <p:nvPr/>
        </p:nvSpPr>
        <p:spPr>
          <a:xfrm>
            <a:off x="245235" y="1067174"/>
            <a:ext cx="421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ideal </a:t>
            </a:r>
            <a:r>
              <a:rPr lang="en-US" i="1" dirty="0"/>
              <a:t>(only) </a:t>
            </a:r>
            <a:r>
              <a:rPr lang="en-US" dirty="0"/>
              <a:t>kick for that momentum is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59068-3AB3-FE75-CF2F-167C370E2F01}"/>
              </a:ext>
            </a:extLst>
          </p:cNvPr>
          <p:cNvSpPr txBox="1"/>
          <p:nvPr/>
        </p:nvSpPr>
        <p:spPr>
          <a:xfrm>
            <a:off x="558800" y="193040"/>
            <a:ext cx="515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Minimum momentum offset and maximum kick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D7BEEA-A5ED-B6C9-91A5-1A0E20A3D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20" y="646381"/>
            <a:ext cx="11684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2BE4E5-10AF-9CA6-0598-E1D5E6748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181" y="1530303"/>
            <a:ext cx="3252539" cy="632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5882B1-9DCD-56B2-453B-DCAB339FE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20" y="5426458"/>
            <a:ext cx="1625600" cy="29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85F0BF-4AF1-A613-F426-A687F94FF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0300" y="5365498"/>
            <a:ext cx="1346200" cy="292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47AB33-23D2-234F-59F1-243999D70D2C}"/>
              </a:ext>
            </a:extLst>
          </p:cNvPr>
          <p:cNvSpPr txBox="1"/>
          <p:nvPr/>
        </p:nvSpPr>
        <p:spPr>
          <a:xfrm>
            <a:off x="9585960" y="5365230"/>
            <a:ext cx="2270760" cy="10372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40E080-AA0D-026C-8A2F-EFC7FC871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9940" y="5481796"/>
            <a:ext cx="1929130" cy="2669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03E4B2-AA9E-2C6D-B40A-C4A4ED917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6446" y="5875143"/>
            <a:ext cx="1555123" cy="2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99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9B845-998E-154C-87FA-FF4AC5C0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741" y="133593"/>
            <a:ext cx="4705017" cy="3093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3FA42-03DC-454B-8BDA-09C83DF0159A}"/>
              </a:ext>
            </a:extLst>
          </p:cNvPr>
          <p:cNvSpPr txBox="1"/>
          <p:nvPr/>
        </p:nvSpPr>
        <p:spPr>
          <a:xfrm>
            <a:off x="6928562" y="3373106"/>
            <a:ext cx="3391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minimum kick captures momenta in the range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53FAF-53E8-FE44-AE3C-BA76EF311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010" y="3430537"/>
            <a:ext cx="1859035" cy="678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AFAEE-8485-BD49-98EA-6E8099E773A0}"/>
              </a:ext>
            </a:extLst>
          </p:cNvPr>
          <p:cNvSpPr txBox="1"/>
          <p:nvPr/>
        </p:nvSpPr>
        <p:spPr>
          <a:xfrm>
            <a:off x="7005803" y="4222270"/>
            <a:ext cx="283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maximum kick captures momenta in the range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67241-F1FA-0A43-BE76-95DD0570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748" y="4272783"/>
            <a:ext cx="1813980" cy="502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8F6288-3008-3D41-A727-2AD9DA585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411" y="1153844"/>
            <a:ext cx="1074755" cy="488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F12932-1E01-4A4D-ACCD-46DEC86B70A6}"/>
              </a:ext>
            </a:extLst>
          </p:cNvPr>
          <p:cNvSpPr txBox="1"/>
          <p:nvPr/>
        </p:nvSpPr>
        <p:spPr>
          <a:xfrm>
            <a:off x="6928562" y="5058193"/>
            <a:ext cx="5177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ideal kick (the kick that steers the magic momentum onto the magic radius) captures momenta in the range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0B0895-14DF-9345-A871-899357742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761174"/>
            <a:ext cx="2391160" cy="9142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7E1610-5641-9840-A6A7-9D9C2E99E66D}"/>
              </a:ext>
            </a:extLst>
          </p:cNvPr>
          <p:cNvSpPr txBox="1"/>
          <p:nvPr/>
        </p:nvSpPr>
        <p:spPr>
          <a:xfrm>
            <a:off x="615997" y="275699"/>
            <a:ext cx="403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Momentum acceptance vs kick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944C3C39-3567-6544-8A63-3083654D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67FB9AD-020C-3C4F-815E-2C41D0C0C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61F62F0-0A48-D849-B8FE-C2BAA8C8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45D967-5633-AA43-88A6-7EA326F4D837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97EFE-C7B5-4F1D-E8C4-0D63FB99B3B7}"/>
              </a:ext>
            </a:extLst>
          </p:cNvPr>
          <p:cNvSpPr txBox="1"/>
          <p:nvPr/>
        </p:nvSpPr>
        <p:spPr>
          <a:xfrm>
            <a:off x="1148355" y="909266"/>
            <a:ext cx="34338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With the following approximations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angle = 0,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at kicker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Displacement at inflector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854CA9-AAA7-7BC9-7FC0-87BAEFF39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826" y="1508791"/>
            <a:ext cx="976526" cy="256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09313E-7D20-E388-2D46-14AEC8E0E0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860" b="11812"/>
          <a:stretch/>
        </p:blipFill>
        <p:spPr>
          <a:xfrm>
            <a:off x="3997028" y="2094918"/>
            <a:ext cx="476138" cy="205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6E5F67-5393-BAD0-0FF6-7C545586E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7626" y="3125195"/>
            <a:ext cx="1499255" cy="1403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0E431-0B65-3AE9-4479-1775719195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397" y="3551245"/>
            <a:ext cx="5073803" cy="4715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C82D436-431A-EA1D-2AE3-53D7FA415E4C}"/>
              </a:ext>
            </a:extLst>
          </p:cNvPr>
          <p:cNvSpPr txBox="1"/>
          <p:nvPr/>
        </p:nvSpPr>
        <p:spPr>
          <a:xfrm>
            <a:off x="775941" y="2647302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as long as                                       , 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785A0A0-3B9D-1827-FF53-9FA45841EE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2006" y="4394061"/>
            <a:ext cx="2290719" cy="2766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18F762-DF8E-EE49-CDC3-8169CDEF6E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9376" y="2581277"/>
            <a:ext cx="1702976" cy="493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0A4D64-DD85-C122-A402-57EAE48A980F}"/>
              </a:ext>
            </a:extLst>
          </p:cNvPr>
          <p:cNvSpPr txBox="1"/>
          <p:nvPr/>
        </p:nvSpPr>
        <p:spPr>
          <a:xfrm>
            <a:off x="798990" y="433230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CB9D3-1AC8-D246-48E5-0B3F95033119}"/>
              </a:ext>
            </a:extLst>
          </p:cNvPr>
          <p:cNvSpPr txBox="1"/>
          <p:nvPr/>
        </p:nvSpPr>
        <p:spPr>
          <a:xfrm>
            <a:off x="164387" y="3429000"/>
            <a:ext cx="5753528" cy="14396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5E81BF-05B8-70D0-D781-0B36919E21B5}"/>
              </a:ext>
            </a:extLst>
          </p:cNvPr>
          <p:cNvCxnSpPr/>
          <p:nvPr/>
        </p:nvCxnSpPr>
        <p:spPr>
          <a:xfrm flipV="1">
            <a:off x="6328881" y="2647302"/>
            <a:ext cx="493159" cy="477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DED7C-7A87-2843-80EC-5809585C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5" y="1352827"/>
            <a:ext cx="3975652" cy="2871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29688E-E871-1F49-92C7-44FACBAAE9C1}"/>
              </a:ext>
            </a:extLst>
          </p:cNvPr>
          <p:cNvSpPr txBox="1"/>
          <p:nvPr/>
        </p:nvSpPr>
        <p:spPr>
          <a:xfrm>
            <a:off x="6308036" y="5141844"/>
            <a:ext cx="1532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index = 0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E451F-9D1A-2F43-9285-C26E49C97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36" y="5521475"/>
            <a:ext cx="2367320" cy="451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56AE4F-0381-1F41-AA49-5188A0083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104" y="1484244"/>
            <a:ext cx="5486400" cy="365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719AD7-8548-B14F-B12C-DB413EC66351}"/>
              </a:ext>
            </a:extLst>
          </p:cNvPr>
          <p:cNvSpPr txBox="1"/>
          <p:nvPr/>
        </p:nvSpPr>
        <p:spPr>
          <a:xfrm>
            <a:off x="490330" y="463826"/>
            <a:ext cx="408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inequality gives us the momentum acceptance as a function of  kick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3B9CC8-0E62-314A-97AD-41652BE49D22}"/>
              </a:ext>
            </a:extLst>
          </p:cNvPr>
          <p:cNvSpPr txBox="1"/>
          <p:nvPr/>
        </p:nvSpPr>
        <p:spPr>
          <a:xfrm>
            <a:off x="1205948" y="4399722"/>
            <a:ext cx="336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dependence of kicker field and injected pulse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5E53A2-1FC7-C449-B4AC-BE0415A1F50C}"/>
              </a:ext>
            </a:extLst>
          </p:cNvPr>
          <p:cNvSpPr txBox="1"/>
          <p:nvPr/>
        </p:nvSpPr>
        <p:spPr>
          <a:xfrm>
            <a:off x="5950226" y="1299578"/>
            <a:ext cx="484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bite versus time of captured particles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5DA6E632-24F5-364B-924F-D88FFCBB2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A691013-8D8C-2C45-863E-8B7538F6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0623AAB-03EE-7946-9DE7-4F02C14E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F89D8E-3B31-8D43-9E36-FB6A21B84D34}"/>
              </a:ext>
            </a:extLst>
          </p:cNvPr>
          <p:cNvSpPr txBox="1"/>
          <p:nvPr/>
        </p:nvSpPr>
        <p:spPr>
          <a:xfrm>
            <a:off x="1219201" y="4227443"/>
            <a:ext cx="1532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index = 0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=204 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FC390-2D90-714B-B26D-130CC1F7D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62" y="4896499"/>
            <a:ext cx="2367320" cy="451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F3B75F-141D-684D-8EB5-BB6BB84355FE}"/>
              </a:ext>
            </a:extLst>
          </p:cNvPr>
          <p:cNvSpPr txBox="1"/>
          <p:nvPr/>
        </p:nvSpPr>
        <p:spPr>
          <a:xfrm>
            <a:off x="6626087" y="1403079"/>
            <a:ext cx="4399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assume the momentum distribution is gaussian with                        we can compute the average and width  of momenta in each time slice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83C0F1-ECCC-2244-B81A-0885C8AE3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48" y="1711972"/>
            <a:ext cx="1018548" cy="3310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7D71C0-C6DC-8B47-95F1-D490079EEC84}"/>
              </a:ext>
            </a:extLst>
          </p:cNvPr>
          <p:cNvCxnSpPr/>
          <p:nvPr/>
        </p:nvCxnSpPr>
        <p:spPr>
          <a:xfrm>
            <a:off x="8191713" y="2525804"/>
            <a:ext cx="263174" cy="715617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F47B7F6-522D-9147-8B39-BFA699DBE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418" y="373441"/>
            <a:ext cx="5486400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9F82F9-05EE-7145-AAC0-88417FEEF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296" y="3140765"/>
            <a:ext cx="5486400" cy="3657600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8841A85-9993-8142-BAA8-709F1463F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44A9DAB-8164-264A-A559-1C4AF663E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1310BDF-4716-B147-BDE8-3CE9F1FA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F475D-AEFC-A4A3-2C1D-D923F562778F}"/>
              </a:ext>
            </a:extLst>
          </p:cNvPr>
          <p:cNvSpPr txBox="1"/>
          <p:nvPr/>
        </p:nvSpPr>
        <p:spPr>
          <a:xfrm>
            <a:off x="2957992" y="477520"/>
            <a:ext cx="124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acceptance</a:t>
            </a:r>
          </a:p>
        </p:txBody>
      </p:sp>
    </p:spTree>
    <p:extLst>
      <p:ext uri="{BB962C8B-B14F-4D97-AF65-F5344CB8AC3E}">
        <p14:creationId xmlns:p14="http://schemas.microsoft.com/office/powerpoint/2010/main" val="1563402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854227-2739-2C48-AA7C-6B6950B72BD6}"/>
              </a:ext>
            </a:extLst>
          </p:cNvPr>
          <p:cNvSpPr txBox="1"/>
          <p:nvPr/>
        </p:nvSpPr>
        <p:spPr>
          <a:xfrm>
            <a:off x="808384" y="4505738"/>
            <a:ext cx="1532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index = 0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=264 G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D37E7-991D-7442-9218-06CC9466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45" y="5174794"/>
            <a:ext cx="2367320" cy="451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A3DE4C-DE0A-7541-87A5-DE2AE8D5E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45" y="288235"/>
            <a:ext cx="54864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2149F-60D1-1740-B193-18032FD49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45" y="2731515"/>
            <a:ext cx="54864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6D753C-E52D-974A-AC7B-D8E1A3D24105}"/>
              </a:ext>
            </a:extLst>
          </p:cNvPr>
          <p:cNvSpPr txBox="1"/>
          <p:nvPr/>
        </p:nvSpPr>
        <p:spPr>
          <a:xfrm>
            <a:off x="7368208" y="955877"/>
            <a:ext cx="4558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momentum correlation increases with higher kicker field.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9F096FB-162F-534B-98AA-8F01C4D7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4C0B001-C79D-8F43-B4CA-1B23DDA1A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1D6A74-8F3C-3347-BCFE-80C0CD5A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B9CC5D-1FE3-BC4D-B190-A13BF51D43AF}"/>
              </a:ext>
            </a:extLst>
          </p:cNvPr>
          <p:cNvSpPr txBox="1"/>
          <p:nvPr/>
        </p:nvSpPr>
        <p:spPr>
          <a:xfrm>
            <a:off x="689113" y="198783"/>
            <a:ext cx="152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Bigger kick</a:t>
            </a:r>
          </a:p>
        </p:txBody>
      </p:sp>
    </p:spTree>
    <p:extLst>
      <p:ext uri="{BB962C8B-B14F-4D97-AF65-F5344CB8AC3E}">
        <p14:creationId xmlns:p14="http://schemas.microsoft.com/office/powerpoint/2010/main" val="2285278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4F5A16-6C55-88D2-3361-64324EDA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256C0-14E1-3F3F-A7A5-8084E1FA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B85D-D3FA-81E9-40E8-03B6D8B2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48BC75-89BD-D5F3-98AC-854F0E231E60}"/>
              </a:ext>
            </a:extLst>
          </p:cNvPr>
          <p:cNvSpPr txBox="1"/>
          <p:nvPr/>
        </p:nvSpPr>
        <p:spPr>
          <a:xfrm>
            <a:off x="4000091" y="245922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3BB7E-11C9-38C7-C00A-EB3192563C7D}"/>
              </a:ext>
            </a:extLst>
          </p:cNvPr>
          <p:cNvSpPr txBox="1"/>
          <p:nvPr/>
        </p:nvSpPr>
        <p:spPr>
          <a:xfrm>
            <a:off x="7194866" y="23676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C66130-EBC1-F369-1DCF-1BD483E73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747" y="2253072"/>
            <a:ext cx="2393589" cy="5983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E7209A-C8E0-3006-6DCF-CD552A7EE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0" y="1681120"/>
            <a:ext cx="777240" cy="2553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9EC1CB-D87E-009B-737E-9FEE03152D76}"/>
              </a:ext>
            </a:extLst>
          </p:cNvPr>
          <p:cNvSpPr txBox="1"/>
          <p:nvPr/>
        </p:nvSpPr>
        <p:spPr>
          <a:xfrm>
            <a:off x="386080" y="233680"/>
            <a:ext cx="4833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Generalize to include dependence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kicker phase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angle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8DE805-C0F3-1005-6303-51B50E36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240" y="656986"/>
            <a:ext cx="292100" cy="279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F03A-780F-378F-0386-B09E7990F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290" y="881043"/>
            <a:ext cx="546100" cy="368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BAB63E-A956-63A8-DFFF-8437B55CD197}"/>
              </a:ext>
            </a:extLst>
          </p:cNvPr>
          <p:cNvSpPr txBox="1"/>
          <p:nvPr/>
        </p:nvSpPr>
        <p:spPr>
          <a:xfrm>
            <a:off x="559146" y="1808582"/>
            <a:ext cx="220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FBO before the kicker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4C1A00-106D-F299-B637-1D3F7A08EE41}"/>
              </a:ext>
            </a:extLst>
          </p:cNvPr>
          <p:cNvSpPr txBox="1"/>
          <p:nvPr/>
        </p:nvSpPr>
        <p:spPr>
          <a:xfrm>
            <a:off x="961054" y="5730838"/>
            <a:ext cx="3039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FBO – free </a:t>
            </a:r>
            <a:r>
              <a:rPr lang="en-US" i="1" dirty="0" err="1"/>
              <a:t>betatron</a:t>
            </a:r>
            <a:r>
              <a:rPr lang="en-US" i="1" dirty="0"/>
              <a:t> oscillation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A48C72C-87DD-6DF5-358E-753ED283A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89" y="2280122"/>
            <a:ext cx="3397785" cy="2194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02A132-CD3A-247C-EA2A-56DDFF7A3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61" y="2623118"/>
            <a:ext cx="2909751" cy="4023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9F56092-06CC-929C-7644-FCAA95B7863D}"/>
              </a:ext>
            </a:extLst>
          </p:cNvPr>
          <p:cNvSpPr txBox="1"/>
          <p:nvPr/>
        </p:nvSpPr>
        <p:spPr>
          <a:xfrm>
            <a:off x="4561747" y="1772082"/>
            <a:ext cx="227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FBO initiated by kicker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E38E140-A9C8-A0B8-9A9A-EE427EB88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658" y="2141414"/>
            <a:ext cx="2545626" cy="286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0B3E89-6BD9-776E-8671-13FF6646C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2491" y="2531000"/>
            <a:ext cx="2393589" cy="29111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37EDAA1-E753-2070-46E6-D054423E69F1}"/>
              </a:ext>
            </a:extLst>
          </p:cNvPr>
          <p:cNvSpPr txBox="1"/>
          <p:nvPr/>
        </p:nvSpPr>
        <p:spPr>
          <a:xfrm>
            <a:off x="8493760" y="1665783"/>
            <a:ext cx="17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FBO  after kicker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539936F-140D-BF9B-37BB-AE26BCEE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077" y="1838379"/>
            <a:ext cx="689448" cy="22653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4E51CF-414E-8E95-D761-4C2A992A576D}"/>
              </a:ext>
            </a:extLst>
          </p:cNvPr>
          <p:cNvCxnSpPr/>
          <p:nvPr/>
        </p:nvCxnSpPr>
        <p:spPr>
          <a:xfrm>
            <a:off x="4680857" y="4260447"/>
            <a:ext cx="370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0303AA8-C0E9-89D9-25D0-5EBE8AE24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383" y="3180493"/>
            <a:ext cx="3564000" cy="237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D3401-47D1-7BC8-5DB2-4ED5A181D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080" y="3194168"/>
            <a:ext cx="3564000" cy="237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61160-9889-36EA-A850-8B1067403E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0132" y="3190508"/>
            <a:ext cx="3564000" cy="237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018EE3-7A6E-B6A5-89AF-D9457646EF47}"/>
              </a:ext>
            </a:extLst>
          </p:cNvPr>
          <p:cNvSpPr txBox="1"/>
          <p:nvPr/>
        </p:nvSpPr>
        <p:spPr>
          <a:xfrm>
            <a:off x="4071071" y="1156891"/>
            <a:ext cx="425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How does the kicker change the trajectory?</a:t>
            </a:r>
          </a:p>
        </p:txBody>
      </p:sp>
    </p:spTree>
    <p:extLst>
      <p:ext uri="{BB962C8B-B14F-4D97-AF65-F5344CB8AC3E}">
        <p14:creationId xmlns:p14="http://schemas.microsoft.com/office/powerpoint/2010/main" val="350331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/>
      <p:bldP spid="27" grpId="0"/>
      <p:bldP spid="30" grpId="0"/>
      <p:bldP spid="3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81CB1-0932-BF32-8578-4040FC71F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BD27F-B91A-3006-95A1-B9D18553D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09196-7F14-018F-B34C-8703860D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D639B-8964-8FC1-15C4-E1549D38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260" y="2106930"/>
            <a:ext cx="8102600" cy="3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0C423-8905-4EB2-3F80-914BC280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3073400"/>
            <a:ext cx="7391400" cy="71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DE220-0378-E3DE-BD22-47215000F916}"/>
              </a:ext>
            </a:extLst>
          </p:cNvPr>
          <p:cNvSpPr txBox="1"/>
          <p:nvPr/>
        </p:nvSpPr>
        <p:spPr>
          <a:xfrm>
            <a:off x="2204720" y="1168400"/>
            <a:ext cx="313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Trajectory after the kick</a:t>
            </a:r>
          </a:p>
        </p:txBody>
      </p:sp>
    </p:spTree>
    <p:extLst>
      <p:ext uri="{BB962C8B-B14F-4D97-AF65-F5344CB8AC3E}">
        <p14:creationId xmlns:p14="http://schemas.microsoft.com/office/powerpoint/2010/main" val="18782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85CCEB-6DA4-3C5A-3581-F6962E72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AB7FC-1A0D-D999-910F-1771C903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6DD0A-7BD6-E534-2414-6D4B779F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88B88-2DB1-905F-24BF-6A1743835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574051"/>
            <a:ext cx="4648200" cy="69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A469-E643-95AF-3BAC-F103FA7A9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4042291"/>
            <a:ext cx="49403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03C86-EAC6-0578-32BD-235F87A64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6487"/>
            <a:ext cx="2933700" cy="698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5DAE67-516A-E508-EA62-05E24C235F94}"/>
              </a:ext>
            </a:extLst>
          </p:cNvPr>
          <p:cNvSpPr txBox="1"/>
          <p:nvPr/>
        </p:nvSpPr>
        <p:spPr>
          <a:xfrm>
            <a:off x="660400" y="333979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Amplitude of FBO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BB916-77EC-6197-98DB-B4A0F8970ED3}"/>
              </a:ext>
            </a:extLst>
          </p:cNvPr>
          <p:cNvSpPr txBox="1"/>
          <p:nvPr/>
        </p:nvSpPr>
        <p:spPr>
          <a:xfrm>
            <a:off x="660400" y="2052320"/>
            <a:ext cx="177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the kicker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87EC0-E890-94D5-88FD-B5B4A13D5128}"/>
              </a:ext>
            </a:extLst>
          </p:cNvPr>
          <p:cNvSpPr txBox="1"/>
          <p:nvPr/>
        </p:nvSpPr>
        <p:spPr>
          <a:xfrm>
            <a:off x="558800" y="3596640"/>
            <a:ext cx="162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the kicker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D23169-7FD0-F854-ED93-EA85CDC32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522" y="5140960"/>
            <a:ext cx="8680821" cy="9300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4793B9E-3496-958D-7D2C-BED4924E3BEB}"/>
              </a:ext>
            </a:extLst>
          </p:cNvPr>
          <p:cNvSpPr/>
          <p:nvPr/>
        </p:nvSpPr>
        <p:spPr>
          <a:xfrm>
            <a:off x="1545546" y="4791273"/>
            <a:ext cx="8618927" cy="15805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35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EF885-BABB-5036-F252-3DB78CF5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6B8AC-7A71-C1B0-C536-34BD9876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6FE2B-3304-EA8F-A686-06614621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9C119-3A6B-531A-6DA9-B8A0C894A375}"/>
              </a:ext>
            </a:extLst>
          </p:cNvPr>
          <p:cNvSpPr txBox="1"/>
          <p:nvPr/>
        </p:nvSpPr>
        <p:spPr>
          <a:xfrm>
            <a:off x="2209800" y="1490008"/>
            <a:ext cx="48665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Trajectories in pictures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Momentum acceptance (idealized)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Kick and correlation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Injection angle and field index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4169163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282F4B4-0183-6C14-4F48-988BF63D9412}"/>
              </a:ext>
            </a:extLst>
          </p:cNvPr>
          <p:cNvSpPr txBox="1"/>
          <p:nvPr/>
        </p:nvSpPr>
        <p:spPr>
          <a:xfrm>
            <a:off x="677745" y="516550"/>
            <a:ext cx="25821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Phase at kicker,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Momentum offset =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Injection 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Injection offset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F276F-FA69-21E6-FF1B-82309242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D93BD-4C55-8B79-8CD2-1C98BF60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F740F-50A0-81FF-2ACF-59346B28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937F4-581B-5628-A4EB-71A7F0518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60" y="1993878"/>
            <a:ext cx="7571260" cy="81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B8343-E758-9BEF-D37A-41C718CA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40" y="2266742"/>
            <a:ext cx="279400" cy="19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78D3B6-B0C0-C1AC-322E-0302EB84A001}"/>
              </a:ext>
            </a:extLst>
          </p:cNvPr>
          <p:cNvSpPr txBox="1"/>
          <p:nvPr/>
        </p:nvSpPr>
        <p:spPr>
          <a:xfrm>
            <a:off x="1437579" y="5780678"/>
            <a:ext cx="611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   a nonzero injection angle reduces acceptance. </a:t>
            </a:r>
          </a:p>
          <a:p>
            <a:r>
              <a:rPr lang="en-US" dirty="0"/>
              <a:t>There is </a:t>
            </a:r>
            <a:r>
              <a:rPr lang="en-US" i="1" dirty="0"/>
              <a:t>no</a:t>
            </a:r>
            <a:r>
              <a:rPr lang="en-US" dirty="0"/>
              <a:t> kick that zeros the </a:t>
            </a:r>
            <a:r>
              <a:rPr lang="en-US" dirty="0" err="1"/>
              <a:t>betatron</a:t>
            </a:r>
            <a:r>
              <a:rPr lang="en-US" dirty="0"/>
              <a:t> amplitude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B53D0-60C3-542F-C96D-51DF6A259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593" y="836028"/>
            <a:ext cx="968783" cy="254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CC541-A60B-AF17-8952-43ED0A53F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26" y="2868167"/>
            <a:ext cx="4194838" cy="2796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D2BC5-5A05-8B2E-2FB5-27A8FAD51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713" y="2835973"/>
            <a:ext cx="4197096" cy="2798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F5550F-8A4D-729D-523E-2C94B0BA2F34}"/>
              </a:ext>
            </a:extLst>
          </p:cNvPr>
          <p:cNvSpPr txBox="1"/>
          <p:nvPr/>
        </p:nvSpPr>
        <p:spPr>
          <a:xfrm>
            <a:off x="1823909" y="3667633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322356-1E83-11C6-3D6A-20D5EB467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315" y="4612922"/>
            <a:ext cx="635000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1FD400-715E-362C-6628-3BFB24C8D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9593" y="1405955"/>
            <a:ext cx="1360669" cy="24153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971B85-BE10-B859-D352-3B74D89FDC4E}"/>
              </a:ext>
            </a:extLst>
          </p:cNvPr>
          <p:cNvCxnSpPr/>
          <p:nvPr/>
        </p:nvCxnSpPr>
        <p:spPr>
          <a:xfrm flipV="1">
            <a:off x="3384366" y="1891939"/>
            <a:ext cx="1034143" cy="773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F91D94-E13A-1A68-78D0-58BF6B2DE8D7}"/>
              </a:ext>
            </a:extLst>
          </p:cNvPr>
          <p:cNvCxnSpPr/>
          <p:nvPr/>
        </p:nvCxnSpPr>
        <p:spPr>
          <a:xfrm flipV="1">
            <a:off x="7434172" y="1989231"/>
            <a:ext cx="1034143" cy="773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33FB215-8F06-9C51-AF38-C8B05E628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909" y="5811367"/>
            <a:ext cx="968783" cy="2549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0D1DA4-4BCC-E477-12C0-1C3F7C49F2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4343" y="3794581"/>
            <a:ext cx="2344969" cy="2848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623EFE-7442-BE3F-6943-FE784A2FB8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9593" y="1710861"/>
            <a:ext cx="1148486" cy="2250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3860C8-9A48-F07C-BF18-0F205A58526D}"/>
              </a:ext>
            </a:extLst>
          </p:cNvPr>
          <p:cNvSpPr txBox="1"/>
          <p:nvPr/>
        </p:nvSpPr>
        <p:spPr>
          <a:xfrm>
            <a:off x="341255" y="86527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Amplitude and injection angle</a:t>
            </a:r>
          </a:p>
        </p:txBody>
      </p:sp>
    </p:spTree>
    <p:extLst>
      <p:ext uri="{BB962C8B-B14F-4D97-AF65-F5344CB8AC3E}">
        <p14:creationId xmlns:p14="http://schemas.microsoft.com/office/powerpoint/2010/main" val="3737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8ADE152A-A6FA-0489-AC3B-873E707D337D}"/>
              </a:ext>
            </a:extLst>
          </p:cNvPr>
          <p:cNvSpPr txBox="1"/>
          <p:nvPr/>
        </p:nvSpPr>
        <p:spPr>
          <a:xfrm>
            <a:off x="8614873" y="3399846"/>
            <a:ext cx="3445047" cy="30720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DDCAD-6C8F-6EC0-78C2-3D025DFC0531}"/>
              </a:ext>
            </a:extLst>
          </p:cNvPr>
          <p:cNvSpPr txBox="1"/>
          <p:nvPr/>
        </p:nvSpPr>
        <p:spPr>
          <a:xfrm>
            <a:off x="8610600" y="3472650"/>
            <a:ext cx="318741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 minimize amplitude when</a:t>
            </a:r>
          </a:p>
          <a:p>
            <a:r>
              <a:rPr lang="en-US" sz="2000" dirty="0"/>
              <a:t>                          and 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F276F-FA69-21E6-FF1B-82309242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D93BD-4C55-8B79-8CD2-1C98BF60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F740F-50A0-81FF-2ACF-59346B28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937F4-581B-5628-A4EB-71A7F0518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857996"/>
            <a:ext cx="7824158" cy="838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B8343-E758-9BEF-D37A-41C718CA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157" y="3181897"/>
            <a:ext cx="279400" cy="190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82F4B4-0183-6C14-4F48-988BF63D9412}"/>
              </a:ext>
            </a:extLst>
          </p:cNvPr>
          <p:cNvSpPr txBox="1"/>
          <p:nvPr/>
        </p:nvSpPr>
        <p:spPr>
          <a:xfrm>
            <a:off x="633685" y="175638"/>
            <a:ext cx="629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Betatron</a:t>
            </a:r>
            <a:r>
              <a:rPr lang="en-US" sz="2400" dirty="0">
                <a:solidFill>
                  <a:schemeClr val="accent1"/>
                </a:solidFill>
              </a:rPr>
              <a:t> Phase at the kicker – what about        ?  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FE4BD5-04A0-555F-BCB9-A4EB268842D1}"/>
              </a:ext>
            </a:extLst>
          </p:cNvPr>
          <p:cNvSpPr txBox="1"/>
          <p:nvPr/>
        </p:nvSpPr>
        <p:spPr>
          <a:xfrm>
            <a:off x="1295400" y="794657"/>
            <a:ext cx="74556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midpoint is physically located 90 deg around the ring from the inflector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betatron</a:t>
            </a:r>
            <a:r>
              <a:rPr lang="en-US" dirty="0"/>
              <a:t> phase at the kicker is</a:t>
            </a:r>
          </a:p>
          <a:p>
            <a:endParaRPr lang="en-US" dirty="0"/>
          </a:p>
          <a:p>
            <a:r>
              <a:rPr lang="en-US" dirty="0"/>
              <a:t>If n=0,                                         If n = 0.108 then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30804E-0E8E-1372-060C-7B36E4C3A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30" y="1208504"/>
            <a:ext cx="2779139" cy="5324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7C74EA-330E-F1BE-6D51-48B28508C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280" y="1927080"/>
            <a:ext cx="1527801" cy="2811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ECBA4C6-D413-92CD-755D-957061F950E5}"/>
              </a:ext>
            </a:extLst>
          </p:cNvPr>
          <p:cNvSpPr txBox="1"/>
          <p:nvPr/>
        </p:nvSpPr>
        <p:spPr>
          <a:xfrm>
            <a:off x="499004" y="257865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EBF537-FFC6-F5D2-7320-219705C4B0CB}"/>
              </a:ext>
            </a:extLst>
          </p:cNvPr>
          <p:cNvSpPr txBox="1"/>
          <p:nvPr/>
        </p:nvSpPr>
        <p:spPr>
          <a:xfrm>
            <a:off x="465383" y="3696298"/>
            <a:ext cx="485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find minimum amplitude after the kick, when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0B5B1B-ED19-0E91-0CE3-02342EC22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09" y="4310449"/>
            <a:ext cx="2311400" cy="381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2FB810-8566-6A32-86EB-93DE087A87AB}"/>
              </a:ext>
            </a:extLst>
          </p:cNvPr>
          <p:cNvSpPr txBox="1"/>
          <p:nvPr/>
        </p:nvSpPr>
        <p:spPr>
          <a:xfrm>
            <a:off x="465383" y="475871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D141566-1505-E0D7-1B7C-0E4DC1194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157" y="4990910"/>
            <a:ext cx="1981200" cy="69850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A4DBF48-6D9B-F6CA-4CD2-BE8AB69E8F2A}"/>
              </a:ext>
            </a:extLst>
          </p:cNvPr>
          <p:cNvCxnSpPr/>
          <p:nvPr/>
        </p:nvCxnSpPr>
        <p:spPr>
          <a:xfrm>
            <a:off x="4147305" y="4784967"/>
            <a:ext cx="1118250" cy="0"/>
          </a:xfrm>
          <a:prstGeom prst="straightConnector1">
            <a:avLst/>
          </a:prstGeom>
          <a:ln w="158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1640316-36EB-86A6-6AAE-A7505C67B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487" y="4520226"/>
            <a:ext cx="2605594" cy="5448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BE4D52-1C81-717B-3A5B-AB22548084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3290" y="3832239"/>
            <a:ext cx="685800" cy="241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68A936-1312-9AD9-2C9B-74C5E07E61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1095" y="3854189"/>
            <a:ext cx="1270000" cy="215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D920AF-DBAB-D715-70A0-596318B306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9558" y="4809501"/>
            <a:ext cx="2019300" cy="279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83CA62-6DDD-082F-54EB-6BEE8057DD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0850" y="5730372"/>
            <a:ext cx="2540000" cy="3810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8D71B209-0FF3-1B35-70E5-5BD80AB8DDB7}"/>
              </a:ext>
            </a:extLst>
          </p:cNvPr>
          <p:cNvSpPr/>
          <p:nvPr/>
        </p:nvSpPr>
        <p:spPr>
          <a:xfrm>
            <a:off x="8672144" y="5589430"/>
            <a:ext cx="3287485" cy="7425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3359B-5CC8-1313-4F34-974F4C80FD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1050" y="1952396"/>
            <a:ext cx="1380642" cy="24299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1C417D9-F3B7-48BC-F7E1-64CC25F540D3}"/>
              </a:ext>
            </a:extLst>
          </p:cNvPr>
          <p:cNvSpPr/>
          <p:nvPr/>
        </p:nvSpPr>
        <p:spPr>
          <a:xfrm>
            <a:off x="5659120" y="1785014"/>
            <a:ext cx="1826449" cy="6394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4CEE78-01A0-B9C2-4CE9-CF31A96D6E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8063" y="255037"/>
            <a:ext cx="292100" cy="27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7491A6-4A1A-0483-1227-AC40010F7C9B}"/>
              </a:ext>
            </a:extLst>
          </p:cNvPr>
          <p:cNvSpPr txBox="1"/>
          <p:nvPr/>
        </p:nvSpPr>
        <p:spPr>
          <a:xfrm>
            <a:off x="8582961" y="4375344"/>
            <a:ext cx="58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87877-1E59-9315-CEF4-98539EB68540}"/>
              </a:ext>
            </a:extLst>
          </p:cNvPr>
          <p:cNvSpPr txBox="1"/>
          <p:nvPr/>
        </p:nvSpPr>
        <p:spPr>
          <a:xfrm>
            <a:off x="9738485" y="509369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1916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/>
      <p:bldP spid="15" grpId="0"/>
      <p:bldP spid="22" grpId="0"/>
      <p:bldP spid="23" grpId="0"/>
      <p:bldP spid="25" grpId="0"/>
      <p:bldP spid="36" grpId="0" animBg="1"/>
      <p:bldP spid="8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BE598-098C-C4FC-C212-D0CDEF453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320D1-7195-0D3D-F3A0-5D196F2C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36311-87F9-9853-9522-4B08E75D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79DFA0-080D-DF02-7040-6BF9903A9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314" y="1741714"/>
            <a:ext cx="54864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7CA075-0B07-F51E-C401-7C8F3A89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7" y="1751818"/>
            <a:ext cx="5486400" cy="36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B8E634-9943-3637-EE58-9CC51E9A5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514" y="4360908"/>
            <a:ext cx="2540000" cy="38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024E98-D68A-2AFC-EF87-31CCC4442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557" y="4401548"/>
            <a:ext cx="1104900" cy="381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8D721A-2EF2-7A71-1264-FC74FEC97093}"/>
              </a:ext>
            </a:extLst>
          </p:cNvPr>
          <p:cNvSpPr txBox="1"/>
          <p:nvPr/>
        </p:nvSpPr>
        <p:spPr>
          <a:xfrm>
            <a:off x="761376" y="514510"/>
            <a:ext cx="1003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An inward injection angle reduces the </a:t>
            </a:r>
            <a:r>
              <a:rPr lang="en-US" sz="2400" dirty="0" err="1">
                <a:solidFill>
                  <a:schemeClr val="accent1"/>
                </a:solidFill>
              </a:rPr>
              <a:t>betatron</a:t>
            </a:r>
            <a:r>
              <a:rPr lang="en-US" sz="2400" dirty="0">
                <a:solidFill>
                  <a:schemeClr val="accent1"/>
                </a:solidFill>
              </a:rPr>
              <a:t> oscillations of the stored beam</a:t>
            </a:r>
            <a:r>
              <a:rPr lang="en-US" dirty="0"/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E54935-37E1-FB47-484F-06D047417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190" y="1253218"/>
            <a:ext cx="1270000" cy="215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BA7A8B-5E3A-A451-39C3-CBF0259DD0BA}"/>
              </a:ext>
            </a:extLst>
          </p:cNvPr>
          <p:cNvSpPr txBox="1"/>
          <p:nvPr/>
        </p:nvSpPr>
        <p:spPr>
          <a:xfrm>
            <a:off x="4293294" y="5834743"/>
            <a:ext cx="25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Optimum injection angle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14277-A728-4EC1-ED91-75FB3F81DA58}"/>
              </a:ext>
            </a:extLst>
          </p:cNvPr>
          <p:cNvSpPr txBox="1"/>
          <p:nvPr/>
        </p:nvSpPr>
        <p:spPr>
          <a:xfrm>
            <a:off x="426720" y="162560"/>
            <a:ext cx="896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n&gt;0</a:t>
            </a:r>
          </a:p>
        </p:txBody>
      </p:sp>
    </p:spTree>
    <p:extLst>
      <p:ext uri="{BB962C8B-B14F-4D97-AF65-F5344CB8AC3E}">
        <p14:creationId xmlns:p14="http://schemas.microsoft.com/office/powerpoint/2010/main" val="89803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282F4B4-0183-6C14-4F48-988BF63D9412}"/>
              </a:ext>
            </a:extLst>
          </p:cNvPr>
          <p:cNvSpPr txBox="1"/>
          <p:nvPr/>
        </p:nvSpPr>
        <p:spPr>
          <a:xfrm>
            <a:off x="633685" y="175638"/>
            <a:ext cx="78545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Dependence of </a:t>
            </a:r>
            <a:r>
              <a:rPr lang="en-US" sz="2400" dirty="0" err="1">
                <a:solidFill>
                  <a:schemeClr val="accent1"/>
                </a:solidFill>
              </a:rPr>
              <a:t>betatron</a:t>
            </a:r>
            <a:r>
              <a:rPr lang="en-US" sz="2400" dirty="0">
                <a:solidFill>
                  <a:schemeClr val="accent1"/>
                </a:solidFill>
              </a:rPr>
              <a:t> amplitude on injection angle for n&gt;0</a:t>
            </a:r>
          </a:p>
          <a:p>
            <a:r>
              <a:rPr lang="en-US" dirty="0"/>
              <a:t>Assumptions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Phase at kicker,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Momentum offset =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Injection offset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F276F-FA69-21E6-FF1B-82309242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D93BD-4C55-8B79-8CD2-1C98BF60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F740F-50A0-81FF-2ACF-59346B28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937F4-581B-5628-A4EB-71A7F0518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98" y="2003605"/>
            <a:ext cx="7571260" cy="81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B8343-E758-9BEF-D37A-41C718CA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98" y="2297652"/>
            <a:ext cx="279400" cy="190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322356-1E83-11C6-3D6A-20D5EB467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071" y="4720891"/>
            <a:ext cx="635000" cy="381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971B85-BE10-B859-D352-3B74D89FDC4E}"/>
              </a:ext>
            </a:extLst>
          </p:cNvPr>
          <p:cNvCxnSpPr/>
          <p:nvPr/>
        </p:nvCxnSpPr>
        <p:spPr>
          <a:xfrm flipV="1">
            <a:off x="1713358" y="1874167"/>
            <a:ext cx="1034143" cy="773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D1DA4-4BCC-E477-12C0-1C3F7C49F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75" y="5911353"/>
            <a:ext cx="2344969" cy="2848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F9398-B20F-C8CE-6874-79134B0C8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358" y="2955401"/>
            <a:ext cx="41148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B1CD16-FBCC-81E5-4EC4-BA3DC9860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593" y="843136"/>
            <a:ext cx="1236518" cy="355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BD33A1-6708-4609-35F5-4B40CCE38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720" y="3863495"/>
            <a:ext cx="1021080" cy="1735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2B256D-EC79-5D82-AF1F-86021EDE6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4030" y="882779"/>
            <a:ext cx="2208530" cy="1978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A4A530-8CB2-C2A5-A64D-5050A195B8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8885" y="2410505"/>
            <a:ext cx="2605594" cy="5448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A22AD8-4F72-B2FC-F32D-070DE92B19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2520" y="3029641"/>
            <a:ext cx="3819628" cy="25464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ED1CE8-306B-C664-5E6A-4B3392EA74A2}"/>
              </a:ext>
            </a:extLst>
          </p:cNvPr>
          <p:cNvSpPr txBox="1"/>
          <p:nvPr/>
        </p:nvSpPr>
        <p:spPr>
          <a:xfrm>
            <a:off x="7667029" y="5772189"/>
            <a:ext cx="364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injection angle vs field index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7B7A02-9C2F-9219-E8D5-AF1E409BE0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9593" y="1476449"/>
            <a:ext cx="1222736" cy="19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E6592-3823-A0CB-BA22-0E3FBF2A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352CF-A792-2453-F0B1-12A858BA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E3D22-20D9-5A13-FCB5-93E6BA8C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F1CE9-A5EA-E5B6-198A-10C6AAE9566B}"/>
              </a:ext>
            </a:extLst>
          </p:cNvPr>
          <p:cNvSpPr txBox="1"/>
          <p:nvPr/>
        </p:nvSpPr>
        <p:spPr>
          <a:xfrm>
            <a:off x="570206" y="63819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Momentum acceptance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5A917-58C9-3E09-7A82-030570DA3E43}"/>
              </a:ext>
            </a:extLst>
          </p:cNvPr>
          <p:cNvSpPr txBox="1"/>
          <p:nvPr/>
        </p:nvSpPr>
        <p:spPr>
          <a:xfrm>
            <a:off x="534972" y="785352"/>
            <a:ext cx="380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so that                     , and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4E03D7-C616-408F-330B-1E801C89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15" y="808177"/>
            <a:ext cx="1104900" cy="317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C67711-73FF-AEFF-26F6-FFCED1871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983" y="838020"/>
            <a:ext cx="968783" cy="263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E020F1-3285-F092-57DC-FBFB295B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86" y="825564"/>
            <a:ext cx="736600" cy="21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31D925-70AF-7529-0DDA-DDBCBFD06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020" y="4103014"/>
            <a:ext cx="2391160" cy="9142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310A22-B093-509A-63A6-0B56831DA6CB}"/>
              </a:ext>
            </a:extLst>
          </p:cNvPr>
          <p:cNvSpPr txBox="1"/>
          <p:nvPr/>
        </p:nvSpPr>
        <p:spPr>
          <a:xfrm>
            <a:off x="5135198" y="7192618"/>
            <a:ext cx="671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momentum acceptance for amplitude                                             is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6365A-CC34-4A21-C666-AF7791E8B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366" y="7206974"/>
            <a:ext cx="2279132" cy="4061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632BC1-49B7-A2BD-EAED-032D5B996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991" y="7754919"/>
            <a:ext cx="4639615" cy="6436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17C842-1095-1F6F-1E59-E69D8C2637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78" y="1850862"/>
            <a:ext cx="5073803" cy="4715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DDBACE0-17B6-7834-50B2-BC5D8BDE9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5387" y="3164831"/>
            <a:ext cx="1201073" cy="5769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81C8FA9-F1CA-6696-4006-1F6A4F8FB734}"/>
              </a:ext>
            </a:extLst>
          </p:cNvPr>
          <p:cNvSpPr txBox="1"/>
          <p:nvPr/>
        </p:nvSpPr>
        <p:spPr>
          <a:xfrm>
            <a:off x="905086" y="1272326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as long as 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3023D3B-BEB3-8669-E866-3C0191F461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8885" y="2882869"/>
            <a:ext cx="2391160" cy="2887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C0114CF-6BC8-9A25-E4C8-C4954ED105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6422" y="1172214"/>
            <a:ext cx="1702976" cy="4934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C4DB96F-CA7D-86E0-DF70-BED51588D7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913" y="3263237"/>
            <a:ext cx="4705017" cy="309311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DFD70A6-D5C2-821C-C486-728FE384A49A}"/>
              </a:ext>
            </a:extLst>
          </p:cNvPr>
          <p:cNvSpPr txBox="1"/>
          <p:nvPr/>
        </p:nvSpPr>
        <p:spPr>
          <a:xfrm>
            <a:off x="366156" y="2462989"/>
            <a:ext cx="162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for all kicks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24C431-1CCE-EBD2-1400-EFF1ACBBA11C}"/>
              </a:ext>
            </a:extLst>
          </p:cNvPr>
          <p:cNvSpPr txBox="1"/>
          <p:nvPr/>
        </p:nvSpPr>
        <p:spPr>
          <a:xfrm>
            <a:off x="6868160" y="3230880"/>
            <a:ext cx="183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</a:t>
            </a:r>
            <a:r>
              <a:rPr lang="en-US" i="1" dirty="0"/>
              <a:t>ideal</a:t>
            </a:r>
            <a:r>
              <a:rPr lang="en-US" dirty="0"/>
              <a:t> kick,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B2F715-CE6E-B260-E60A-64B288631BF0}"/>
              </a:ext>
            </a:extLst>
          </p:cNvPr>
          <p:cNvSpPr txBox="1"/>
          <p:nvPr/>
        </p:nvSpPr>
        <p:spPr>
          <a:xfrm>
            <a:off x="7233072" y="3830469"/>
            <a:ext cx="260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acceptance is</a:t>
            </a:r>
          </a:p>
        </p:txBody>
      </p:sp>
    </p:spTree>
    <p:extLst>
      <p:ext uri="{BB962C8B-B14F-4D97-AF65-F5344CB8AC3E}">
        <p14:creationId xmlns:p14="http://schemas.microsoft.com/office/powerpoint/2010/main" val="21820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4" grpId="0"/>
      <p:bldP spid="33" grpId="0"/>
      <p:bldP spid="34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E6592-3823-A0CB-BA22-0E3FBF2A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352CF-A792-2453-F0B1-12A858BA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E3D22-20D9-5A13-FCB5-93E6BA8C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56CA2A-AD07-9308-6F85-FE6E3EEA2135}"/>
              </a:ext>
            </a:extLst>
          </p:cNvPr>
          <p:cNvSpPr txBox="1"/>
          <p:nvPr/>
        </p:nvSpPr>
        <p:spPr>
          <a:xfrm>
            <a:off x="392181" y="6000297"/>
            <a:ext cx="349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                 is the collimator aperture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B5C2E5-AF6E-03D4-26A2-3AAAF1F2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70" y="5970412"/>
            <a:ext cx="363606" cy="3636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310A22-B093-509A-63A6-0B56831DA6CB}"/>
              </a:ext>
            </a:extLst>
          </p:cNvPr>
          <p:cNvSpPr txBox="1"/>
          <p:nvPr/>
        </p:nvSpPr>
        <p:spPr>
          <a:xfrm>
            <a:off x="5135198" y="7192618"/>
            <a:ext cx="671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momentum acceptance for amplitude                                             is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6365A-CC34-4A21-C666-AF7791E8B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366" y="7206974"/>
            <a:ext cx="2279132" cy="4061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632BC1-49B7-A2BD-EAED-032D5B996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991" y="7754919"/>
            <a:ext cx="4639615" cy="6436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747EC7-37AF-525F-9BF7-F8E91D556C1E}"/>
              </a:ext>
            </a:extLst>
          </p:cNvPr>
          <p:cNvSpPr txBox="1"/>
          <p:nvPr/>
        </p:nvSpPr>
        <p:spPr>
          <a:xfrm>
            <a:off x="569685" y="911622"/>
            <a:ext cx="391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general the trajectory after the kicker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672C08-B8F1-D53F-3CD3-412B1D483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85" y="1671717"/>
            <a:ext cx="4140200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44C1F0-F03B-71A8-54FA-7599544D8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670" y="1180653"/>
            <a:ext cx="2184400" cy="317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1B4F483-AA99-8DB1-2B3B-A7468751EEDB}"/>
              </a:ext>
            </a:extLst>
          </p:cNvPr>
          <p:cNvSpPr txBox="1"/>
          <p:nvPr/>
        </p:nvSpPr>
        <p:spPr>
          <a:xfrm>
            <a:off x="7498189" y="418795"/>
            <a:ext cx="201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is captured if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92CE8A-0E11-1270-D349-31D2DE411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1697" y="2621159"/>
            <a:ext cx="39116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57B5ADF-D9DA-5DD3-7E9A-93FFA0029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96" y="4680625"/>
            <a:ext cx="9487790" cy="8014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B57184A-C39E-7CA1-7662-648BE696C6E8}"/>
              </a:ext>
            </a:extLst>
          </p:cNvPr>
          <p:cNvSpPr txBox="1"/>
          <p:nvPr/>
        </p:nvSpPr>
        <p:spPr>
          <a:xfrm>
            <a:off x="1063470" y="3788726"/>
            <a:ext cx="998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Rearrange to give the momentum acceptance in terms of initial conditions                                  and the kick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874A708-75BD-F839-0F2B-DCC178209F84}"/>
              </a:ext>
            </a:extLst>
          </p:cNvPr>
          <p:cNvSpPr/>
          <p:nvPr/>
        </p:nvSpPr>
        <p:spPr>
          <a:xfrm>
            <a:off x="722085" y="4436858"/>
            <a:ext cx="10056234" cy="12324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7F2CEAB-C009-4A51-E28D-41DB848FE76A}"/>
              </a:ext>
            </a:extLst>
          </p:cNvPr>
          <p:cNvCxnSpPr/>
          <p:nvPr/>
        </p:nvCxnSpPr>
        <p:spPr>
          <a:xfrm flipV="1">
            <a:off x="210291" y="3359613"/>
            <a:ext cx="11319039" cy="84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B9F4A4AB-ADDB-702D-12FC-77448F6B4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8230" y="1837879"/>
            <a:ext cx="4991100" cy="381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1A5D85C-0A55-C3C1-39B8-298337097569}"/>
              </a:ext>
            </a:extLst>
          </p:cNvPr>
          <p:cNvSpPr txBox="1"/>
          <p:nvPr/>
        </p:nvSpPr>
        <p:spPr>
          <a:xfrm>
            <a:off x="6625839" y="271351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C329B5-8D7F-1888-1376-2861C8C4C7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20577" y="3833655"/>
            <a:ext cx="236033" cy="259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0A63AA-53D5-E377-5B7E-BFB8C25461EC}"/>
              </a:ext>
            </a:extLst>
          </p:cNvPr>
          <p:cNvSpPr txBox="1"/>
          <p:nvPr/>
        </p:nvSpPr>
        <p:spPr>
          <a:xfrm>
            <a:off x="7580762" y="5885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847A52-8F9D-7218-7A08-9BA80E6476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4869" y="5574110"/>
            <a:ext cx="2503906" cy="396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64052B-B5F1-E28C-148F-F74DFD14B9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1920" y="6014762"/>
            <a:ext cx="1684406" cy="411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1029E6-6312-11BA-492D-146FEA568905}"/>
              </a:ext>
            </a:extLst>
          </p:cNvPr>
          <p:cNvSpPr txBox="1"/>
          <p:nvPr/>
        </p:nvSpPr>
        <p:spPr>
          <a:xfrm>
            <a:off x="802640" y="182880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Momentum acceptance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3014216-8086-1350-6DB4-35EC69D080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3400" y="3838045"/>
            <a:ext cx="1600065" cy="3200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9DFCED-199C-9239-CC4D-47C5F0B4EC23}"/>
              </a:ext>
            </a:extLst>
          </p:cNvPr>
          <p:cNvSpPr txBox="1"/>
          <p:nvPr/>
        </p:nvSpPr>
        <p:spPr>
          <a:xfrm>
            <a:off x="11633200" y="6370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7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6" grpId="0"/>
      <p:bldP spid="32" grpId="0"/>
      <p:bldP spid="35" grpId="0" animBg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339F2-0D33-B04E-8516-8CB56FD92BB3}"/>
              </a:ext>
            </a:extLst>
          </p:cNvPr>
          <p:cNvSpPr txBox="1"/>
          <p:nvPr/>
        </p:nvSpPr>
        <p:spPr>
          <a:xfrm>
            <a:off x="1099931" y="384313"/>
            <a:ext cx="4844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How is kick temporal width included?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350BF-4271-6D40-875A-FD368F7AA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7" y="1117157"/>
            <a:ext cx="4733619" cy="3155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C21F1-4097-A24A-BFE7-2E8B6E42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429" y="960306"/>
            <a:ext cx="4988614" cy="3469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C2DA97-AC99-2546-94A4-D09AF7E3A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31" y="5238751"/>
            <a:ext cx="3508786" cy="1234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201D2F-7D6E-CB41-9FA4-FBD3ACFCC290}"/>
              </a:ext>
            </a:extLst>
          </p:cNvPr>
          <p:cNvSpPr txBox="1"/>
          <p:nvPr/>
        </p:nvSpPr>
        <p:spPr>
          <a:xfrm>
            <a:off x="507896" y="4621631"/>
            <a:ext cx="1035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Inequality that defines momentum bite is generalized to include kicks on multiple turns with the replacement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509118D-FC21-1F42-A7CD-699037F57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50D8294-6602-7E48-8122-035975DD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1B067C-1F53-4E4E-98BE-DA4B3EA2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B55BEE-DE7B-CB4A-B298-C235504C436B}"/>
              </a:ext>
            </a:extLst>
          </p:cNvPr>
          <p:cNvSpPr txBox="1"/>
          <p:nvPr/>
        </p:nvSpPr>
        <p:spPr>
          <a:xfrm>
            <a:off x="1364974" y="410817"/>
            <a:ext cx="373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Thin kick  =&gt; Distributed kick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252DA-F087-594D-951E-47701609BD73}"/>
              </a:ext>
            </a:extLst>
          </p:cNvPr>
          <p:cNvSpPr txBox="1"/>
          <p:nvPr/>
        </p:nvSpPr>
        <p:spPr>
          <a:xfrm>
            <a:off x="1351722" y="1046922"/>
            <a:ext cx="10270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kicker extends over nearly 5 meters. </a:t>
            </a:r>
          </a:p>
          <a:p>
            <a:r>
              <a:rPr lang="en-US" dirty="0"/>
              <a:t>Model the extended kick by replacing the single kick with 6 kicks each with 1/6 strength and located in the middle of the first and second half of each kicker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D48205-EA23-6B43-8649-B6BB67908541}"/>
              </a:ext>
            </a:extLst>
          </p:cNvPr>
          <p:cNvCxnSpPr/>
          <p:nvPr/>
        </p:nvCxnSpPr>
        <p:spPr>
          <a:xfrm>
            <a:off x="1351722" y="3273287"/>
            <a:ext cx="9316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C7C7A35-3037-2B4D-BA8F-651AF0712C27}"/>
              </a:ext>
            </a:extLst>
          </p:cNvPr>
          <p:cNvSpPr/>
          <p:nvPr/>
        </p:nvSpPr>
        <p:spPr>
          <a:xfrm>
            <a:off x="1683026" y="2965174"/>
            <a:ext cx="2146852" cy="6526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A6FC41-FAC9-B44B-BE65-D86A0D934CF6}"/>
              </a:ext>
            </a:extLst>
          </p:cNvPr>
          <p:cNvSpPr/>
          <p:nvPr/>
        </p:nvSpPr>
        <p:spPr>
          <a:xfrm>
            <a:off x="5956517" y="2875722"/>
            <a:ext cx="45719" cy="795130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299F7D-90E3-FF43-956E-6BE0194F6BD4}"/>
              </a:ext>
            </a:extLst>
          </p:cNvPr>
          <p:cNvSpPr/>
          <p:nvPr/>
        </p:nvSpPr>
        <p:spPr>
          <a:xfrm>
            <a:off x="2239619" y="2875722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95DF46-15AB-BE41-8DB6-CBDD1035389A}"/>
              </a:ext>
            </a:extLst>
          </p:cNvPr>
          <p:cNvSpPr/>
          <p:nvPr/>
        </p:nvSpPr>
        <p:spPr>
          <a:xfrm>
            <a:off x="3349151" y="2895602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159F3-D956-5742-B851-AA1F51FBBDD9}"/>
              </a:ext>
            </a:extLst>
          </p:cNvPr>
          <p:cNvSpPr/>
          <p:nvPr/>
        </p:nvSpPr>
        <p:spPr>
          <a:xfrm>
            <a:off x="4836380" y="2975116"/>
            <a:ext cx="2146852" cy="6526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CCDA7-D140-8B42-B4EB-EC4156CE1C0B}"/>
              </a:ext>
            </a:extLst>
          </p:cNvPr>
          <p:cNvSpPr/>
          <p:nvPr/>
        </p:nvSpPr>
        <p:spPr>
          <a:xfrm>
            <a:off x="5392973" y="2885664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DA2D36-0C94-EC45-8310-EA2C14E62D7E}"/>
              </a:ext>
            </a:extLst>
          </p:cNvPr>
          <p:cNvSpPr/>
          <p:nvPr/>
        </p:nvSpPr>
        <p:spPr>
          <a:xfrm>
            <a:off x="6502505" y="2905544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FDFD0-C180-DE4B-97C0-40251130EE1D}"/>
              </a:ext>
            </a:extLst>
          </p:cNvPr>
          <p:cNvSpPr/>
          <p:nvPr/>
        </p:nvSpPr>
        <p:spPr>
          <a:xfrm>
            <a:off x="7943684" y="2958551"/>
            <a:ext cx="2146852" cy="6526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30B5C-6E2F-434A-AA39-4AE97B876A7D}"/>
              </a:ext>
            </a:extLst>
          </p:cNvPr>
          <p:cNvSpPr/>
          <p:nvPr/>
        </p:nvSpPr>
        <p:spPr>
          <a:xfrm>
            <a:off x="8500277" y="2895603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87DDB9-6C63-5942-B285-2EFAA8729C37}"/>
              </a:ext>
            </a:extLst>
          </p:cNvPr>
          <p:cNvSpPr/>
          <p:nvPr/>
        </p:nvSpPr>
        <p:spPr>
          <a:xfrm>
            <a:off x="9609809" y="2915483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162B11-BE83-664E-89C9-D51FAB038439}"/>
              </a:ext>
            </a:extLst>
          </p:cNvPr>
          <p:cNvSpPr txBox="1"/>
          <p:nvPr/>
        </p:nvSpPr>
        <p:spPr>
          <a:xfrm>
            <a:off x="5877004" y="444120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kick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BD1A3E-3350-894A-B7F0-495F3FA4A086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036363" y="3727180"/>
            <a:ext cx="417883" cy="714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D699204-C5F9-FA42-9067-60BA43C396C0}"/>
              </a:ext>
            </a:extLst>
          </p:cNvPr>
          <p:cNvSpPr txBox="1"/>
          <p:nvPr/>
        </p:nvSpPr>
        <p:spPr>
          <a:xfrm>
            <a:off x="3706295" y="4256541"/>
            <a:ext cx="173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Distributed kicks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485AAC9-F816-DF45-B790-42BCF68340D0}"/>
              </a:ext>
            </a:extLst>
          </p:cNvPr>
          <p:cNvCxnSpPr/>
          <p:nvPr/>
        </p:nvCxnSpPr>
        <p:spPr>
          <a:xfrm flipH="1" flipV="1">
            <a:off x="2425148" y="3727180"/>
            <a:ext cx="1524000" cy="376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0F9D01-BB9F-4A4F-9415-5E228332013F}"/>
              </a:ext>
            </a:extLst>
          </p:cNvPr>
          <p:cNvCxnSpPr>
            <a:cxnSpLocks/>
          </p:cNvCxnSpPr>
          <p:nvPr/>
        </p:nvCxnSpPr>
        <p:spPr>
          <a:xfrm flipH="1" flipV="1">
            <a:off x="3567160" y="3695636"/>
            <a:ext cx="753049" cy="407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511399-67CA-014D-8558-26956C1B2D82}"/>
              </a:ext>
            </a:extLst>
          </p:cNvPr>
          <p:cNvCxnSpPr>
            <a:cxnSpLocks/>
          </p:cNvCxnSpPr>
          <p:nvPr/>
        </p:nvCxnSpPr>
        <p:spPr>
          <a:xfrm flipV="1">
            <a:off x="4395746" y="3765345"/>
            <a:ext cx="881268" cy="40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118D70-31E5-DF40-B7AE-7C4454EB4A54}"/>
              </a:ext>
            </a:extLst>
          </p:cNvPr>
          <p:cNvCxnSpPr>
            <a:cxnSpLocks/>
          </p:cNvCxnSpPr>
          <p:nvPr/>
        </p:nvCxnSpPr>
        <p:spPr>
          <a:xfrm flipV="1">
            <a:off x="4766807" y="3750366"/>
            <a:ext cx="1580984" cy="414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0C09E49-B37A-314D-B0AB-65959638A53F}"/>
              </a:ext>
            </a:extLst>
          </p:cNvPr>
          <p:cNvCxnSpPr>
            <a:cxnSpLocks/>
          </p:cNvCxnSpPr>
          <p:nvPr/>
        </p:nvCxnSpPr>
        <p:spPr>
          <a:xfrm flipV="1">
            <a:off x="4917880" y="3727180"/>
            <a:ext cx="3444242" cy="469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B1F3A9-FDCF-6B45-B05C-2A5D606786BB}"/>
              </a:ext>
            </a:extLst>
          </p:cNvPr>
          <p:cNvCxnSpPr>
            <a:cxnSpLocks/>
          </p:cNvCxnSpPr>
          <p:nvPr/>
        </p:nvCxnSpPr>
        <p:spPr>
          <a:xfrm flipV="1">
            <a:off x="4996731" y="3763622"/>
            <a:ext cx="4613078" cy="505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C6F2EE4-3AEF-5D41-AB70-41E22910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71" y="4973887"/>
            <a:ext cx="3569775" cy="1631897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6610D8-868B-9B45-8EBF-E0F378C77A1B}"/>
              </a:ext>
            </a:extLst>
          </p:cNvPr>
          <p:cNvCxnSpPr/>
          <p:nvPr/>
        </p:nvCxnSpPr>
        <p:spPr>
          <a:xfrm>
            <a:off x="954157" y="2749826"/>
            <a:ext cx="12854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F065579-33B9-8843-93A1-7E29274862F5}"/>
              </a:ext>
            </a:extLst>
          </p:cNvPr>
          <p:cNvCxnSpPr>
            <a:cxnSpLocks/>
          </p:cNvCxnSpPr>
          <p:nvPr/>
        </p:nvCxnSpPr>
        <p:spPr>
          <a:xfrm>
            <a:off x="952693" y="2529437"/>
            <a:ext cx="24421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10B2D06-E7B8-6848-9464-E127AD99A062}"/>
              </a:ext>
            </a:extLst>
          </p:cNvPr>
          <p:cNvCxnSpPr>
            <a:cxnSpLocks/>
          </p:cNvCxnSpPr>
          <p:nvPr/>
        </p:nvCxnSpPr>
        <p:spPr>
          <a:xfrm>
            <a:off x="952693" y="2310776"/>
            <a:ext cx="8657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EBD0DE0-9A61-E04D-B25E-68DD164E883F}"/>
              </a:ext>
            </a:extLst>
          </p:cNvPr>
          <p:cNvSpPr txBox="1"/>
          <p:nvPr/>
        </p:nvSpPr>
        <p:spPr>
          <a:xfrm>
            <a:off x="984089" y="2687744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0E38E6-FC78-C24F-956D-ECC6C528758C}"/>
              </a:ext>
            </a:extLst>
          </p:cNvPr>
          <p:cNvSpPr txBox="1"/>
          <p:nvPr/>
        </p:nvSpPr>
        <p:spPr>
          <a:xfrm>
            <a:off x="2337911" y="242342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9AED30-EFBD-854B-A0DA-407A83A08BCD}"/>
              </a:ext>
            </a:extLst>
          </p:cNvPr>
          <p:cNvSpPr txBox="1"/>
          <p:nvPr/>
        </p:nvSpPr>
        <p:spPr>
          <a:xfrm>
            <a:off x="8797132" y="2240336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6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BC51ED-DBC9-B946-8386-E0385E5A13BB}"/>
              </a:ext>
            </a:extLst>
          </p:cNvPr>
          <p:cNvSpPr txBox="1"/>
          <p:nvPr/>
        </p:nvSpPr>
        <p:spPr>
          <a:xfrm>
            <a:off x="95927" y="2113938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inflector exit</a:t>
            </a:r>
          </a:p>
        </p:txBody>
      </p:sp>
      <p:sp>
        <p:nvSpPr>
          <p:cNvPr id="52" name="Date Placeholder 51">
            <a:extLst>
              <a:ext uri="{FF2B5EF4-FFF2-40B4-BE49-F238E27FC236}">
                <a16:creationId xmlns:a16="http://schemas.microsoft.com/office/drawing/2014/main" id="{F8FE6CDE-05CB-C446-8DA9-F232ED11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3" name="Footer Placeholder 52">
            <a:extLst>
              <a:ext uri="{FF2B5EF4-FFF2-40B4-BE49-F238E27FC236}">
                <a16:creationId xmlns:a16="http://schemas.microsoft.com/office/drawing/2014/main" id="{EA5F71F5-1AD9-BA44-B3ED-8611B0C2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1C7D4D1B-C9F6-CE4F-BDA1-C4425916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F4E34B-8526-C44D-559D-C7641813C271}"/>
              </a:ext>
            </a:extLst>
          </p:cNvPr>
          <p:cNvSpPr txBox="1"/>
          <p:nvPr/>
        </p:nvSpPr>
        <p:spPr>
          <a:xfrm>
            <a:off x="5638800" y="5455920"/>
            <a:ext cx="582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There is an equivalent kick and an equivalent injection angle</a:t>
            </a:r>
          </a:p>
        </p:txBody>
      </p:sp>
    </p:spTree>
    <p:extLst>
      <p:ext uri="{BB962C8B-B14F-4D97-AF65-F5344CB8AC3E}">
        <p14:creationId xmlns:p14="http://schemas.microsoft.com/office/powerpoint/2010/main" val="4022498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E9D41-F7C9-2860-B875-5E3E5B8D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28D67-A596-FA0B-FEA6-394CCEBA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51B5-E4AD-2B3E-16E1-A456612D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8D828-1ABA-19B9-36B8-5A1A4CFE6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" y="3507765"/>
            <a:ext cx="9487790" cy="801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C6EDA5-DF72-12CA-6490-3C1AB567BAE3}"/>
              </a:ext>
            </a:extLst>
          </p:cNvPr>
          <p:cNvSpPr txBox="1"/>
          <p:nvPr/>
        </p:nvSpPr>
        <p:spPr>
          <a:xfrm>
            <a:off x="1442720" y="1006563"/>
            <a:ext cx="665156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Now our momentum acceptance inequality includes effects of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Physically distributed kick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Kicker pulse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angle and 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Kick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 index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76435-B51C-08B9-D6A1-40603E62C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251" y="4724453"/>
            <a:ext cx="3569775" cy="16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79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E9D41-F7C9-2860-B875-5E3E5B8D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28D67-A596-FA0B-FEA6-394CCEBA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51B5-E4AD-2B3E-16E1-A456612D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8D828-1ABA-19B9-36B8-5A1A4CFE6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95" y="1339621"/>
            <a:ext cx="9487790" cy="801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06D6CF-BA9D-2A01-E2C6-35F3638B0451}"/>
              </a:ext>
            </a:extLst>
          </p:cNvPr>
          <p:cNvSpPr txBox="1"/>
          <p:nvPr/>
        </p:nvSpPr>
        <p:spPr>
          <a:xfrm>
            <a:off x="1066800" y="619760"/>
            <a:ext cx="3946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Averaging over injection angle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69E3E9-E42B-E613-F59D-C5BC69041E60}"/>
              </a:ext>
            </a:extLst>
          </p:cNvPr>
          <p:cNvSpPr txBox="1"/>
          <p:nvPr/>
        </p:nvSpPr>
        <p:spPr>
          <a:xfrm>
            <a:off x="1310640" y="2305840"/>
            <a:ext cx="818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suppose that the distribution of injection angles is gaussian with a central value,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7E57CD-D825-3923-0BEA-3AB778DE9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985" y="2816575"/>
            <a:ext cx="2689201" cy="618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26C48-C6BF-7EB1-3A13-C0AC188D1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374" y="3631402"/>
            <a:ext cx="4799534" cy="9812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7CE403-0CAD-80C2-114E-9C148DC06548}"/>
              </a:ext>
            </a:extLst>
          </p:cNvPr>
          <p:cNvSpPr txBox="1"/>
          <p:nvPr/>
        </p:nvSpPr>
        <p:spPr>
          <a:xfrm>
            <a:off x="1930400" y="35560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366399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CEE08-ABAF-C31B-38B7-A58A71FE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569C9-FC72-F97F-6198-D395C0A5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FE5F-9E8D-C595-8B67-DA49B8D7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195BB-B6C4-9CA5-557E-D823FB683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1403773"/>
            <a:ext cx="6075680" cy="405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63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AC156B-C409-D239-4825-900276E8D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0FD27A-46F6-528D-ABF1-9885BFD7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68D3F-A27C-FE14-F4FA-068523BD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36D4B-09B7-44AF-71CB-EF44B47A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216" y="685800"/>
            <a:ext cx="41148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EB65A-EFCB-AF7D-A243-1AC65750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216" y="3521075"/>
            <a:ext cx="41148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6DB229-F9CF-36C1-C5EA-7C6DA8F3C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48" y="1701185"/>
            <a:ext cx="411480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402573-4D14-99BA-DE6B-6B480F30ED71}"/>
              </a:ext>
            </a:extLst>
          </p:cNvPr>
          <p:cNvSpPr txBox="1"/>
          <p:nvPr/>
        </p:nvSpPr>
        <p:spPr>
          <a:xfrm>
            <a:off x="640080" y="224135"/>
            <a:ext cx="1362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497745-06F4-5AE9-461A-F029047F151C}"/>
              </a:ext>
            </a:extLst>
          </p:cNvPr>
          <p:cNvSpPr txBox="1"/>
          <p:nvPr/>
        </p:nvSpPr>
        <p:spPr>
          <a:xfrm>
            <a:off x="1107440" y="833120"/>
            <a:ext cx="31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kicks on multiple turns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FDE4FB-72B1-5833-D229-A672423FB9FB}"/>
              </a:ext>
            </a:extLst>
          </p:cNvPr>
          <p:cNvSpPr txBox="1"/>
          <p:nvPr/>
        </p:nvSpPr>
        <p:spPr>
          <a:xfrm>
            <a:off x="9347200" y="1239520"/>
            <a:ext cx="2332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kick on first pass</a:t>
            </a:r>
          </a:p>
          <a:p>
            <a:endParaRPr lang="en-US" dirty="0"/>
          </a:p>
          <a:p>
            <a:r>
              <a:rPr lang="en-US" i="1" dirty="0"/>
              <a:t>(as good as it gets)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942B2A-2AD1-FD21-0818-C637EB5C97AC}"/>
              </a:ext>
            </a:extLst>
          </p:cNvPr>
          <p:cNvSpPr txBox="1"/>
          <p:nvPr/>
        </p:nvSpPr>
        <p:spPr>
          <a:xfrm>
            <a:off x="9265920" y="4086582"/>
            <a:ext cx="2600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Kicks on 8 passes</a:t>
            </a:r>
          </a:p>
          <a:p>
            <a:endParaRPr lang="en-US" dirty="0"/>
          </a:p>
          <a:p>
            <a:r>
              <a:rPr lang="en-US" dirty="0"/>
              <a:t>Acceptance is reduced on each pass</a:t>
            </a:r>
          </a:p>
        </p:txBody>
      </p:sp>
    </p:spTree>
    <p:extLst>
      <p:ext uri="{BB962C8B-B14F-4D97-AF65-F5344CB8AC3E}">
        <p14:creationId xmlns:p14="http://schemas.microsoft.com/office/powerpoint/2010/main" val="1264430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FE84DC-347E-DF0B-8CF0-E38D41D44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A7895-B0F0-AE4E-E129-266CC121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96C69-3C9E-DC01-201E-F6EADC9B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8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49429-B866-67AC-ABED-505BB425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DC10F-8247-628B-95B7-82AA35553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57FDD-3842-EFE4-98DC-1195D8E4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F3BCF-10B1-F09D-CC19-2E8774E205E6}"/>
              </a:ext>
            </a:extLst>
          </p:cNvPr>
          <p:cNvSpPr txBox="1"/>
          <p:nvPr/>
        </p:nvSpPr>
        <p:spPr>
          <a:xfrm>
            <a:off x="1109609" y="493160"/>
            <a:ext cx="211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More 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157BD-924A-556B-9BE7-F83B79139941}"/>
              </a:ext>
            </a:extLst>
          </p:cNvPr>
          <p:cNvSpPr txBox="1"/>
          <p:nvPr/>
        </p:nvSpPr>
        <p:spPr>
          <a:xfrm>
            <a:off x="838200" y="956518"/>
            <a:ext cx="175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amplitude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35411-706B-093D-D8E0-AA983821C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161" y="1805683"/>
            <a:ext cx="54864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88CB3-00F0-7139-4C9B-3FF37CA84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13" y="1696875"/>
            <a:ext cx="5486400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452473-A9F5-75AA-1A63-61D34A7ED010}"/>
              </a:ext>
            </a:extLst>
          </p:cNvPr>
          <p:cNvSpPr txBox="1"/>
          <p:nvPr/>
        </p:nvSpPr>
        <p:spPr>
          <a:xfrm>
            <a:off x="2547991" y="5650787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 204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3D8C7F-DDBC-969B-1DF8-20A2E2D2F796}"/>
              </a:ext>
            </a:extLst>
          </p:cNvPr>
          <p:cNvSpPr txBox="1"/>
          <p:nvPr/>
        </p:nvSpPr>
        <p:spPr>
          <a:xfrm>
            <a:off x="7919545" y="5640244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 264 G</a:t>
            </a:r>
          </a:p>
        </p:txBody>
      </p:sp>
    </p:spTree>
    <p:extLst>
      <p:ext uri="{BB962C8B-B14F-4D97-AF65-F5344CB8AC3E}">
        <p14:creationId xmlns:p14="http://schemas.microsoft.com/office/powerpoint/2010/main" val="4097954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64D39-CE60-306C-50B8-FF0FF13A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34FF9-6B16-F136-0748-60162BEF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9D978-F1F8-9B2D-8692-ECA004B2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5983A-97A8-E371-A5CD-1C06717D0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080"/>
            <a:ext cx="54864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ADEB98-13E5-9CB9-99AF-4B56022F34D4}"/>
              </a:ext>
            </a:extLst>
          </p:cNvPr>
          <p:cNvSpPr txBox="1"/>
          <p:nvPr/>
        </p:nvSpPr>
        <p:spPr>
          <a:xfrm>
            <a:off x="838200" y="136525"/>
            <a:ext cx="218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More examples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7A414-06EF-54D4-FFFE-BB9CAA0DCCA0}"/>
              </a:ext>
            </a:extLst>
          </p:cNvPr>
          <p:cNvSpPr txBox="1"/>
          <p:nvPr/>
        </p:nvSpPr>
        <p:spPr>
          <a:xfrm>
            <a:off x="1273996" y="924674"/>
            <a:ext cx="189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pulse shape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98045-A830-BA7C-E95E-D42ADF86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019" y="529689"/>
            <a:ext cx="4150761" cy="2767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ADD114-03EE-7059-8766-E2B58A272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57679"/>
            <a:ext cx="4155949" cy="2770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17B179-6DCA-FB4F-EF34-16AC779ABAD0}"/>
              </a:ext>
            </a:extLst>
          </p:cNvPr>
          <p:cNvSpPr txBox="1"/>
          <p:nvPr/>
        </p:nvSpPr>
        <p:spPr>
          <a:xfrm>
            <a:off x="10154397" y="2013735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 204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A6F4CA-AD63-FB05-855C-6DB4BADABC8F}"/>
              </a:ext>
            </a:extLst>
          </p:cNvPr>
          <p:cNvSpPr txBox="1"/>
          <p:nvPr/>
        </p:nvSpPr>
        <p:spPr>
          <a:xfrm>
            <a:off x="10170494" y="5055412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 294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7C0A22-2503-0893-F582-1B1184BFF7F0}"/>
              </a:ext>
            </a:extLst>
          </p:cNvPr>
          <p:cNvSpPr txBox="1"/>
          <p:nvPr/>
        </p:nvSpPr>
        <p:spPr>
          <a:xfrm>
            <a:off x="1736333" y="5208998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3b_4 pulse</a:t>
            </a:r>
          </a:p>
        </p:txBody>
      </p:sp>
    </p:spTree>
    <p:extLst>
      <p:ext uri="{BB962C8B-B14F-4D97-AF65-F5344CB8AC3E}">
        <p14:creationId xmlns:p14="http://schemas.microsoft.com/office/powerpoint/2010/main" val="3141488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BF1645-78A8-0C4D-988D-BDCDC28BC290}"/>
              </a:ext>
            </a:extLst>
          </p:cNvPr>
          <p:cNvSpPr txBox="1"/>
          <p:nvPr/>
        </p:nvSpPr>
        <p:spPr>
          <a:xfrm>
            <a:off x="1138049" y="1674674"/>
            <a:ext cx="72571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assumed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Uniform kicker field and </a:t>
            </a:r>
            <a:r>
              <a:rPr lang="en-US" i="1" dirty="0"/>
              <a:t>infinite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collimation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vertical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Neglected to average over injection offset and rely on the average value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Neglect scraping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59AFE-96EE-9446-94C3-E6F2545E0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FEC89D-7218-974E-B4CC-94E40DFA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E3673A-A328-3E40-B798-DE8FB87A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B8BA5-6115-004A-853A-A34C293FB299}"/>
              </a:ext>
            </a:extLst>
          </p:cNvPr>
          <p:cNvSpPr txBox="1"/>
          <p:nvPr/>
        </p:nvSpPr>
        <p:spPr>
          <a:xfrm>
            <a:off x="821635" y="781878"/>
            <a:ext cx="4737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Approximations and limitations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81494-C7F2-E5E8-4B4B-1EDC99A8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827" y="3101213"/>
            <a:ext cx="1546118" cy="2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96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9E804-6421-D94D-9203-A726B3A7C1CF}"/>
              </a:ext>
            </a:extLst>
          </p:cNvPr>
          <p:cNvSpPr txBox="1"/>
          <p:nvPr/>
        </p:nvSpPr>
        <p:spPr>
          <a:xfrm>
            <a:off x="1113184" y="967409"/>
            <a:ext cx="103101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Conclusions: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Width of accepted momentum bite is nearly independent of kick (as long as the kick is above threshold)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Centroid of the accepted momentum bite decreases with increasing kick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Accepted momentum bite narrows with increasing injection angle (away from ideal value)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kicker pulse extends over multiple turns. The effect of the multiple kicks is to ‘flatten’ the pulse and reduce the dependence of momentum on time.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Finite kicker aperture reduces acceptance of high momentum particles.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Details of collimation are important as they determine impact of secondary ...   kicks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7F2B2-67FE-DF41-97E9-D29C5DF07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AD005C-5CA8-DE4B-810C-D5F35B70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066BC-EE8D-4A41-A902-1DCC3B1B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63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65ACB-8B8B-0F83-8A83-8CFD8AE71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012D08-37B2-44DD-FE86-8F508689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E8052-BBC4-FA32-28AC-DA39EC5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A834E-D2FF-6548-CBC4-E860336DF125}"/>
              </a:ext>
            </a:extLst>
          </p:cNvPr>
          <p:cNvSpPr txBox="1"/>
          <p:nvPr/>
        </p:nvSpPr>
        <p:spPr>
          <a:xfrm>
            <a:off x="3667874" y="213702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652042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8027A6-6909-B489-7D62-3D2FEFA4F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9" y="1524370"/>
            <a:ext cx="7012073" cy="46747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F908D-198B-73CF-110F-0A82A2DD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E97FB-BB7D-98D2-51EA-49FF57AC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32263-F8BE-5F1E-9D50-F23FCDBB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37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BCFBC9-0AF2-178D-55A6-F8EB5E10DA03}"/>
              </a:ext>
            </a:extLst>
          </p:cNvPr>
          <p:cNvCxnSpPr>
            <a:cxnSpLocks/>
          </p:cNvCxnSpPr>
          <p:nvPr/>
        </p:nvCxnSpPr>
        <p:spPr>
          <a:xfrm>
            <a:off x="3173506" y="3334868"/>
            <a:ext cx="69386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83A8A1-D0F7-D498-B9B4-671F6642D1C7}"/>
              </a:ext>
            </a:extLst>
          </p:cNvPr>
          <p:cNvCxnSpPr>
            <a:cxnSpLocks/>
          </p:cNvCxnSpPr>
          <p:nvPr/>
        </p:nvCxnSpPr>
        <p:spPr>
          <a:xfrm>
            <a:off x="3173506" y="3877236"/>
            <a:ext cx="57643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354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0E9319-3BB7-F84E-BA7D-1AF73E29C083}"/>
              </a:ext>
            </a:extLst>
          </p:cNvPr>
          <p:cNvSpPr txBox="1"/>
          <p:nvPr/>
        </p:nvSpPr>
        <p:spPr>
          <a:xfrm>
            <a:off x="1503124" y="921478"/>
            <a:ext cx="19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inflector exit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7B46C-633E-A545-9C86-ECEF47D8C259}"/>
              </a:ext>
            </a:extLst>
          </p:cNvPr>
          <p:cNvSpPr txBox="1"/>
          <p:nvPr/>
        </p:nvSpPr>
        <p:spPr>
          <a:xfrm>
            <a:off x="1615858" y="3360474"/>
            <a:ext cx="489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Write initial phase offset in terms of initial  x and x</a:t>
            </a:r>
            <a:r>
              <a:rPr lang="en-US" baseline="30000" dirty="0"/>
              <a:t>’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130A8-4ACE-0340-B29A-27E925E5E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476" y="1411000"/>
            <a:ext cx="5420408" cy="821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CF43A-EB40-5449-AFE5-B0CA9DF3C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24" y="3901901"/>
            <a:ext cx="8414904" cy="1564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DDB517-6F6C-D742-A4CD-7650CE6B657F}"/>
              </a:ext>
            </a:extLst>
          </p:cNvPr>
          <p:cNvSpPr txBox="1"/>
          <p:nvPr/>
        </p:nvSpPr>
        <p:spPr>
          <a:xfrm>
            <a:off x="1615858" y="5638305"/>
            <a:ext cx="568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Trajectory in terms of initial conditions and </a:t>
            </a:r>
            <a:r>
              <a:rPr lang="en-US" dirty="0" err="1"/>
              <a:t>betatron</a:t>
            </a:r>
            <a:r>
              <a:rPr lang="en-US" dirty="0"/>
              <a:t> 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63EA82-1021-A74E-A845-066A5DA28787}"/>
              </a:ext>
            </a:extLst>
          </p:cNvPr>
          <p:cNvSpPr txBox="1"/>
          <p:nvPr/>
        </p:nvSpPr>
        <p:spPr>
          <a:xfrm>
            <a:off x="755374" y="238539"/>
            <a:ext cx="293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Trajectory of injected particle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86CA58C-447D-F249-897D-ABAEFBED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973F7B9-40E0-064B-BD4D-19109282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402768-E215-8643-956F-4AD848E1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CE76F-7EAB-262B-035C-91071480E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480" y="947394"/>
            <a:ext cx="10922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B4A762C-FDC8-77FC-9EB6-034177B0A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925"/>
          <a:stretch/>
        </p:blipFill>
        <p:spPr>
          <a:xfrm>
            <a:off x="6599716" y="1199388"/>
            <a:ext cx="3080938" cy="3077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5E05E8-D123-D245-A15F-8B752B9B92FD}"/>
              </a:ext>
            </a:extLst>
          </p:cNvPr>
          <p:cNvSpPr txBox="1"/>
          <p:nvPr/>
        </p:nvSpPr>
        <p:spPr>
          <a:xfrm>
            <a:off x="681636" y="259591"/>
            <a:ext cx="1059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Kicker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1DC35-52FE-2643-B672-ABB48179BC48}"/>
              </a:ext>
            </a:extLst>
          </p:cNvPr>
          <p:cNvSpPr txBox="1"/>
          <p:nvPr/>
        </p:nvSpPr>
        <p:spPr>
          <a:xfrm>
            <a:off x="463826" y="927650"/>
            <a:ext cx="140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kicker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2BFE4-2A9F-5A42-81B0-EFFA30470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48" y="927650"/>
            <a:ext cx="1299265" cy="423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4ABCA4-B154-3546-A69C-A6781F9321F9}"/>
              </a:ext>
            </a:extLst>
          </p:cNvPr>
          <p:cNvSpPr txBox="1"/>
          <p:nvPr/>
        </p:nvSpPr>
        <p:spPr>
          <a:xfrm>
            <a:off x="463826" y="1482526"/>
            <a:ext cx="364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Displacement and angle at the kicker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13C44-7A0B-9640-B8AF-F06CD392C476}"/>
              </a:ext>
            </a:extLst>
          </p:cNvPr>
          <p:cNvSpPr txBox="1"/>
          <p:nvPr/>
        </p:nvSpPr>
        <p:spPr>
          <a:xfrm>
            <a:off x="340116" y="3339934"/>
            <a:ext cx="650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Immediately beyond the kick  (imagine an infinitesimally thin kicker)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5C0660-E937-334C-B82C-A86D870D4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912" y="3885113"/>
            <a:ext cx="2419695" cy="1075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60E9A2-03E1-C848-8270-4838E351F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06" y="4932376"/>
            <a:ext cx="6328823" cy="768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EC8802-4FD7-8144-98B6-0A224F9E1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21" y="5642112"/>
            <a:ext cx="6400800" cy="880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1198FE-12BE-C148-AD0E-30667D36C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963" y="2020165"/>
            <a:ext cx="5021479" cy="595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B059EC-26ED-4B42-9A8D-A0B8C70779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63" y="2562414"/>
            <a:ext cx="4641425" cy="670428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FD37C10-6922-E44D-96C2-91165171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DF878F80-E247-D748-A107-3735E47C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4966CF2-172F-FA40-BE64-D9C527FE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39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E280BD-7DBA-3C53-5463-F5A9F47F33D3}"/>
              </a:ext>
            </a:extLst>
          </p:cNvPr>
          <p:cNvCxnSpPr>
            <a:cxnSpLocks/>
          </p:cNvCxnSpPr>
          <p:nvPr/>
        </p:nvCxnSpPr>
        <p:spPr>
          <a:xfrm>
            <a:off x="6707624" y="2509607"/>
            <a:ext cx="52953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5C0B51-63E9-D647-7201-196D467B9E69}"/>
              </a:ext>
            </a:extLst>
          </p:cNvPr>
          <p:cNvCxnSpPr>
            <a:cxnSpLocks/>
          </p:cNvCxnSpPr>
          <p:nvPr/>
        </p:nvCxnSpPr>
        <p:spPr>
          <a:xfrm>
            <a:off x="9680657" y="1654629"/>
            <a:ext cx="0" cy="223048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6B22324-A573-A26D-4D27-28E83E375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1207" y="2682373"/>
            <a:ext cx="292100" cy="330200"/>
          </a:xfrm>
          <a:prstGeom prst="rect">
            <a:avLst/>
          </a:prstGeom>
        </p:spPr>
      </p:pic>
      <p:sp>
        <p:nvSpPr>
          <p:cNvPr id="31" name="Arc 30">
            <a:extLst>
              <a:ext uri="{FF2B5EF4-FFF2-40B4-BE49-F238E27FC236}">
                <a16:creationId xmlns:a16="http://schemas.microsoft.com/office/drawing/2014/main" id="{93CEF2DF-7E2B-1A97-2962-51E408EAB8F9}"/>
              </a:ext>
            </a:extLst>
          </p:cNvPr>
          <p:cNvSpPr/>
          <p:nvPr/>
        </p:nvSpPr>
        <p:spPr>
          <a:xfrm>
            <a:off x="9680657" y="3227919"/>
            <a:ext cx="118728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1FD8A5A2-AA5E-9184-4098-C3D61EDA78D5}"/>
              </a:ext>
            </a:extLst>
          </p:cNvPr>
          <p:cNvSpPr/>
          <p:nvPr/>
        </p:nvSpPr>
        <p:spPr>
          <a:xfrm rot="16200000">
            <a:off x="8989150" y="2927206"/>
            <a:ext cx="608380" cy="42579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4A51443-77E9-6754-B1A4-B805AC130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7436" y="2693811"/>
            <a:ext cx="292100" cy="1905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5FA55AE-AE9D-79EA-6BB3-F6922476325B}"/>
              </a:ext>
            </a:extLst>
          </p:cNvPr>
          <p:cNvCxnSpPr/>
          <p:nvPr/>
        </p:nvCxnSpPr>
        <p:spPr>
          <a:xfrm>
            <a:off x="7884374" y="3140835"/>
            <a:ext cx="3659663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EA79315-B3F8-85D6-F247-B3E053592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57" r="20230"/>
          <a:stretch/>
        </p:blipFill>
        <p:spPr>
          <a:xfrm rot="20746519">
            <a:off x="9502165" y="1016211"/>
            <a:ext cx="934015" cy="30770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ACD441-5C34-5ED7-B071-78B753E236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4086" y="3145849"/>
            <a:ext cx="965200" cy="330200"/>
          </a:xfrm>
          <a:prstGeom prst="rect">
            <a:avLst/>
          </a:prstGeom>
        </p:spPr>
      </p:pic>
      <p:sp>
        <p:nvSpPr>
          <p:cNvPr id="39" name="Arc 38">
            <a:extLst>
              <a:ext uri="{FF2B5EF4-FFF2-40B4-BE49-F238E27FC236}">
                <a16:creationId xmlns:a16="http://schemas.microsoft.com/office/drawing/2014/main" id="{44C3F5EC-0BD0-116F-88D8-3DFC19CBC67A}"/>
              </a:ext>
            </a:extLst>
          </p:cNvPr>
          <p:cNvSpPr/>
          <p:nvPr/>
        </p:nvSpPr>
        <p:spPr>
          <a:xfrm rot="2196123">
            <a:off x="9836650" y="3057888"/>
            <a:ext cx="406974" cy="47496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34A0DF-50E4-2F47-1A85-C0584E1A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296C52-9DDE-E4AF-95B8-90E4AE06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76A56-B09B-4BB8-07CE-7521911F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4B426-C5E4-3832-F9BC-448157B70DDB}"/>
              </a:ext>
            </a:extLst>
          </p:cNvPr>
          <p:cNvSpPr txBox="1"/>
          <p:nvPr/>
        </p:nvSpPr>
        <p:spPr>
          <a:xfrm>
            <a:off x="7368988" y="1702543"/>
            <a:ext cx="320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Continuous quad approximation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19CBC1-9F2C-885E-B726-95ACB0CF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12" y="2471830"/>
            <a:ext cx="1587500" cy="71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765529-730B-6A69-1CB0-E6046B14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742" y="3399421"/>
            <a:ext cx="2311400" cy="698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34D963-1205-E1CD-26D7-5CC149A5F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344" y="2451844"/>
            <a:ext cx="939800" cy="6477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4DB52D-F034-C5AA-02D0-01314144572A}"/>
              </a:ext>
            </a:extLst>
          </p:cNvPr>
          <p:cNvCxnSpPr/>
          <p:nvPr/>
        </p:nvCxnSpPr>
        <p:spPr>
          <a:xfrm>
            <a:off x="9505306" y="2804084"/>
            <a:ext cx="365760" cy="0"/>
          </a:xfrm>
          <a:prstGeom prst="straightConnector1">
            <a:avLst/>
          </a:prstGeom>
          <a:ln w="381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A3CB449-8BC3-7519-B99A-30B9F4596355}"/>
              </a:ext>
            </a:extLst>
          </p:cNvPr>
          <p:cNvSpPr txBox="1"/>
          <p:nvPr/>
        </p:nvSpPr>
        <p:spPr>
          <a:xfrm>
            <a:off x="1020856" y="396781"/>
            <a:ext cx="3676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free </a:t>
            </a:r>
            <a:r>
              <a:rPr lang="en-US" sz="2800" dirty="0" err="1"/>
              <a:t>betatron</a:t>
            </a:r>
            <a:r>
              <a:rPr lang="en-US" sz="2800" dirty="0"/>
              <a:t> oscillation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0FF422-6370-7F89-4FAF-CD0D45E79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96" y="1462930"/>
            <a:ext cx="5486400" cy="3657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33D4E2-96AE-47AB-7381-B1C3BD617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812" y="4487411"/>
            <a:ext cx="4902200" cy="749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BC8F452-306F-EA77-27D2-CABDC7213E3D}"/>
              </a:ext>
            </a:extLst>
          </p:cNvPr>
          <p:cNvSpPr txBox="1"/>
          <p:nvPr/>
        </p:nvSpPr>
        <p:spPr>
          <a:xfrm>
            <a:off x="5628640" y="5720080"/>
            <a:ext cx="201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invariant amplitude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06308A-DB14-1B1E-D05E-EBCDD90AA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994" y="5555496"/>
            <a:ext cx="2933700" cy="698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0E678F-B544-4130-D730-0C04AC411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0042" y="766955"/>
            <a:ext cx="3683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B3D648-1F37-A631-409F-0FA372A3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3FD30-3FE7-61E0-06D1-375DEF07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6F51C-8B06-C554-4655-FE11DE8D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40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AD33BF-9272-1C37-1145-F52572F62A6B}"/>
              </a:ext>
            </a:extLst>
          </p:cNvPr>
          <p:cNvCxnSpPr>
            <a:cxnSpLocks/>
          </p:cNvCxnSpPr>
          <p:nvPr/>
        </p:nvCxnSpPr>
        <p:spPr>
          <a:xfrm>
            <a:off x="1912118" y="2176083"/>
            <a:ext cx="733574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548F504-65D8-7C85-8034-07F8C4AC1189}"/>
              </a:ext>
            </a:extLst>
          </p:cNvPr>
          <p:cNvSpPr/>
          <p:nvPr/>
        </p:nvSpPr>
        <p:spPr>
          <a:xfrm>
            <a:off x="513565" y="495775"/>
            <a:ext cx="2467629" cy="814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C2476A-D3CD-5B2A-CB96-3CFCCE88B9CE}"/>
                  </a:ext>
                </a:extLst>
              </p14:cNvPr>
              <p14:cNvContentPartPr/>
              <p14:nvPr/>
            </p14:nvContentPartPr>
            <p14:xfrm>
              <a:off x="3594935" y="845552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C2476A-D3CD-5B2A-CB96-3CFCCE88B9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90615" y="841232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B3FE4C-5F01-47FC-70E2-779B76D3B884}"/>
              </a:ext>
            </a:extLst>
          </p:cNvPr>
          <p:cNvCxnSpPr/>
          <p:nvPr/>
        </p:nvCxnSpPr>
        <p:spPr>
          <a:xfrm>
            <a:off x="2225269" y="883130"/>
            <a:ext cx="3048189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3B033B-3188-A4F7-63B3-FFA9B50CF1E8}"/>
              </a:ext>
            </a:extLst>
          </p:cNvPr>
          <p:cNvCxnSpPr/>
          <p:nvPr/>
        </p:nvCxnSpPr>
        <p:spPr>
          <a:xfrm>
            <a:off x="5135672" y="1773430"/>
            <a:ext cx="0" cy="83924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87B3CB-E47F-1B02-FF40-2DFF6539E7E1}"/>
              </a:ext>
            </a:extLst>
          </p:cNvPr>
          <p:cNvCxnSpPr>
            <a:cxnSpLocks/>
          </p:cNvCxnSpPr>
          <p:nvPr/>
        </p:nvCxnSpPr>
        <p:spPr>
          <a:xfrm>
            <a:off x="2555310" y="902868"/>
            <a:ext cx="0" cy="12732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C02B63-BC3D-78B7-0766-0B4546CE8F64}"/>
              </a:ext>
            </a:extLst>
          </p:cNvPr>
          <p:cNvSpPr txBox="1"/>
          <p:nvPr/>
        </p:nvSpPr>
        <p:spPr>
          <a:xfrm>
            <a:off x="7454127" y="2222822"/>
            <a:ext cx="48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34D061-49B4-2845-FC48-607CAA350537}"/>
              </a:ext>
            </a:extLst>
          </p:cNvPr>
          <p:cNvCxnSpPr/>
          <p:nvPr/>
        </p:nvCxnSpPr>
        <p:spPr>
          <a:xfrm>
            <a:off x="7766137" y="2484792"/>
            <a:ext cx="68893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FFECE06-441A-8297-1F40-4FE5A815B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799" y="1341118"/>
            <a:ext cx="810398" cy="5475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75EC84-AE87-55B7-F527-7751A34BCB82}"/>
              </a:ext>
            </a:extLst>
          </p:cNvPr>
          <p:cNvSpPr txBox="1"/>
          <p:nvPr/>
        </p:nvSpPr>
        <p:spPr>
          <a:xfrm>
            <a:off x="495571" y="1304949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4D07B-4C44-5FC0-B8B8-4F9E1358B12E}"/>
              </a:ext>
            </a:extLst>
          </p:cNvPr>
          <p:cNvSpPr txBox="1"/>
          <p:nvPr/>
        </p:nvSpPr>
        <p:spPr>
          <a:xfrm>
            <a:off x="4726413" y="2659590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2DD100-C1E4-7258-C2F5-156EABFF53B4}"/>
              </a:ext>
            </a:extLst>
          </p:cNvPr>
          <p:cNvCxnSpPr/>
          <p:nvPr/>
        </p:nvCxnSpPr>
        <p:spPr>
          <a:xfrm flipV="1">
            <a:off x="1146629" y="495775"/>
            <a:ext cx="0" cy="8091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3BF443-3909-2610-61F3-18B554A4C55C}"/>
              </a:ext>
            </a:extLst>
          </p:cNvPr>
          <p:cNvSpPr txBox="1"/>
          <p:nvPr/>
        </p:nvSpPr>
        <p:spPr>
          <a:xfrm>
            <a:off x="1132402" y="69846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 mm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D00145-4640-6830-5CEF-3F42855262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9053"/>
          <a:stretch/>
        </p:blipFill>
        <p:spPr>
          <a:xfrm>
            <a:off x="2806347" y="804483"/>
            <a:ext cx="2329321" cy="27432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396E24B-CFC0-A786-2B94-159DA9197DDE}"/>
              </a:ext>
            </a:extLst>
          </p:cNvPr>
          <p:cNvCxnSpPr/>
          <p:nvPr/>
        </p:nvCxnSpPr>
        <p:spPr>
          <a:xfrm>
            <a:off x="5171860" y="2176083"/>
            <a:ext cx="2307772" cy="0"/>
          </a:xfrm>
          <a:prstGeom prst="line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0838AF5-7F26-CFDB-0F5F-E1B71D6AE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713" y="1867375"/>
            <a:ext cx="266700" cy="279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F6210E-9225-7E82-2BC0-4E26E0F5FDE5}"/>
              </a:ext>
            </a:extLst>
          </p:cNvPr>
          <p:cNvSpPr txBox="1"/>
          <p:nvPr/>
        </p:nvSpPr>
        <p:spPr>
          <a:xfrm>
            <a:off x="1101563" y="3367115"/>
            <a:ext cx="8944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‘ideal’ magic momentum muon, exits inflector at its midpoint, straight ahead</a:t>
            </a:r>
          </a:p>
          <a:p>
            <a:r>
              <a:rPr lang="en-US" dirty="0"/>
              <a:t>As long as                            , the ideal kick,       , steers the ideal muon onto the magic radius.</a:t>
            </a:r>
          </a:p>
          <a:p>
            <a:r>
              <a:rPr lang="en-US" dirty="0"/>
              <a:t>That muon is stored with zero </a:t>
            </a:r>
            <a:r>
              <a:rPr lang="en-US" dirty="0" err="1"/>
              <a:t>betatron</a:t>
            </a:r>
            <a:r>
              <a:rPr lang="en-US" dirty="0"/>
              <a:t> amplitude.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0C1393-F67D-5117-B49E-16D28159B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358" y="3704791"/>
            <a:ext cx="1206500" cy="317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146560-3EFB-7A4E-0388-3E1AAAB05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046" y="3682164"/>
            <a:ext cx="266700" cy="279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3B845-AC14-512C-5DAF-368A4CF2C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7246" y="1326531"/>
            <a:ext cx="1397000" cy="228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5C430B-617D-6C81-5092-70EE8AE5A1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2999" y="2284393"/>
            <a:ext cx="304800" cy="29210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9A2CBDC-C449-0E77-8B1D-09B199895B00}"/>
              </a:ext>
            </a:extLst>
          </p:cNvPr>
          <p:cNvCxnSpPr/>
          <p:nvPr/>
        </p:nvCxnSpPr>
        <p:spPr>
          <a:xfrm>
            <a:off x="4111170" y="2453654"/>
            <a:ext cx="10214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B988F81-CD03-50A0-6D63-BAABF7FFEC83}"/>
              </a:ext>
            </a:extLst>
          </p:cNvPr>
          <p:cNvCxnSpPr>
            <a:cxnSpLocks/>
          </p:cNvCxnSpPr>
          <p:nvPr/>
        </p:nvCxnSpPr>
        <p:spPr>
          <a:xfrm flipH="1" flipV="1">
            <a:off x="2946967" y="2447137"/>
            <a:ext cx="634433" cy="6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61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54F48C-83DD-9740-838E-09CD195B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23" y="1301018"/>
            <a:ext cx="54864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D29D37-2D30-F146-9D29-C9BE9DAA30E5}"/>
              </a:ext>
            </a:extLst>
          </p:cNvPr>
          <p:cNvSpPr txBox="1"/>
          <p:nvPr/>
        </p:nvSpPr>
        <p:spPr>
          <a:xfrm>
            <a:off x="2433849" y="3082859"/>
            <a:ext cx="237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field in midplane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DA6B2-E817-8448-A490-BA295047F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89568" y="714752"/>
            <a:ext cx="3204722" cy="4589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CCBFB0-38AF-8B4F-96C1-D82FA5F684DB}"/>
              </a:ext>
            </a:extLst>
          </p:cNvPr>
          <p:cNvSpPr txBox="1"/>
          <p:nvPr/>
        </p:nvSpPr>
        <p:spPr>
          <a:xfrm>
            <a:off x="2433849" y="490330"/>
            <a:ext cx="451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field is not uniform across the aperture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75A159-1A25-C749-85E3-A1575A66FC52}"/>
              </a:ext>
            </a:extLst>
          </p:cNvPr>
          <p:cNvSpPr txBox="1"/>
          <p:nvPr/>
        </p:nvSpPr>
        <p:spPr>
          <a:xfrm>
            <a:off x="2663686" y="5563320"/>
            <a:ext cx="658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whereas the model assumes the kick is independent of displacement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42CD2BA-0A27-1E4F-B0AC-BE1158A54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2521732-BEF9-A244-A62B-DA00A6BF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B8BF5BD-FD2B-A147-829F-0603D2F4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78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0D0B7-C01F-6DC3-0164-97C06C33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1E9A9-644F-AE2A-85C9-07FAEE3E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363F-EC53-1C84-FEE4-143BF978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BEA86-1368-8D51-FB20-FDECB1BB7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65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C1911F-98D7-EE4E-A688-285A42D4CA7C}"/>
              </a:ext>
            </a:extLst>
          </p:cNvPr>
          <p:cNvSpPr txBox="1"/>
          <p:nvPr/>
        </p:nvSpPr>
        <p:spPr>
          <a:xfrm>
            <a:off x="1749287" y="728870"/>
            <a:ext cx="680628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Kicker aperture</a:t>
            </a:r>
          </a:p>
          <a:p>
            <a:endParaRPr lang="en-US" dirty="0"/>
          </a:p>
          <a:p>
            <a:r>
              <a:rPr lang="en-US" dirty="0"/>
              <a:t>Because of the finite kicker aperture,</a:t>
            </a:r>
          </a:p>
          <a:p>
            <a:r>
              <a:rPr lang="en-US" dirty="0"/>
              <a:t>    the model will overestimate acceptance of high momentum muons.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A8EB7-86D2-A545-9053-15D655FA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497FF-83ED-A34F-95AB-4C2E4FDDE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70890-B0FF-0847-B8EB-16D2F16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5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75E5EC0-1C4E-3046-9A49-0BCC11EE0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844" y="992848"/>
            <a:ext cx="4178916" cy="25073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DECA43-0F4D-334C-ADA8-808E21172EE6}"/>
              </a:ext>
            </a:extLst>
          </p:cNvPr>
          <p:cNvCxnSpPr>
            <a:cxnSpLocks/>
          </p:cNvCxnSpPr>
          <p:nvPr/>
        </p:nvCxnSpPr>
        <p:spPr>
          <a:xfrm>
            <a:off x="1912118" y="2388117"/>
            <a:ext cx="73357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96DECE0-C1D8-A742-B975-EA046999D217}"/>
              </a:ext>
            </a:extLst>
          </p:cNvPr>
          <p:cNvSpPr/>
          <p:nvPr/>
        </p:nvSpPr>
        <p:spPr>
          <a:xfrm>
            <a:off x="513565" y="707809"/>
            <a:ext cx="2467629" cy="814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733F92C-8ED4-2C46-B416-121702DE7D24}"/>
                  </a:ext>
                </a:extLst>
              </p14:cNvPr>
              <p14:cNvContentPartPr/>
              <p14:nvPr/>
            </p14:nvContentPartPr>
            <p14:xfrm>
              <a:off x="3594935" y="105758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733F92C-8ED4-2C46-B416-121702DE7D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0615" y="1053266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1A222E-5175-AE47-A488-82D1060E033C}"/>
              </a:ext>
            </a:extLst>
          </p:cNvPr>
          <p:cNvCxnSpPr/>
          <p:nvPr/>
        </p:nvCxnSpPr>
        <p:spPr>
          <a:xfrm>
            <a:off x="2225269" y="1095164"/>
            <a:ext cx="3048189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88B020-748E-314A-9077-9847AF3AA4B5}"/>
              </a:ext>
            </a:extLst>
          </p:cNvPr>
          <p:cNvCxnSpPr>
            <a:cxnSpLocks/>
          </p:cNvCxnSpPr>
          <p:nvPr/>
        </p:nvCxnSpPr>
        <p:spPr>
          <a:xfrm>
            <a:off x="5135672" y="1766281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AB37CB-FAFF-C74F-81A0-AA6D26A6F0B6}"/>
              </a:ext>
            </a:extLst>
          </p:cNvPr>
          <p:cNvCxnSpPr>
            <a:cxnSpLocks/>
          </p:cNvCxnSpPr>
          <p:nvPr/>
        </p:nvCxnSpPr>
        <p:spPr>
          <a:xfrm>
            <a:off x="2555310" y="1114902"/>
            <a:ext cx="0" cy="12732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1823A6F-D694-7945-9B14-AC4147D86B05}"/>
              </a:ext>
            </a:extLst>
          </p:cNvPr>
          <p:cNvSpPr txBox="1"/>
          <p:nvPr/>
        </p:nvSpPr>
        <p:spPr>
          <a:xfrm>
            <a:off x="7454127" y="2434856"/>
            <a:ext cx="48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988B6A6-3913-3D46-9F89-C7B982AE72A6}"/>
              </a:ext>
            </a:extLst>
          </p:cNvPr>
          <p:cNvCxnSpPr/>
          <p:nvPr/>
        </p:nvCxnSpPr>
        <p:spPr>
          <a:xfrm>
            <a:off x="7766137" y="2696826"/>
            <a:ext cx="68893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2EDF9F29-5BB2-6349-B111-3BEA1452C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799" y="1553152"/>
            <a:ext cx="810398" cy="54756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E249C70-1B59-A343-891C-C1448838CCCD}"/>
              </a:ext>
            </a:extLst>
          </p:cNvPr>
          <p:cNvSpPr txBox="1"/>
          <p:nvPr/>
        </p:nvSpPr>
        <p:spPr>
          <a:xfrm>
            <a:off x="495571" y="1516983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inflector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937BC6-E304-654D-9F90-1EF0A256E815}"/>
              </a:ext>
            </a:extLst>
          </p:cNvPr>
          <p:cNvSpPr txBox="1"/>
          <p:nvPr/>
        </p:nvSpPr>
        <p:spPr>
          <a:xfrm>
            <a:off x="4726413" y="3004282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BFD2A0B-369F-5142-984D-6DCD4BC32CD1}"/>
              </a:ext>
            </a:extLst>
          </p:cNvPr>
          <p:cNvCxnSpPr>
            <a:cxnSpLocks/>
          </p:cNvCxnSpPr>
          <p:nvPr/>
        </p:nvCxnSpPr>
        <p:spPr>
          <a:xfrm>
            <a:off x="4726868" y="1773579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D05BE20-07E9-174E-B3B1-F06D714849EF}"/>
              </a:ext>
            </a:extLst>
          </p:cNvPr>
          <p:cNvCxnSpPr>
            <a:cxnSpLocks/>
          </p:cNvCxnSpPr>
          <p:nvPr/>
        </p:nvCxnSpPr>
        <p:spPr>
          <a:xfrm>
            <a:off x="5555956" y="1766281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AE2BDFE-98B1-BF44-9448-3A7C3E78DDDC}"/>
              </a:ext>
            </a:extLst>
          </p:cNvPr>
          <p:cNvSpPr txBox="1"/>
          <p:nvPr/>
        </p:nvSpPr>
        <p:spPr>
          <a:xfrm>
            <a:off x="6986361" y="906821"/>
            <a:ext cx="43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Magic momentum muon enters kicker #1 displaced ~ 22 mm from magnet axis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1D00A00-F21F-634E-9937-7BF859AFBA23}"/>
              </a:ext>
            </a:extLst>
          </p:cNvPr>
          <p:cNvSpPr/>
          <p:nvPr/>
        </p:nvSpPr>
        <p:spPr>
          <a:xfrm>
            <a:off x="556890" y="4120408"/>
            <a:ext cx="2467629" cy="814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F641C6E-BB2F-9C4D-A665-C291CCCF0A46}"/>
                  </a:ext>
                </a:extLst>
              </p14:cNvPr>
              <p14:cNvContentPartPr/>
              <p14:nvPr/>
            </p14:nvContentPartPr>
            <p14:xfrm>
              <a:off x="3638260" y="4470185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F641C6E-BB2F-9C4D-A665-C291CCCF0A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3940" y="4465865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F116EE-B5D7-BA45-A6C3-6900369A53EB}"/>
              </a:ext>
            </a:extLst>
          </p:cNvPr>
          <p:cNvCxnSpPr/>
          <p:nvPr/>
        </p:nvCxnSpPr>
        <p:spPr>
          <a:xfrm>
            <a:off x="2268594" y="4507763"/>
            <a:ext cx="3048189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3FE9CB0-5897-7848-B156-DAEADF0A3C56}"/>
              </a:ext>
            </a:extLst>
          </p:cNvPr>
          <p:cNvCxnSpPr>
            <a:cxnSpLocks/>
          </p:cNvCxnSpPr>
          <p:nvPr/>
        </p:nvCxnSpPr>
        <p:spPr>
          <a:xfrm>
            <a:off x="5178997" y="5178880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BAFD581-82DB-444F-A71A-6E7823BB2EFB}"/>
              </a:ext>
            </a:extLst>
          </p:cNvPr>
          <p:cNvCxnSpPr>
            <a:cxnSpLocks/>
          </p:cNvCxnSpPr>
          <p:nvPr/>
        </p:nvCxnSpPr>
        <p:spPr>
          <a:xfrm>
            <a:off x="2598635" y="4527501"/>
            <a:ext cx="0" cy="12732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4F85DA3-9B82-6F45-8375-377A7DFABF1A}"/>
              </a:ext>
            </a:extLst>
          </p:cNvPr>
          <p:cNvSpPr txBox="1"/>
          <p:nvPr/>
        </p:nvSpPr>
        <p:spPr>
          <a:xfrm>
            <a:off x="7497452" y="5847455"/>
            <a:ext cx="48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9B69C1-9894-194F-B289-EDECBE8F9820}"/>
              </a:ext>
            </a:extLst>
          </p:cNvPr>
          <p:cNvCxnSpPr/>
          <p:nvPr/>
        </p:nvCxnSpPr>
        <p:spPr>
          <a:xfrm>
            <a:off x="7809462" y="6109425"/>
            <a:ext cx="68893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9E9EAD38-8908-E54C-A4C5-61C754C7C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24" y="4965751"/>
            <a:ext cx="810398" cy="54756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2AB877C-EB80-B541-B9AF-A96C0B99FC8C}"/>
              </a:ext>
            </a:extLst>
          </p:cNvPr>
          <p:cNvSpPr txBox="1"/>
          <p:nvPr/>
        </p:nvSpPr>
        <p:spPr>
          <a:xfrm>
            <a:off x="538896" y="4929582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inflector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FE671D1-CB1E-0F48-89F5-C8ADB8032C5A}"/>
              </a:ext>
            </a:extLst>
          </p:cNvPr>
          <p:cNvSpPr txBox="1"/>
          <p:nvPr/>
        </p:nvSpPr>
        <p:spPr>
          <a:xfrm>
            <a:off x="4769738" y="6416881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12B9D82-DB53-E64F-A0D8-B49955F2AA41}"/>
              </a:ext>
            </a:extLst>
          </p:cNvPr>
          <p:cNvCxnSpPr>
            <a:cxnSpLocks/>
          </p:cNvCxnSpPr>
          <p:nvPr/>
        </p:nvCxnSpPr>
        <p:spPr>
          <a:xfrm>
            <a:off x="4770193" y="5186178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C8CA297-072C-6041-9316-E87AFFCDCEF9}"/>
              </a:ext>
            </a:extLst>
          </p:cNvPr>
          <p:cNvCxnSpPr>
            <a:cxnSpLocks/>
          </p:cNvCxnSpPr>
          <p:nvPr/>
        </p:nvCxnSpPr>
        <p:spPr>
          <a:xfrm>
            <a:off x="5599281" y="5178880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B5C348F-4F69-7142-B5C6-D7570B676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323" y="4399411"/>
            <a:ext cx="4572000" cy="2057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323B7B-1DC8-5942-9567-8BE12EB0D25A}"/>
              </a:ext>
            </a:extLst>
          </p:cNvPr>
          <p:cNvSpPr txBox="1"/>
          <p:nvPr/>
        </p:nvSpPr>
        <p:spPr>
          <a:xfrm>
            <a:off x="6576866" y="4300200"/>
            <a:ext cx="471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Muons with high momentum and/or angle will miss part or all of kicker #1.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2AD424-470A-764E-BC39-B5D790D82A9E}"/>
              </a:ext>
            </a:extLst>
          </p:cNvPr>
          <p:cNvSpPr txBox="1"/>
          <p:nvPr/>
        </p:nvSpPr>
        <p:spPr>
          <a:xfrm>
            <a:off x="609600" y="132522"/>
            <a:ext cx="329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kickers have a finite aperture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E4AA22C-B617-DA4D-9800-A30EAAA7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5B7DA5B-0271-0644-BCD6-C90A23AF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D4FB13B-F3B6-8F4C-9AAB-EAA20CDE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4" grpId="0"/>
      <p:bldP spid="57" grpId="0"/>
      <p:bldP spid="58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31F949-8660-0D42-9DAE-02F6EA2E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8" y="700983"/>
            <a:ext cx="4819927" cy="3299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873B6-1C9A-7541-A1E4-94189AA4E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205"/>
            <a:ext cx="4819926" cy="329907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2B98F-A637-3B4C-A87C-BE92DE8AD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4EEAB-815F-CB4F-A130-FB339D8E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AA7C-189D-254E-8F71-9849257B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63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3E7CC-4C4D-FB4A-8B41-5F5BE797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1" y="261730"/>
            <a:ext cx="54864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55E03E-6427-7B45-9707-ACCACE77F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31" y="261730"/>
            <a:ext cx="54864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6041C9-2A96-6246-B269-34435D962942}"/>
              </a:ext>
            </a:extLst>
          </p:cNvPr>
          <p:cNvSpPr txBox="1"/>
          <p:nvPr/>
        </p:nvSpPr>
        <p:spPr>
          <a:xfrm>
            <a:off x="1219201" y="4227443"/>
            <a:ext cx="1532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index = 0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=204 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22135F-6AA4-4644-97EF-38B4E12BE6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22" t="-7290" b="-1"/>
          <a:stretch/>
        </p:blipFill>
        <p:spPr>
          <a:xfrm>
            <a:off x="1550504" y="4908326"/>
            <a:ext cx="1086078" cy="484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C388A2-6530-DE47-A3F7-34A378DFF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00" y="5612438"/>
            <a:ext cx="2154437" cy="9233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7F68BB-0CEC-6641-A41B-7BE632B5B90D}"/>
              </a:ext>
            </a:extLst>
          </p:cNvPr>
          <p:cNvSpPr txBox="1"/>
          <p:nvPr/>
        </p:nvSpPr>
        <p:spPr>
          <a:xfrm>
            <a:off x="795131" y="5427772"/>
            <a:ext cx="16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kicks 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8863C5-93DE-F040-B84C-7DAD9DF75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3" y="5427772"/>
            <a:ext cx="1709886" cy="484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36D818-BCB0-2441-A8E1-FFA95E0B2305}"/>
              </a:ext>
            </a:extLst>
          </p:cNvPr>
          <p:cNvSpPr txBox="1"/>
          <p:nvPr/>
        </p:nvSpPr>
        <p:spPr>
          <a:xfrm>
            <a:off x="3631096" y="5957029"/>
            <a:ext cx="372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</a:t>
            </a:r>
            <a:r>
              <a:rPr lang="en-US" dirty="0" err="1"/>
              <a:t>s</a:t>
            </a:r>
            <a:r>
              <a:rPr lang="en-US" baseline="-25000" dirty="0" err="1"/>
              <a:t>i</a:t>
            </a:r>
            <a:r>
              <a:rPr lang="en-US" baseline="-25000" dirty="0"/>
              <a:t> </a:t>
            </a:r>
            <a:r>
              <a:rPr lang="en-US" dirty="0"/>
              <a:t> are the locations of the kicks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8630A0F-2F47-6946-82CF-134E0720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637E5CD-628D-9942-8B82-062E6975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D980170-2045-DA49-BC40-69C00480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31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69405-F66F-6841-B8EB-FCC3C1AB8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6" y="659295"/>
            <a:ext cx="54864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0251E-4128-AE42-B175-E2A61FF2C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304" y="659295"/>
            <a:ext cx="54864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BB4F7D-39B3-6540-917D-E8753D75D8E4}"/>
              </a:ext>
            </a:extLst>
          </p:cNvPr>
          <p:cNvSpPr txBox="1"/>
          <p:nvPr/>
        </p:nvSpPr>
        <p:spPr>
          <a:xfrm>
            <a:off x="1060174" y="503583"/>
            <a:ext cx="385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kicks and finite injection 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5C246-EFC0-EB4F-9F57-9F9C9B84FCE3}"/>
              </a:ext>
            </a:extLst>
          </p:cNvPr>
          <p:cNvSpPr txBox="1"/>
          <p:nvPr/>
        </p:nvSpPr>
        <p:spPr>
          <a:xfrm>
            <a:off x="1855306" y="4472607"/>
            <a:ext cx="41210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index = 0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=204 G</a:t>
            </a:r>
          </a:p>
          <a:p>
            <a:r>
              <a:rPr lang="en-US" dirty="0"/>
              <a:t>Sum kicks on first 9 passes through kicker 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6660E-0F06-4E46-AA66-D2AD94A29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504" y="5537602"/>
            <a:ext cx="2134334" cy="582091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681CD15-291E-9845-97C0-A75003D3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C8C056C-3488-624B-9DA2-05718191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BBE80C9-9A21-C748-945D-27004924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124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FC1D2-4FAC-0F4B-A82C-F46EBEBF8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46044"/>
            <a:ext cx="54864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D2039-AB1C-3F42-A382-CC0D5609F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30" y="659296"/>
            <a:ext cx="54864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001F1F-6797-3346-B26A-568F5201661D}"/>
              </a:ext>
            </a:extLst>
          </p:cNvPr>
          <p:cNvSpPr txBox="1"/>
          <p:nvPr/>
        </p:nvSpPr>
        <p:spPr>
          <a:xfrm>
            <a:off x="808384" y="4505738"/>
            <a:ext cx="4052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index = 0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=204 G</a:t>
            </a:r>
          </a:p>
          <a:p>
            <a:r>
              <a:rPr lang="en-US" dirty="0"/>
              <a:t>Sum kicks on first 9 passes through kicker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F3F13D-2AC0-544B-A7F1-766FD8937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4" y="5631162"/>
            <a:ext cx="2367320" cy="451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79365B-1A02-8A43-9A8B-4058A163BBFA}"/>
              </a:ext>
            </a:extLst>
          </p:cNvPr>
          <p:cNvSpPr txBox="1"/>
          <p:nvPr/>
        </p:nvSpPr>
        <p:spPr>
          <a:xfrm>
            <a:off x="7099074" y="5292149"/>
            <a:ext cx="385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Assumes no collimation for first 9 turns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3342F-4586-3642-8762-B6FDD4E7B473}"/>
              </a:ext>
            </a:extLst>
          </p:cNvPr>
          <p:cNvSpPr txBox="1"/>
          <p:nvPr/>
        </p:nvSpPr>
        <p:spPr>
          <a:xfrm>
            <a:off x="808384" y="360331"/>
            <a:ext cx="551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Extended kicker pulse alters momentum time correlation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3B2D246-FBF3-6547-B628-F673F6DD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D63DA1-B7AE-AE44-8593-ABA9C906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1E1847-CD69-0647-AA09-A87C65741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1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FE785-C65D-1345-B31F-AB98CB982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6" y="303938"/>
            <a:ext cx="54864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8D6074-6D07-E04B-BBE6-430C135B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756" y="303938"/>
            <a:ext cx="548640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70E472-66E3-4F4E-B05B-704805D695B0}"/>
              </a:ext>
            </a:extLst>
          </p:cNvPr>
          <p:cNvSpPr txBox="1"/>
          <p:nvPr/>
        </p:nvSpPr>
        <p:spPr>
          <a:xfrm>
            <a:off x="1286141" y="4240696"/>
            <a:ext cx="1479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index =0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baseline="-25000" dirty="0"/>
              <a:t> </a:t>
            </a:r>
            <a:r>
              <a:rPr lang="en-US" dirty="0"/>
              <a:t>= 204G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3FEB6-C648-3642-AA67-71A471490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382" y="4045983"/>
            <a:ext cx="4331773" cy="2988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695EA3-7FE9-5441-AFA4-7A60471A45BD}"/>
              </a:ext>
            </a:extLst>
          </p:cNvPr>
          <p:cNvSpPr txBox="1"/>
          <p:nvPr/>
        </p:nvSpPr>
        <p:spPr>
          <a:xfrm>
            <a:off x="4546176" y="4288443"/>
            <a:ext cx="3101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Angular distribution of injected particles from simulation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B3DB06-3B37-ED4F-BB26-44792810A604}"/>
              </a:ext>
            </a:extLst>
          </p:cNvPr>
          <p:cNvSpPr txBox="1"/>
          <p:nvPr/>
        </p:nvSpPr>
        <p:spPr>
          <a:xfrm>
            <a:off x="502112" y="119272"/>
            <a:ext cx="702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Finite injection angle decreases momentum acceptance (and correlation)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AF4147-6CAF-3646-9C46-7175A2AD7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628" y="5111017"/>
            <a:ext cx="1959500" cy="534409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0935E65-C757-0D45-82B9-9B309804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A960E8F-5DB0-1642-A6BA-5FEA5CB1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E63A825-C2F6-804E-B9E9-162B620B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06A9C-1DBB-A754-A418-E537E78C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820F9-FD60-425D-30CC-3C6CC2DA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74C8B-FB14-23ED-2741-33898F3A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70618-D7D1-D3BE-0A26-B72BC0E1D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47" y="956795"/>
            <a:ext cx="4389120" cy="2926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E89AF-3E12-7829-D9CB-865E25D5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0" y="2074613"/>
            <a:ext cx="4389120" cy="2926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22414-66F6-A972-DC5E-6C1A03DAAA7F}"/>
              </a:ext>
            </a:extLst>
          </p:cNvPr>
          <p:cNvSpPr txBox="1"/>
          <p:nvPr/>
        </p:nvSpPr>
        <p:spPr>
          <a:xfrm>
            <a:off x="758747" y="349624"/>
            <a:ext cx="472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– changes the amplitude of the oscillation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FE457A-5E9F-B6B7-3F2C-3A7B81CFED4E}"/>
              </a:ext>
            </a:extLst>
          </p:cNvPr>
          <p:cNvSpPr txBox="1"/>
          <p:nvPr/>
        </p:nvSpPr>
        <p:spPr>
          <a:xfrm>
            <a:off x="6441764" y="1355961"/>
            <a:ext cx="347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Ideal kick </a:t>
            </a:r>
            <a:r>
              <a:rPr lang="en-US" i="1" dirty="0"/>
              <a:t>zeros</a:t>
            </a:r>
            <a:r>
              <a:rPr lang="en-US" dirty="0"/>
              <a:t> </a:t>
            </a:r>
            <a:r>
              <a:rPr lang="en-US" dirty="0" err="1"/>
              <a:t>betatron</a:t>
            </a:r>
            <a:r>
              <a:rPr lang="en-US" dirty="0"/>
              <a:t> amplitude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7CF2E-67D4-B5CE-7776-EA5524A08360}"/>
              </a:ext>
            </a:extLst>
          </p:cNvPr>
          <p:cNvSpPr txBox="1"/>
          <p:nvPr/>
        </p:nvSpPr>
        <p:spPr>
          <a:xfrm>
            <a:off x="843912" y="4395826"/>
            <a:ext cx="44353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Assumptions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Continuous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Distributed kickers approximated as a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thin kick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located at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1E025-8DC8-4B21-E4E2-5DAFCDA5E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720" y="5624046"/>
            <a:ext cx="1206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6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AB9B7-8820-EC4D-B072-AFA2E7F2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62" y="3016453"/>
            <a:ext cx="9487790" cy="801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5CA9C1-8972-3E40-A569-86A74DEF4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562" y="1317675"/>
            <a:ext cx="4639615" cy="643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1D5832-EFCA-CB46-AA12-85B710D659B0}"/>
              </a:ext>
            </a:extLst>
          </p:cNvPr>
          <p:cNvSpPr txBox="1"/>
          <p:nvPr/>
        </p:nvSpPr>
        <p:spPr>
          <a:xfrm>
            <a:off x="1179443" y="622852"/>
            <a:ext cx="242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acceptance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A9565-4047-EC41-BD62-BD4CB2900343}"/>
              </a:ext>
            </a:extLst>
          </p:cNvPr>
          <p:cNvSpPr txBox="1"/>
          <p:nvPr/>
        </p:nvSpPr>
        <p:spPr>
          <a:xfrm>
            <a:off x="1311965" y="2213113"/>
            <a:ext cx="800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Rearrange to give the momentum acceptance in terms of initial conditions and kicks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A3D97-B896-5B4F-9E53-00112828BA31}"/>
              </a:ext>
            </a:extLst>
          </p:cNvPr>
          <p:cNvSpPr txBox="1"/>
          <p:nvPr/>
        </p:nvSpPr>
        <p:spPr>
          <a:xfrm>
            <a:off x="6228521" y="5976731"/>
            <a:ext cx="560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(</a:t>
            </a:r>
            <a:r>
              <a:rPr lang="en-US" i="1" dirty="0"/>
              <a:t>Here                 and                          </a:t>
            </a:r>
            <a:r>
              <a:rPr lang="en-US" dirty="0"/>
              <a:t>)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70BB4-A66A-F642-B9B5-B710D465E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232" y="5871747"/>
            <a:ext cx="1340402" cy="5980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B0C8C-82DE-7B49-B99E-FB69D9872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9141" y="5938007"/>
            <a:ext cx="1468642" cy="536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C0F4F1-69C1-7B4E-9590-D01852325368}"/>
              </a:ext>
            </a:extLst>
          </p:cNvPr>
          <p:cNvSpPr txBox="1"/>
          <p:nvPr/>
        </p:nvSpPr>
        <p:spPr>
          <a:xfrm>
            <a:off x="1258957" y="4306957"/>
            <a:ext cx="8974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the injection angle is zero and the kick is chosen to zero          for the magic momentum,         </a:t>
            </a:r>
          </a:p>
          <a:p>
            <a:endParaRPr lang="en-US" dirty="0"/>
          </a:p>
          <a:p>
            <a:r>
              <a:rPr lang="en-US" dirty="0"/>
              <a:t>Then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26409-611C-3743-BF47-6F3395416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206" y="4873065"/>
            <a:ext cx="1873461" cy="66726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9760924-15CF-9349-B002-27A9E07A6301}"/>
              </a:ext>
            </a:extLst>
          </p:cNvPr>
          <p:cNvSpPr/>
          <p:nvPr/>
        </p:nvSpPr>
        <p:spPr>
          <a:xfrm>
            <a:off x="1046923" y="2527430"/>
            <a:ext cx="10418340" cy="17795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1F2480-450E-6947-856B-BD4DA8376509}"/>
              </a:ext>
            </a:extLst>
          </p:cNvPr>
          <p:cNvSpPr txBox="1"/>
          <p:nvPr/>
        </p:nvSpPr>
        <p:spPr>
          <a:xfrm>
            <a:off x="6254565" y="1411654"/>
            <a:ext cx="544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(remember that amplitude         depends on momentum)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27CEAC-3A97-2543-8E9F-52370F683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3649" y="1448682"/>
            <a:ext cx="471784" cy="401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FE8277-FC25-C945-9604-416AE20630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6675" y="4334767"/>
            <a:ext cx="471784" cy="401016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58B8A1F-E22A-5148-97D7-5FADED9D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01C8742-7F7B-1D4C-BA01-8E7EF9CB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0199FD0-279D-2843-BB3B-F968A907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50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61DF48-0334-9448-8CFA-EB543E2658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0784" y="4145624"/>
            <a:ext cx="1790612" cy="9437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611CF0-405E-724F-A02E-7E9B5C7A27EE}"/>
              </a:ext>
            </a:extLst>
          </p:cNvPr>
          <p:cNvSpPr txBox="1"/>
          <p:nvPr/>
        </p:nvSpPr>
        <p:spPr>
          <a:xfrm>
            <a:off x="6427304" y="5340626"/>
            <a:ext cx="463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injection angle reduces momentum acceptance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3A6925-B36D-1A43-9F37-18502B7C1663}"/>
              </a:ext>
            </a:extLst>
          </p:cNvPr>
          <p:cNvCxnSpPr/>
          <p:nvPr/>
        </p:nvCxnSpPr>
        <p:spPr>
          <a:xfrm flipH="1" flipV="1">
            <a:off x="5234609" y="3313043"/>
            <a:ext cx="2252869" cy="1917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E5E3DE-7179-D44C-8BC1-FC9F03849128}"/>
              </a:ext>
            </a:extLst>
          </p:cNvPr>
          <p:cNvCxnSpPr>
            <a:cxnSpLocks/>
          </p:cNvCxnSpPr>
          <p:nvPr/>
        </p:nvCxnSpPr>
        <p:spPr>
          <a:xfrm flipV="1">
            <a:off x="7672117" y="3236843"/>
            <a:ext cx="1387424" cy="1993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8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2" grpId="0" animBg="1"/>
      <p:bldP spid="13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E68853-43E8-9892-34DF-4FC1642E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770C8-BA5D-C700-D112-4ABE2D3C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FCF59-EE00-55C8-1DA1-75416ACDA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CB967-F4C4-AB15-5282-22B0C1CF7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626836"/>
            <a:ext cx="11480800" cy="74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C4851-D70A-C822-ECC8-4B1A6CDB24E0}"/>
              </a:ext>
            </a:extLst>
          </p:cNvPr>
          <p:cNvSpPr txBox="1"/>
          <p:nvPr/>
        </p:nvSpPr>
        <p:spPr>
          <a:xfrm>
            <a:off x="1610445" y="1676792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2DB07D-F188-25F7-6DB4-357126C8D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2488293"/>
            <a:ext cx="10388600" cy="74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6FD70-79B8-8832-3385-4F6E109EA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1628837"/>
            <a:ext cx="965200" cy="55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AAF13-B76A-BCED-2786-6CD19B3D7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445" y="3607191"/>
            <a:ext cx="8680821" cy="930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AC7D20-6FB3-EAB4-4E13-795310126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895" y="4906877"/>
            <a:ext cx="1943100" cy="698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BC32E4-7005-4B65-F59E-9F98F7A1C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831" y="4918651"/>
            <a:ext cx="3276600" cy="698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0A6C0C-19EC-8594-8F34-F5C56EE17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4200" y="5103914"/>
            <a:ext cx="1879600" cy="228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3C2A4A-C239-4BAE-698B-3F2DB920D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364" y="5141827"/>
            <a:ext cx="17907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26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7CBD59-9B00-5443-AAEE-F3526882B7F2}"/>
              </a:ext>
            </a:extLst>
          </p:cNvPr>
          <p:cNvSpPr txBox="1"/>
          <p:nvPr/>
        </p:nvSpPr>
        <p:spPr>
          <a:xfrm>
            <a:off x="993913" y="556591"/>
            <a:ext cx="4133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Betatron</a:t>
            </a:r>
            <a:r>
              <a:rPr lang="en-US" sz="2000" dirty="0"/>
              <a:t> amplitude beyond the kicker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B4AB1-B37F-524B-A726-89672AE9F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68" y="1086681"/>
            <a:ext cx="5220525" cy="737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2AE418-8D77-3B4C-A26A-E2CBD7D61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24" y="1894232"/>
            <a:ext cx="7192285" cy="10576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82573F-D745-0B4E-B0AE-343EC0821ADE}"/>
              </a:ext>
            </a:extLst>
          </p:cNvPr>
          <p:cNvSpPr txBox="1"/>
          <p:nvPr/>
        </p:nvSpPr>
        <p:spPr>
          <a:xfrm>
            <a:off x="993913" y="3291486"/>
            <a:ext cx="304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amplitude is a function of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59962-3DB1-7242-B3B0-2DC73B8D0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130" y="3080243"/>
            <a:ext cx="3662154" cy="791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FB79CC-1932-F44C-8A07-D81EFAE3942B}"/>
              </a:ext>
            </a:extLst>
          </p:cNvPr>
          <p:cNvSpPr txBox="1"/>
          <p:nvPr/>
        </p:nvSpPr>
        <p:spPr>
          <a:xfrm>
            <a:off x="1086679" y="4149564"/>
            <a:ext cx="511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kick and the kick phase can be chosen such that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D5C9B-6445-5F4C-ADF6-33FBEFCEC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642" y="4041770"/>
            <a:ext cx="1016276" cy="469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FA582-BD4A-FD43-9AB4-01A74251B8DA}"/>
              </a:ext>
            </a:extLst>
          </p:cNvPr>
          <p:cNvSpPr txBox="1"/>
          <p:nvPr/>
        </p:nvSpPr>
        <p:spPr>
          <a:xfrm>
            <a:off x="1086679" y="4810593"/>
            <a:ext cx="724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    and                        , the amplitude beyond the kicker is zero if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7F6C8C-FCD1-4341-8C84-12C73B94F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683" y="4738452"/>
            <a:ext cx="1151971" cy="4758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0A2BFA-B093-4644-ABD1-1A47ED68C462}"/>
              </a:ext>
            </a:extLst>
          </p:cNvPr>
          <p:cNvSpPr txBox="1"/>
          <p:nvPr/>
        </p:nvSpPr>
        <p:spPr>
          <a:xfrm>
            <a:off x="1285461" y="6082751"/>
            <a:ext cx="700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   , the kick that minimizes amplitude is always greater than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E84D86-0F1A-5E4E-94C4-1A9AA6C33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267" y="5883786"/>
            <a:ext cx="1150672" cy="7225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DF723E-D843-6D47-A913-8F26ECA4E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8183" y="5178393"/>
            <a:ext cx="1968746" cy="851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0C5F53-316E-5D4F-B65F-EF7F4E3AEC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407" y="5918699"/>
            <a:ext cx="699625" cy="5996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A035B5-9809-E042-9B58-5DB731763D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1269" y="4705722"/>
            <a:ext cx="1167775" cy="472671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DE7CCAA0-9A63-1B43-91B0-A483B901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29846"/>
            <a:ext cx="2743200" cy="365125"/>
          </a:xfrm>
        </p:spPr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FA7B1607-B338-0C46-BA10-CAD13DFB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2854"/>
            <a:ext cx="4114800" cy="365125"/>
          </a:xfrm>
        </p:spPr>
        <p:txBody>
          <a:bodyPr/>
          <a:lstStyle/>
          <a:p>
            <a:r>
              <a:rPr lang="en-US" dirty="0"/>
              <a:t>D. Rubin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43D9858-890E-0649-A73B-C1A0F689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57570"/>
            <a:ext cx="2743200" cy="365125"/>
          </a:xfrm>
        </p:spPr>
        <p:txBody>
          <a:bodyPr/>
          <a:lstStyle/>
          <a:p>
            <a:fld id="{8B45D967-5633-AA43-88A6-7EA326F4D837}" type="slidenum">
              <a:rPr lang="en-US" smtClean="0"/>
              <a:t>52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97FA7B-C231-7E6A-856A-A9B862183CCD}"/>
              </a:ext>
            </a:extLst>
          </p:cNvPr>
          <p:cNvSpPr txBox="1"/>
          <p:nvPr/>
        </p:nvSpPr>
        <p:spPr>
          <a:xfrm>
            <a:off x="454327" y="129037"/>
            <a:ext cx="523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 angle is chosen to </a:t>
            </a:r>
            <a:r>
              <a:rPr lang="en-US" i="1" dirty="0"/>
              <a:t>reduce</a:t>
            </a:r>
            <a:r>
              <a:rPr lang="en-US" dirty="0"/>
              <a:t> the </a:t>
            </a:r>
            <a:r>
              <a:rPr lang="en-US" dirty="0" err="1"/>
              <a:t>betatron</a:t>
            </a:r>
            <a:r>
              <a:rPr lang="en-US" dirty="0"/>
              <a:t> amplitude</a:t>
            </a:r>
          </a:p>
        </p:txBody>
      </p:sp>
    </p:spTree>
    <p:extLst>
      <p:ext uri="{BB962C8B-B14F-4D97-AF65-F5344CB8AC3E}">
        <p14:creationId xmlns:p14="http://schemas.microsoft.com/office/powerpoint/2010/main" val="273805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4" grpId="0"/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8E5718-8BF2-E162-C68B-6B5C0CDE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9C733-1401-3A6B-6855-2351E3DC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F4B80-AE23-5C62-9964-EECFB2E2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6FB34-C174-43EB-40F7-93CB7D10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256" y="802970"/>
            <a:ext cx="3805375" cy="512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1DBFA2-5A8C-1D28-E47B-F0C6C82E8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98120"/>
            <a:ext cx="3289300" cy="63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3DC151-99D1-8099-596C-EA32E67ADA15}"/>
              </a:ext>
            </a:extLst>
          </p:cNvPr>
          <p:cNvSpPr txBox="1"/>
          <p:nvPr/>
        </p:nvSpPr>
        <p:spPr>
          <a:xfrm>
            <a:off x="1236870" y="3677139"/>
            <a:ext cx="246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betatron</a:t>
            </a:r>
            <a:r>
              <a:rPr lang="en-US" dirty="0"/>
              <a:t> amplitude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22F8B-BEE6-C69E-DCEB-57351F40A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979" y="3432505"/>
            <a:ext cx="4190359" cy="11117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7A9FD8-A195-A905-90B7-8CC1C66BAF03}"/>
              </a:ext>
            </a:extLst>
          </p:cNvPr>
          <p:cNvSpPr txBox="1"/>
          <p:nvPr/>
        </p:nvSpPr>
        <p:spPr>
          <a:xfrm>
            <a:off x="1149880" y="4633703"/>
            <a:ext cx="481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betatron</a:t>
            </a:r>
            <a:r>
              <a:rPr lang="en-US" dirty="0"/>
              <a:t> amplitude on exit from the inflector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F84F6E-EC43-8FAC-68FA-92DD5094B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592" y="5244621"/>
            <a:ext cx="5304536" cy="1111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F74553-B1E6-6FF7-F4B4-4AA78211DC32}"/>
              </a:ext>
            </a:extLst>
          </p:cNvPr>
          <p:cNvSpPr txBox="1"/>
          <p:nvPr/>
        </p:nvSpPr>
        <p:spPr>
          <a:xfrm>
            <a:off x="287974" y="2859665"/>
            <a:ext cx="3010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Invariant</a:t>
            </a:r>
            <a:r>
              <a:rPr lang="en-US" dirty="0"/>
              <a:t> </a:t>
            </a:r>
            <a:r>
              <a:rPr lang="en-US" sz="2800" dirty="0"/>
              <a:t>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70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ED08F5D7-5CC8-B453-1164-1178E1A3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637" y="3715901"/>
            <a:ext cx="4572000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5E5EC0-1C4E-3046-9A49-0BCC11EE0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347" y="804483"/>
            <a:ext cx="4572000" cy="27432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DECA43-0F4D-334C-ADA8-808E21172EE6}"/>
              </a:ext>
            </a:extLst>
          </p:cNvPr>
          <p:cNvCxnSpPr>
            <a:cxnSpLocks/>
          </p:cNvCxnSpPr>
          <p:nvPr/>
        </p:nvCxnSpPr>
        <p:spPr>
          <a:xfrm>
            <a:off x="1912118" y="2176083"/>
            <a:ext cx="73357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96DECE0-C1D8-A742-B975-EA046999D217}"/>
              </a:ext>
            </a:extLst>
          </p:cNvPr>
          <p:cNvSpPr/>
          <p:nvPr/>
        </p:nvSpPr>
        <p:spPr>
          <a:xfrm>
            <a:off x="513565" y="495775"/>
            <a:ext cx="2467629" cy="814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733F92C-8ED4-2C46-B416-121702DE7D24}"/>
                  </a:ext>
                </a:extLst>
              </p14:cNvPr>
              <p14:cNvContentPartPr/>
              <p14:nvPr/>
            </p14:nvContentPartPr>
            <p14:xfrm>
              <a:off x="3594935" y="845552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733F92C-8ED4-2C46-B416-121702DE7D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0615" y="841232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1A222E-5175-AE47-A488-82D1060E033C}"/>
              </a:ext>
            </a:extLst>
          </p:cNvPr>
          <p:cNvCxnSpPr/>
          <p:nvPr/>
        </p:nvCxnSpPr>
        <p:spPr>
          <a:xfrm>
            <a:off x="2225269" y="883130"/>
            <a:ext cx="3048189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88B020-748E-314A-9077-9847AF3AA4B5}"/>
              </a:ext>
            </a:extLst>
          </p:cNvPr>
          <p:cNvCxnSpPr/>
          <p:nvPr/>
        </p:nvCxnSpPr>
        <p:spPr>
          <a:xfrm>
            <a:off x="5135672" y="1773430"/>
            <a:ext cx="0" cy="83924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AB37CB-FAFF-C74F-81A0-AA6D26A6F0B6}"/>
              </a:ext>
            </a:extLst>
          </p:cNvPr>
          <p:cNvCxnSpPr>
            <a:cxnSpLocks/>
          </p:cNvCxnSpPr>
          <p:nvPr/>
        </p:nvCxnSpPr>
        <p:spPr>
          <a:xfrm>
            <a:off x="2555310" y="902868"/>
            <a:ext cx="0" cy="12732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44C80D-A7C4-4F47-8F5A-22F9A3E9303A}"/>
              </a:ext>
            </a:extLst>
          </p:cNvPr>
          <p:cNvCxnSpPr>
            <a:cxnSpLocks/>
          </p:cNvCxnSpPr>
          <p:nvPr/>
        </p:nvCxnSpPr>
        <p:spPr>
          <a:xfrm>
            <a:off x="1912118" y="5189099"/>
            <a:ext cx="73357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1422089-4484-5D47-B2E0-43A5A90FB295}"/>
                  </a:ext>
                </a:extLst>
              </p14:cNvPr>
              <p14:cNvContentPartPr/>
              <p14:nvPr/>
            </p14:nvContentPartPr>
            <p14:xfrm>
              <a:off x="3594935" y="3858568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1422089-4484-5D47-B2E0-43A5A90FB2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0615" y="3854248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465964-0E71-7041-AC28-819174950CAF}"/>
              </a:ext>
            </a:extLst>
          </p:cNvPr>
          <p:cNvCxnSpPr/>
          <p:nvPr/>
        </p:nvCxnSpPr>
        <p:spPr>
          <a:xfrm>
            <a:off x="5198302" y="4786446"/>
            <a:ext cx="0" cy="83924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B9AE36-B338-C546-9AE5-6B87D3EC501F}"/>
              </a:ext>
            </a:extLst>
          </p:cNvPr>
          <p:cNvCxnSpPr>
            <a:cxnSpLocks/>
          </p:cNvCxnSpPr>
          <p:nvPr/>
        </p:nvCxnSpPr>
        <p:spPr>
          <a:xfrm>
            <a:off x="2555310" y="3915884"/>
            <a:ext cx="0" cy="12732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1823A6F-D694-7945-9B14-AC4147D86B05}"/>
              </a:ext>
            </a:extLst>
          </p:cNvPr>
          <p:cNvSpPr txBox="1"/>
          <p:nvPr/>
        </p:nvSpPr>
        <p:spPr>
          <a:xfrm>
            <a:off x="7454127" y="2222822"/>
            <a:ext cx="48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988B6A6-3913-3D46-9F89-C7B982AE72A6}"/>
              </a:ext>
            </a:extLst>
          </p:cNvPr>
          <p:cNvCxnSpPr/>
          <p:nvPr/>
        </p:nvCxnSpPr>
        <p:spPr>
          <a:xfrm>
            <a:off x="7766137" y="2484792"/>
            <a:ext cx="68893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23D63D0-590C-6445-855E-0496EB323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465" y="3915884"/>
            <a:ext cx="550569" cy="4282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527CFAE-A655-B94E-8FF7-0790AB642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148" y="4308946"/>
            <a:ext cx="810398" cy="5475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EDF9F29-5BB2-6349-B111-3BEA1452C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799" y="1341118"/>
            <a:ext cx="810398" cy="5475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D11D9C2-2A6F-C541-8B13-797B09802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6240" y="765854"/>
            <a:ext cx="3982758" cy="6161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C25A50-B45F-9146-9C12-FEF6A065E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2087" y="4150854"/>
            <a:ext cx="3343032" cy="42917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4CB876-B09B-6A47-96C7-320F401D5865}"/>
              </a:ext>
            </a:extLst>
          </p:cNvPr>
          <p:cNvSpPr txBox="1"/>
          <p:nvPr/>
        </p:nvSpPr>
        <p:spPr>
          <a:xfrm>
            <a:off x="688600" y="3165971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inflector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249C70-1B59-A343-891C-C1448838CCCD}"/>
              </a:ext>
            </a:extLst>
          </p:cNvPr>
          <p:cNvSpPr txBox="1"/>
          <p:nvPr/>
        </p:nvSpPr>
        <p:spPr>
          <a:xfrm>
            <a:off x="495571" y="1304949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inflector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8ABD69-BA51-0B4A-9F54-A946BB5E64B3}"/>
              </a:ext>
            </a:extLst>
          </p:cNvPr>
          <p:cNvSpPr txBox="1"/>
          <p:nvPr/>
        </p:nvSpPr>
        <p:spPr>
          <a:xfrm>
            <a:off x="4848125" y="5694721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937BC6-E304-654D-9F90-1EF0A256E815}"/>
              </a:ext>
            </a:extLst>
          </p:cNvPr>
          <p:cNvSpPr txBox="1"/>
          <p:nvPr/>
        </p:nvSpPr>
        <p:spPr>
          <a:xfrm>
            <a:off x="4726413" y="2659590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</a:t>
            </a: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10ADA254-2614-2940-8D31-2BFAD565DB22}"/>
              </a:ext>
            </a:extLst>
          </p:cNvPr>
          <p:cNvSpPr/>
          <p:nvPr/>
        </p:nvSpPr>
        <p:spPr>
          <a:xfrm rot="4278802">
            <a:off x="3738444" y="3704676"/>
            <a:ext cx="758712" cy="59888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0AF1DB-0A90-E846-ACC4-3E00F31054C4}"/>
              </a:ext>
            </a:extLst>
          </p:cNvPr>
          <p:cNvSpPr txBox="1"/>
          <p:nvPr/>
        </p:nvSpPr>
        <p:spPr>
          <a:xfrm>
            <a:off x="5204794" y="135455"/>
            <a:ext cx="178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Definitions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55210-9720-D84D-8C49-83B378F4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0D86822-1FCC-F944-AAF5-601D85DC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1C7058-4EA8-4644-8330-15F551322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54</a:t>
            </a:fld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550825C-A541-91E0-2A27-B68B13068007}"/>
              </a:ext>
            </a:extLst>
          </p:cNvPr>
          <p:cNvCxnSpPr/>
          <p:nvPr/>
        </p:nvCxnSpPr>
        <p:spPr>
          <a:xfrm flipV="1">
            <a:off x="1146629" y="495775"/>
            <a:ext cx="0" cy="8091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738724C-7D03-5AFB-4C4C-D25506906915}"/>
              </a:ext>
            </a:extLst>
          </p:cNvPr>
          <p:cNvSpPr txBox="1"/>
          <p:nvPr/>
        </p:nvSpPr>
        <p:spPr>
          <a:xfrm>
            <a:off x="1132402" y="69846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 mm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750110-F1A0-574D-84E3-C50DDA89B351}"/>
              </a:ext>
            </a:extLst>
          </p:cNvPr>
          <p:cNvSpPr/>
          <p:nvPr/>
        </p:nvSpPr>
        <p:spPr>
          <a:xfrm>
            <a:off x="513565" y="3508791"/>
            <a:ext cx="2467629" cy="8141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EC6FD23-94C3-DC4F-86EE-09252ADE85BB}"/>
              </a:ext>
            </a:extLst>
          </p:cNvPr>
          <p:cNvCxnSpPr>
            <a:cxnSpLocks/>
          </p:cNvCxnSpPr>
          <p:nvPr/>
        </p:nvCxnSpPr>
        <p:spPr>
          <a:xfrm>
            <a:off x="2225269" y="3601095"/>
            <a:ext cx="2424645" cy="102309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474026-0793-7847-BB7B-9B7A976E68FF}"/>
              </a:ext>
            </a:extLst>
          </p:cNvPr>
          <p:cNvCxnSpPr/>
          <p:nvPr/>
        </p:nvCxnSpPr>
        <p:spPr>
          <a:xfrm>
            <a:off x="2225269" y="3896146"/>
            <a:ext cx="3048189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9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" grpId="0"/>
      <p:bldP spid="41" grpId="0"/>
      <p:bldP spid="42" grpId="0"/>
      <p:bldP spid="43" grpId="0"/>
      <p:bldP spid="44" grpId="0"/>
      <p:bldP spid="48" grpId="0" animBg="1"/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4F5A16-6C55-88D2-3361-64324EDA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256C0-14E1-3F3F-A7A5-8084E1FA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B85D-D3FA-81E9-40E8-03B6D8B2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55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8FACCA-AFBA-83C7-53E0-947E38FF0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7" y="3166571"/>
            <a:ext cx="3566161" cy="2377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43FC1-1036-350E-1E5C-8E98E4203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366" y="3115991"/>
            <a:ext cx="3566159" cy="2377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5A7CA8-559B-1B16-6D1B-074602013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571" y="3034711"/>
            <a:ext cx="3566160" cy="2377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48BC75-89BD-D5F3-98AC-854F0E231E60}"/>
              </a:ext>
            </a:extLst>
          </p:cNvPr>
          <p:cNvSpPr txBox="1"/>
          <p:nvPr/>
        </p:nvSpPr>
        <p:spPr>
          <a:xfrm>
            <a:off x="4000091" y="245922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3BB7E-11C9-38C7-C00A-EB3192563C7D}"/>
              </a:ext>
            </a:extLst>
          </p:cNvPr>
          <p:cNvSpPr txBox="1"/>
          <p:nvPr/>
        </p:nvSpPr>
        <p:spPr>
          <a:xfrm>
            <a:off x="7194866" y="23676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C66130-EBC1-F369-1DCF-1BD483E73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747" y="2253072"/>
            <a:ext cx="2393589" cy="5983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E7209A-C8E0-3006-6DCF-CD552A7EE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000" y="1681120"/>
            <a:ext cx="777240" cy="2553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9EC1CB-D87E-009B-737E-9FEE03152D76}"/>
              </a:ext>
            </a:extLst>
          </p:cNvPr>
          <p:cNvSpPr txBox="1"/>
          <p:nvPr/>
        </p:nvSpPr>
        <p:spPr>
          <a:xfrm>
            <a:off x="386080" y="233680"/>
            <a:ext cx="40616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Generalize to include dependence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kicker phase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angle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8DE805-C0F3-1005-6303-51B50E36B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240" y="535325"/>
            <a:ext cx="292100" cy="279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F03A-780F-378F-0386-B09E7990F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6150" y="812609"/>
            <a:ext cx="546100" cy="368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BAB63E-A956-63A8-DFFF-8437B55CD197}"/>
              </a:ext>
            </a:extLst>
          </p:cNvPr>
          <p:cNvSpPr txBox="1"/>
          <p:nvPr/>
        </p:nvSpPr>
        <p:spPr>
          <a:xfrm>
            <a:off x="559146" y="1808582"/>
            <a:ext cx="220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FBO before the kicker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4C1A00-106D-F299-B637-1D3F7A08EE41}"/>
              </a:ext>
            </a:extLst>
          </p:cNvPr>
          <p:cNvSpPr txBox="1"/>
          <p:nvPr/>
        </p:nvSpPr>
        <p:spPr>
          <a:xfrm>
            <a:off x="7660640" y="5994400"/>
            <a:ext cx="3039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FBO – free </a:t>
            </a:r>
            <a:r>
              <a:rPr lang="en-US" i="1" dirty="0" err="1"/>
              <a:t>betatron</a:t>
            </a:r>
            <a:r>
              <a:rPr lang="en-US" i="1" dirty="0"/>
              <a:t> oscillation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A48C72C-87DD-6DF5-358E-753ED283A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889" y="2280122"/>
            <a:ext cx="3397785" cy="2194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02A132-CD3A-247C-EA2A-56DDFF7A3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561" y="2623118"/>
            <a:ext cx="2909751" cy="4023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9F56092-06CC-929C-7644-FCAA95B7863D}"/>
              </a:ext>
            </a:extLst>
          </p:cNvPr>
          <p:cNvSpPr txBox="1"/>
          <p:nvPr/>
        </p:nvSpPr>
        <p:spPr>
          <a:xfrm>
            <a:off x="4561747" y="1772082"/>
            <a:ext cx="227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FBO initiated by kicker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E38E140-A9C8-A0B8-9A9A-EE427EB88E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6658" y="2141414"/>
            <a:ext cx="2545626" cy="286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0B3E89-6BD9-776E-8671-13FF6646CD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2491" y="2531000"/>
            <a:ext cx="2393589" cy="29111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37EDAA1-E753-2070-46E6-D054423E69F1}"/>
              </a:ext>
            </a:extLst>
          </p:cNvPr>
          <p:cNvSpPr txBox="1"/>
          <p:nvPr/>
        </p:nvSpPr>
        <p:spPr>
          <a:xfrm>
            <a:off x="8493760" y="1665783"/>
            <a:ext cx="17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FBO  after kicker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539936F-140D-BF9B-37BB-AE26BCEE3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077" y="1838379"/>
            <a:ext cx="689448" cy="2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535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9B845-998E-154C-87FA-FF4AC5C0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57" y="285915"/>
            <a:ext cx="4705017" cy="3093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86E79C-2B74-7C49-A2F6-B6E6A289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560" y="285915"/>
            <a:ext cx="4673048" cy="3093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3FA42-03DC-454B-8BDA-09C83DF0159A}"/>
              </a:ext>
            </a:extLst>
          </p:cNvPr>
          <p:cNvSpPr txBox="1"/>
          <p:nvPr/>
        </p:nvSpPr>
        <p:spPr>
          <a:xfrm>
            <a:off x="726546" y="3992304"/>
            <a:ext cx="3391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minimum kick captures momenta in the range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53FAF-53E8-FE44-AE3C-BA76EF311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994" y="4049735"/>
            <a:ext cx="1859035" cy="678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AFAEE-8485-BD49-98EA-6E8099E773A0}"/>
              </a:ext>
            </a:extLst>
          </p:cNvPr>
          <p:cNvSpPr txBox="1"/>
          <p:nvPr/>
        </p:nvSpPr>
        <p:spPr>
          <a:xfrm>
            <a:off x="812665" y="4770449"/>
            <a:ext cx="283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maximum kick captures momenta in the range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67241-F1FA-0A43-BE76-95DD0570D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610" y="4820962"/>
            <a:ext cx="1813980" cy="5023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8F832E-88B2-F74B-A79C-C3E3429147CF}"/>
              </a:ext>
            </a:extLst>
          </p:cNvPr>
          <p:cNvSpPr txBox="1"/>
          <p:nvPr/>
        </p:nvSpPr>
        <p:spPr>
          <a:xfrm>
            <a:off x="2120348" y="353833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 angle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8F6288-3008-3D41-A727-2AD9DA585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014" y="3470973"/>
            <a:ext cx="1183833" cy="538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4354D5-92BB-1E4B-B877-BF066F6AFBB7}"/>
              </a:ext>
            </a:extLst>
          </p:cNvPr>
          <p:cNvSpPr txBox="1"/>
          <p:nvPr/>
        </p:nvSpPr>
        <p:spPr>
          <a:xfrm>
            <a:off x="8044070" y="363109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 angle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1362B1-95BC-CC4A-8E40-42334E3C3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3978" y="3578087"/>
            <a:ext cx="1973055" cy="538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6ACD8E-8A29-5443-A48E-D0D82133D6B0}"/>
              </a:ext>
            </a:extLst>
          </p:cNvPr>
          <p:cNvSpPr txBox="1"/>
          <p:nvPr/>
        </p:nvSpPr>
        <p:spPr>
          <a:xfrm>
            <a:off x="7387031" y="4454458"/>
            <a:ext cx="455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 angle shrinks momentum acceptance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F12932-1E01-4A4D-ACCD-46DEC86B70A6}"/>
              </a:ext>
            </a:extLst>
          </p:cNvPr>
          <p:cNvSpPr txBox="1"/>
          <p:nvPr/>
        </p:nvSpPr>
        <p:spPr>
          <a:xfrm>
            <a:off x="812666" y="5621732"/>
            <a:ext cx="5177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ideal kick (the kick that steers the magic momentum onto the magic radius) captures momenta in the range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0B0895-14DF-9345-A871-899357742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6438" y="5604206"/>
            <a:ext cx="2391160" cy="9142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7E1610-5641-9840-A6A7-9D9C2E99E66D}"/>
              </a:ext>
            </a:extLst>
          </p:cNvPr>
          <p:cNvSpPr txBox="1"/>
          <p:nvPr/>
        </p:nvSpPr>
        <p:spPr>
          <a:xfrm>
            <a:off x="7837786" y="5191623"/>
            <a:ext cx="403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Momentum acceptance vs kick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944C3C39-3567-6544-8A63-3083654D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67FB9AD-020C-3C4F-815E-2C41D0C0C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61F62F0-0A48-D849-B8FE-C2BAA8C8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9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4" grpId="0"/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9896E-DC02-8DCC-31D1-32DA6BEDE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CC4D05-A2B9-F30B-687D-090D117D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F7B7E-DB86-643E-168F-53CC5FB0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CA0AE-897E-EBE1-439D-FE2A40AE5D17}"/>
              </a:ext>
            </a:extLst>
          </p:cNvPr>
          <p:cNvSpPr txBox="1"/>
          <p:nvPr/>
        </p:nvSpPr>
        <p:spPr>
          <a:xfrm>
            <a:off x="289044" y="234590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Momentum acceptance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DC87F-9830-E120-A918-5CF29A26C7C1}"/>
              </a:ext>
            </a:extLst>
          </p:cNvPr>
          <p:cNvSpPr txBox="1"/>
          <p:nvPr/>
        </p:nvSpPr>
        <p:spPr>
          <a:xfrm>
            <a:off x="534972" y="785352"/>
            <a:ext cx="380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so that                     , and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289F1-9531-242F-E7F1-34D6C5AEE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15" y="808177"/>
            <a:ext cx="1104900" cy="317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42372-0A21-3253-1B71-7C6A5C67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983" y="838020"/>
            <a:ext cx="968783" cy="263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AD4FF-5271-F7B3-75DC-F50E9F6C1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86" y="825564"/>
            <a:ext cx="736600" cy="21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A8F286-931F-ADCF-3ACB-B6DDF8BE6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840" y="2110480"/>
            <a:ext cx="2391160" cy="914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B4715B-BB6C-B7C2-B599-2BB2DE9DA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442" y="1479744"/>
            <a:ext cx="5073803" cy="471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A998D-CADF-10AE-F044-D69056351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654" y="2377554"/>
            <a:ext cx="1201073" cy="5769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6C31C5-22CC-4BE1-E53A-38BED405AACC}"/>
              </a:ext>
            </a:extLst>
          </p:cNvPr>
          <p:cNvSpPr txBox="1"/>
          <p:nvPr/>
        </p:nvSpPr>
        <p:spPr>
          <a:xfrm>
            <a:off x="2033986" y="2409716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0A1ACB-1528-B616-81A2-CA23B09F32BE}"/>
              </a:ext>
            </a:extLst>
          </p:cNvPr>
          <p:cNvSpPr txBox="1"/>
          <p:nvPr/>
        </p:nvSpPr>
        <p:spPr>
          <a:xfrm>
            <a:off x="1045032" y="3634494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as long as                                       ,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C6E890-0B2A-A589-54ED-49E82D1FA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498" y="3634494"/>
            <a:ext cx="2391160" cy="288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BF8ADE-7C2B-CB33-D6B5-0BCF0C6C73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368" y="3534382"/>
            <a:ext cx="1702976" cy="4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31D0-9FFD-3432-400E-4B883B1B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1B62AD-1A02-C174-720D-ED62B87E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14CAE-8E39-75E4-E316-14908CCE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A7137-62CF-6EBD-4A0D-2231F605B8AF}"/>
              </a:ext>
            </a:extLst>
          </p:cNvPr>
          <p:cNvSpPr txBox="1"/>
          <p:nvPr/>
        </p:nvSpPr>
        <p:spPr>
          <a:xfrm>
            <a:off x="1084808" y="404805"/>
            <a:ext cx="235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the Ideal Kick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6F796B-9486-E8E3-B7C3-8FE9D9590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25420"/>
            <a:ext cx="3530600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2993B-7B88-70B0-582D-06F0CE34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36" y="2029919"/>
            <a:ext cx="3733800" cy="749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AD2C8F-E42E-72B1-2418-F83AAF01F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325420"/>
            <a:ext cx="2032000" cy="77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DC083E-9772-DF25-C5C0-4253083362A2}"/>
              </a:ext>
            </a:extLst>
          </p:cNvPr>
          <p:cNvSpPr txBox="1"/>
          <p:nvPr/>
        </p:nvSpPr>
        <p:spPr>
          <a:xfrm>
            <a:off x="5297232" y="1664722"/>
            <a:ext cx="255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inflector exit  (s=0)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3BCD23-3CED-51B5-4B31-CD7E52C3445F}"/>
              </a:ext>
            </a:extLst>
          </p:cNvPr>
          <p:cNvSpPr txBox="1"/>
          <p:nvPr/>
        </p:nvSpPr>
        <p:spPr>
          <a:xfrm>
            <a:off x="1922929" y="328108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B88768-719D-BD7F-6623-448AA1D4B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142" y="3787814"/>
            <a:ext cx="15748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77ADF-D0C3-4C3E-8B0A-B4F298864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742" y="4379609"/>
            <a:ext cx="863600" cy="279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FB6527-3C42-566A-4C61-EA8240FE1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000" y="3491664"/>
            <a:ext cx="2387600" cy="31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DDD39C-5C9D-6D42-A68A-1DB9CBD291BE}"/>
              </a:ext>
            </a:extLst>
          </p:cNvPr>
          <p:cNvSpPr txBox="1"/>
          <p:nvPr/>
        </p:nvSpPr>
        <p:spPr>
          <a:xfrm>
            <a:off x="2272553" y="5271247"/>
            <a:ext cx="272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the appropriate kick is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5246AD-D75D-4CAA-7B2C-284135DC2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121" y="4210794"/>
            <a:ext cx="32639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297EAB-6246-9777-B8EE-EDF3351587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168" y="5222024"/>
            <a:ext cx="12954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084385-A64F-95D6-38A8-969F6C47C6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8974" y="5335263"/>
            <a:ext cx="16383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03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A0A06-13CF-E1EF-A85F-9173519B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89872-351D-3699-F792-57BFFFC38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94" y="2206680"/>
            <a:ext cx="6364345" cy="424289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F88D7-6638-BC30-D790-06BE6B82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CC0AD-5339-15F7-7D19-FAFD6931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7064A-185F-46E0-4C9B-881BD5371AFE}"/>
              </a:ext>
            </a:extLst>
          </p:cNvPr>
          <p:cNvSpPr txBox="1"/>
          <p:nvPr/>
        </p:nvSpPr>
        <p:spPr>
          <a:xfrm>
            <a:off x="471183" y="90656"/>
            <a:ext cx="163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 momentum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DE627-38A5-0139-CED4-1F8EDD58C017}"/>
              </a:ext>
            </a:extLst>
          </p:cNvPr>
          <p:cNvSpPr txBox="1"/>
          <p:nvPr/>
        </p:nvSpPr>
        <p:spPr>
          <a:xfrm>
            <a:off x="898416" y="509259"/>
            <a:ext cx="19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inflector exit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20BF88-93DD-C949-F93F-C3CA04A1B191}"/>
              </a:ext>
            </a:extLst>
          </p:cNvPr>
          <p:cNvSpPr txBox="1"/>
          <p:nvPr/>
        </p:nvSpPr>
        <p:spPr>
          <a:xfrm>
            <a:off x="535817" y="1395356"/>
            <a:ext cx="665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Fractional momentum offset    ,  about equilibrium (closed) orbit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FAB88C-1B86-EE46-F5E4-6854B9B64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078" y="1427815"/>
            <a:ext cx="139700" cy="241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98D6BB-18D2-D5C5-1915-645B6AEC5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281" y="1390500"/>
            <a:ext cx="304800" cy="292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1B1130-0F02-D767-2B8A-0DF0BB454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8835" y="880561"/>
            <a:ext cx="1151909" cy="5591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D82E98-A459-3B64-050A-B138E1BF2F61}"/>
              </a:ext>
            </a:extLst>
          </p:cNvPr>
          <p:cNvSpPr txBox="1"/>
          <p:nvPr/>
        </p:nvSpPr>
        <p:spPr>
          <a:xfrm>
            <a:off x="8700180" y="944343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76D52E-73CB-BFBC-23C0-FC8CFB7C6823}"/>
              </a:ext>
            </a:extLst>
          </p:cNvPr>
          <p:cNvCxnSpPr>
            <a:cxnSpLocks/>
          </p:cNvCxnSpPr>
          <p:nvPr/>
        </p:nvCxnSpPr>
        <p:spPr>
          <a:xfrm>
            <a:off x="983191" y="4075186"/>
            <a:ext cx="0" cy="5308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745A00F-2CBA-8B93-CDC3-70E10CECA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66" y="4178600"/>
            <a:ext cx="241485" cy="2314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BE47B-A783-E646-1DAF-1DD755BA2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878" y="919975"/>
            <a:ext cx="3987800" cy="39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5D4648-738C-8EDC-6053-4F4B997C0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268" y="3648843"/>
            <a:ext cx="557786" cy="27432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CCF74C-3B15-06B5-4332-4C8E18A31585}"/>
              </a:ext>
            </a:extLst>
          </p:cNvPr>
          <p:cNvCxnSpPr>
            <a:cxnSpLocks/>
          </p:cNvCxnSpPr>
          <p:nvPr/>
        </p:nvCxnSpPr>
        <p:spPr>
          <a:xfrm>
            <a:off x="975571" y="3511380"/>
            <a:ext cx="0" cy="5638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E05A7B-1155-7D5B-5FDC-BE950456CDC7}"/>
              </a:ext>
            </a:extLst>
          </p:cNvPr>
          <p:cNvSpPr txBox="1"/>
          <p:nvPr/>
        </p:nvSpPr>
        <p:spPr>
          <a:xfrm>
            <a:off x="6878320" y="3007360"/>
            <a:ext cx="516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muon with equilibrium radius                                  </a:t>
            </a:r>
          </a:p>
          <a:p>
            <a:r>
              <a:rPr lang="en-US" dirty="0"/>
              <a:t>is over kicked by the </a:t>
            </a:r>
            <a:r>
              <a:rPr lang="en-US" i="1" dirty="0"/>
              <a:t>ideal</a:t>
            </a:r>
            <a:r>
              <a:rPr lang="en-US" dirty="0"/>
              <a:t> kick,                                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319567-7D61-68A3-FC15-116CB0563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1920" y="3053918"/>
            <a:ext cx="1623144" cy="2557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142D0B0-A1CE-57C5-6489-DEE7E5C88B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5040" y="3354203"/>
            <a:ext cx="1708474" cy="23639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DAAFBA9-E74C-2143-814A-AB45AE2BC9C7}"/>
              </a:ext>
            </a:extLst>
          </p:cNvPr>
          <p:cNvSpPr txBox="1"/>
          <p:nvPr/>
        </p:nvSpPr>
        <p:spPr>
          <a:xfrm>
            <a:off x="7051040" y="4033520"/>
            <a:ext cx="4971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                      , the muon is lost on the</a:t>
            </a:r>
          </a:p>
          <a:p>
            <a:r>
              <a:rPr lang="en-US" dirty="0"/>
              <a:t>collimator at radius </a:t>
            </a:r>
            <a:r>
              <a:rPr lang="en-US" i="1" dirty="0"/>
              <a:t>A</a:t>
            </a:r>
            <a:r>
              <a:rPr lang="en-US" dirty="0"/>
              <a:t>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7C1AAC1-80AA-3BFB-F287-14BCF8C4AD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6800" y="4101325"/>
            <a:ext cx="2095874" cy="24715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5C8E38D-8920-7A09-79DD-84AB71C7FF33}"/>
              </a:ext>
            </a:extLst>
          </p:cNvPr>
          <p:cNvSpPr txBox="1"/>
          <p:nvPr/>
        </p:nvSpPr>
        <p:spPr>
          <a:xfrm>
            <a:off x="7416800" y="5445760"/>
            <a:ext cx="308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Collimator at radius A = 45 mm</a:t>
            </a:r>
          </a:p>
        </p:txBody>
      </p:sp>
      <p:pic>
        <p:nvPicPr>
          <p:cNvPr id="1025" name="Picture 1" descr="page2image14317056">
            <a:extLst>
              <a:ext uri="{FF2B5EF4-FFF2-40B4-BE49-F238E27FC236}">
                <a16:creationId xmlns:a16="http://schemas.microsoft.com/office/drawing/2014/main" id="{9C135DCB-14ED-D7DA-7F6A-65C91799A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098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A0A06-13CF-E1EF-A85F-9173519B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89872-351D-3699-F792-57BFFFC38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0" y="395663"/>
            <a:ext cx="4564294" cy="304286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F88D7-6638-BC30-D790-06BE6B82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CC0AD-5339-15F7-7D19-FAFD6931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9E319B-BD98-9956-F47B-A429ADFD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60" y="3336924"/>
            <a:ext cx="4564292" cy="3042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7064A-185F-46E0-4C9B-881BD5371AFE}"/>
              </a:ext>
            </a:extLst>
          </p:cNvPr>
          <p:cNvSpPr txBox="1"/>
          <p:nvPr/>
        </p:nvSpPr>
        <p:spPr>
          <a:xfrm>
            <a:off x="471183" y="90656"/>
            <a:ext cx="209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 momentum and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8FD98-0149-BE46-9554-9BB0D3D53E5B}"/>
              </a:ext>
            </a:extLst>
          </p:cNvPr>
          <p:cNvSpPr txBox="1"/>
          <p:nvPr/>
        </p:nvSpPr>
        <p:spPr>
          <a:xfrm>
            <a:off x="5974080" y="70104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35A62-E0D2-CC4C-C7C7-6B5EC935F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680" y="154859"/>
            <a:ext cx="1741230" cy="240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BCFC0F-9F32-EFD5-59A0-CC2D82613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862" y="1398071"/>
            <a:ext cx="1419187" cy="2628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1F7309-9B5B-E5D7-ECE8-8584CB17D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218" y="5144860"/>
            <a:ext cx="1584208" cy="2622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8A5F91C-35F6-7C27-89DA-B88B76E7F0A4}"/>
              </a:ext>
            </a:extLst>
          </p:cNvPr>
          <p:cNvSpPr txBox="1"/>
          <p:nvPr/>
        </p:nvSpPr>
        <p:spPr>
          <a:xfrm>
            <a:off x="4805110" y="4152031"/>
            <a:ext cx="2856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                        , </a:t>
            </a:r>
          </a:p>
          <a:p>
            <a:r>
              <a:rPr lang="en-US" dirty="0"/>
              <a:t>the muon is lost on the</a:t>
            </a:r>
          </a:p>
          <a:p>
            <a:r>
              <a:rPr lang="en-US" dirty="0"/>
              <a:t>collimator at  -A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10774D8-8160-481E-FA39-0A1C45DE8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7143" y="4219529"/>
            <a:ext cx="2302134" cy="223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CFF029-F500-AEE1-2547-8B6303F1A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1982" y="1070372"/>
            <a:ext cx="4389120" cy="2926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CD3BB5-DAF0-55B9-C103-427ECC65C4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110" y="1867630"/>
            <a:ext cx="1710690" cy="3073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062777F-F3CD-B9D7-F4FE-79EF4D5A5E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7710" y="5554539"/>
            <a:ext cx="1623166" cy="2951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F37727-FF92-51F5-7C0E-DFFAB765C0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1782" y="4442606"/>
            <a:ext cx="1123338" cy="3240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8E5366D-2BC2-2F40-5521-CF9D02E732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9300" y="4098879"/>
            <a:ext cx="601980" cy="2118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7D52F5-904C-D903-01F8-0B2A8A679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110" y="5254680"/>
            <a:ext cx="1741230" cy="2409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2F5979A-A9B8-EAFE-A549-77A6D9A8B8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7440" y="5658146"/>
            <a:ext cx="2105660" cy="2800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142A7D2-A9E4-1E72-A70B-5507C101B494}"/>
              </a:ext>
            </a:extLst>
          </p:cNvPr>
          <p:cNvSpPr txBox="1"/>
          <p:nvPr/>
        </p:nvSpPr>
        <p:spPr>
          <a:xfrm>
            <a:off x="8575698" y="5075361"/>
            <a:ext cx="2518828" cy="11310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66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A0A06-13CF-E1EF-A85F-9173519B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F88D7-6638-BC30-D790-06BE6B82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CC0AD-5339-15F7-7D19-FAFD6931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89872-351D-3699-F792-57BFFFC38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803590"/>
            <a:ext cx="4389120" cy="2926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E319B-BD98-9956-F47B-A429ADFD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036" y="3429000"/>
            <a:ext cx="4389120" cy="2926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7064A-185F-46E0-4C9B-881BD5371AFE}"/>
              </a:ext>
            </a:extLst>
          </p:cNvPr>
          <p:cNvSpPr txBox="1"/>
          <p:nvPr/>
        </p:nvSpPr>
        <p:spPr>
          <a:xfrm>
            <a:off x="5096436" y="316984"/>
            <a:ext cx="163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 momentum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0FDDD8-0FD3-BF3C-5F05-D78BF150F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196" y="1284415"/>
            <a:ext cx="3860800" cy="393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9DE627-38A5-0139-CED4-1F8EDD58C017}"/>
              </a:ext>
            </a:extLst>
          </p:cNvPr>
          <p:cNvSpPr txBox="1"/>
          <p:nvPr/>
        </p:nvSpPr>
        <p:spPr>
          <a:xfrm>
            <a:off x="5190565" y="914400"/>
            <a:ext cx="19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inflector exit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20BF88-93DD-C949-F93F-C3CA04A1B191}"/>
              </a:ext>
            </a:extLst>
          </p:cNvPr>
          <p:cNvSpPr txBox="1"/>
          <p:nvPr/>
        </p:nvSpPr>
        <p:spPr>
          <a:xfrm>
            <a:off x="4798536" y="1942231"/>
            <a:ext cx="665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Fractional momentum offset    ,  about equilibrium (closed) orbit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FAB88C-1B86-EE46-F5E4-6854B9B64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797" y="1995010"/>
            <a:ext cx="139700" cy="241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98D6BB-18D2-D5C5-1915-645B6AEC5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9000" y="1967855"/>
            <a:ext cx="304800" cy="292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1B1130-0F02-D767-2B8A-0DF0BB454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5447" y="2475865"/>
            <a:ext cx="1151909" cy="5591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D82E98-A459-3B64-050A-B138E1BF2F61}"/>
              </a:ext>
            </a:extLst>
          </p:cNvPr>
          <p:cNvSpPr txBox="1"/>
          <p:nvPr/>
        </p:nvSpPr>
        <p:spPr>
          <a:xfrm>
            <a:off x="5996792" y="2539647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pic>
        <p:nvPicPr>
          <p:cNvPr id="2049" name="Picture 1" descr="page2image14317056">
            <a:extLst>
              <a:ext uri="{FF2B5EF4-FFF2-40B4-BE49-F238E27FC236}">
                <a16:creationId xmlns:a16="http://schemas.microsoft.com/office/drawing/2014/main" id="{44B6D68F-01D2-3DE4-C894-1AF33492D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80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24312</TotalTime>
  <Words>1710</Words>
  <Application>Microsoft Macintosh PowerPoint</Application>
  <PresentationFormat>Widescreen</PresentationFormat>
  <Paragraphs>448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Courier New</vt:lpstr>
      <vt:lpstr>Office Theme</vt:lpstr>
      <vt:lpstr>Momentum acceptance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Momentum acceptance model</dc:title>
  <dc:creator>David L. Rubin</dc:creator>
  <cp:lastModifiedBy>David L. Rubin</cp:lastModifiedBy>
  <cp:revision>47</cp:revision>
  <dcterms:created xsi:type="dcterms:W3CDTF">2021-11-01T23:14:49Z</dcterms:created>
  <dcterms:modified xsi:type="dcterms:W3CDTF">2022-06-29T01:13:11Z</dcterms:modified>
</cp:coreProperties>
</file>