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5" r:id="rId3"/>
    <p:sldId id="283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293" r:id="rId12"/>
    <p:sldId id="292" r:id="rId13"/>
    <p:sldId id="291" r:id="rId14"/>
    <p:sldId id="294" r:id="rId15"/>
    <p:sldId id="278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83" autoAdjust="0"/>
  </p:normalViewPr>
  <p:slideViewPr>
    <p:cSldViewPr snapToGrid="0" snapToObjects="1">
      <p:cViewPr varScale="1">
        <p:scale>
          <a:sx n="132" d="100"/>
          <a:sy n="132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718B-D69A-2441-B0FC-C3B86F345AEE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60A91-B96A-1F49-96A1-621C409A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FA7D-5E0E-7446-BFF3-9E39D6B9F817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94F4-7101-D845-B614-E8912C7B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7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ECAA-55DE-A546-88ED-23926A15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 </a:t>
            </a:r>
            <a:r>
              <a:rPr lang="mr-IN" dirty="0" smtClean="0"/>
              <a:t>–</a:t>
            </a:r>
            <a:r>
              <a:rPr lang="en-US" dirty="0" smtClean="0"/>
              <a:t> Field/Pitch alignment/voltage error systematic (update)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October 31,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4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19" y="444993"/>
            <a:ext cx="4053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special about configurations 034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04167"/>
              </p:ext>
            </p:extLst>
          </p:nvPr>
        </p:nvGraphicFramePr>
        <p:xfrm>
          <a:off x="763834" y="110033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Q1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+mn-cs"/>
                        </a:rPr>
                        <a:t>-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+D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+mn-cs"/>
                        </a:rPr>
                        <a:t>-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68424"/>
              </p:ext>
            </p:extLst>
          </p:nvPr>
        </p:nvGraphicFramePr>
        <p:xfrm>
          <a:off x="763834" y="343254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Q2,Q3,Q4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+D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+D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y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+D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+mn-cs"/>
                        </a:rPr>
                        <a:t>-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-D</a:t>
                      </a:r>
                      <a:r>
                        <a:rPr lang="en-US" dirty="0" smtClean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 err="1" smtClean="0">
                          <a:latin typeface="+mn-lt"/>
                          <a:cs typeface="Symbol" charset="2"/>
                        </a:rPr>
                        <a:t>y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93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pin_test_single_plate_ref2-conv_efield-xoff_0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7857"/>
            <a:ext cx="4968770" cy="3312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4547"/>
            <a:ext cx="8323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Given the measured distribution of equilibrium radii we determine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e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by convolution of with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(</a:t>
            </a:r>
            <a:r>
              <a:rPr lang="en-US" sz="1600" dirty="0" err="1" smtClean="0"/>
              <a:t>x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70073" y="5203899"/>
            <a:ext cx="732097" cy="184666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1098" y="1199323"/>
            <a:ext cx="371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(x) computed for model that includes best estimate of quad alignment, nonlinearity, field errors, etc.</a:t>
            </a:r>
            <a:endParaRPr lang="en-US" sz="1600" dirty="0"/>
          </a:p>
        </p:txBody>
      </p:sp>
      <p:pic>
        <p:nvPicPr>
          <p:cNvPr id="10" name="Picture 9" descr="C_p_=_-n_frac_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03899"/>
            <a:ext cx="1574143" cy="679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852" y="197556"/>
            <a:ext cx="225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contribution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7481" y="4524963"/>
            <a:ext cx="212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contribution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77555" y="4834567"/>
            <a:ext cx="302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vertical distribution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43481" y="6096000"/>
            <a:ext cx="280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field index = 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20444" y="5644444"/>
            <a:ext cx="131704" cy="555037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2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290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0" y="3354824"/>
            <a:ext cx="4114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391" y="427046"/>
            <a:ext cx="4114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36002"/>
            <a:ext cx="41148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7610" y="198920"/>
            <a:ext cx="302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34 </a:t>
            </a:r>
            <a:r>
              <a:rPr lang="en-US" i="1" dirty="0" smtClean="0"/>
              <a:t>(anomalous) 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78406" y="84014"/>
            <a:ext cx="266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35  </a:t>
            </a:r>
            <a:r>
              <a:rPr lang="en-US" i="1" dirty="0" smtClean="0"/>
              <a:t>(typical)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13922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60163" y="13922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5598" y="4261555"/>
            <a:ext cx="5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&lt;y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1324" y="4229289"/>
            <a:ext cx="5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&lt;y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0650" y="4661552"/>
            <a:ext cx="1072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=0.</a:t>
            </a:r>
            <a:r>
              <a:rPr lang="mr-IN" sz="1400" dirty="0" smtClean="0"/>
              <a:t>11036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51050" y="4630887"/>
            <a:ext cx="1072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=0.</a:t>
            </a:r>
            <a:r>
              <a:rPr lang="mr-IN" sz="1400" dirty="0" smtClean="0"/>
              <a:t>11036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592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43120"/>
            <a:ext cx="4572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4290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7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6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_p_=_-_frac_n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08" y="1299285"/>
            <a:ext cx="1898181" cy="819433"/>
          </a:xfrm>
          <a:prstGeom prst="rect">
            <a:avLst/>
          </a:prstGeom>
        </p:spPr>
      </p:pic>
      <p:pic>
        <p:nvPicPr>
          <p:cNvPr id="6" name="Picture 5" descr="C_e_=_-2_beta^2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98" y="289192"/>
            <a:ext cx="3475933" cy="837574"/>
          </a:xfrm>
          <a:prstGeom prst="rect">
            <a:avLst/>
          </a:prstGeom>
        </p:spPr>
      </p:pic>
      <p:pic>
        <p:nvPicPr>
          <p:cNvPr id="7" name="Picture 6" descr="n_y_&amp;=&amp;_Q_y^2_n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5" y="5101453"/>
            <a:ext cx="2755900" cy="1130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3804" y="3132653"/>
            <a:ext cx="6359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 </a:t>
            </a:r>
            <a:r>
              <a:rPr lang="en-US" sz="2000" i="1" dirty="0" smtClean="0"/>
              <a:t>effective</a:t>
            </a:r>
            <a:r>
              <a:rPr lang="en-US" sz="2000" dirty="0" smtClean="0"/>
              <a:t> index       appropriate for the distribution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9" name="Picture 8" descr="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9" y="3262813"/>
            <a:ext cx="228600" cy="190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881" y="2312234"/>
            <a:ext cx="7146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Quad field nonlinearity =&gt;  </a:t>
            </a:r>
            <a:r>
              <a:rPr lang="en-US" sz="2000" i="1" dirty="0" smtClean="0"/>
              <a:t>Effective</a:t>
            </a:r>
            <a:r>
              <a:rPr lang="en-US" sz="2000" dirty="0" smtClean="0"/>
              <a:t> index   &lt;  zero amplitude index</a:t>
            </a:r>
          </a:p>
          <a:p>
            <a:r>
              <a:rPr lang="en-US" sz="2000" dirty="0" smtClean="0"/>
              <a:t>Effective index depends on distribution. </a:t>
            </a:r>
            <a:endParaRPr lang="en-US" sz="2000" dirty="0"/>
          </a:p>
        </p:txBody>
      </p:sp>
      <p:pic>
        <p:nvPicPr>
          <p:cNvPr id="15" name="Picture 14" descr="Q_y_=_f_y∕f_rev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13" y="3928496"/>
            <a:ext cx="4533249" cy="3733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6097" y="4613613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Effective</a:t>
            </a:r>
            <a:r>
              <a:rPr lang="en-US" dirty="0" smtClean="0"/>
              <a:t> index for vertical and horizontal motion may be different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9595" y="5155733"/>
            <a:ext cx="195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 Pitch correction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44091" y="5786015"/>
            <a:ext cx="20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=&gt; </a:t>
            </a:r>
            <a:r>
              <a:rPr lang="en-US" dirty="0" err="1" smtClean="0"/>
              <a:t>Efield</a:t>
            </a:r>
            <a:r>
              <a:rPr lang="en-US" dirty="0" smtClean="0"/>
              <a:t> correction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680" y="1351214"/>
            <a:ext cx="374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betatron</a:t>
            </a:r>
            <a:r>
              <a:rPr lang="en-US" dirty="0" smtClean="0"/>
              <a:t> frequencies of the horizontal and vertical motion of the centroids =&gt; </a:t>
            </a:r>
            <a:r>
              <a:rPr lang="en-US" dirty="0" err="1" smtClean="0"/>
              <a:t>Qx</a:t>
            </a:r>
            <a:r>
              <a:rPr lang="en-US" dirty="0" smtClean="0"/>
              <a:t>, </a:t>
            </a:r>
            <a:r>
              <a:rPr lang="en-US" dirty="0" err="1" smtClean="0"/>
              <a:t>Qy</a:t>
            </a:r>
            <a:endParaRPr lang="en-US" dirty="0"/>
          </a:p>
        </p:txBody>
      </p:sp>
      <p:pic>
        <p:nvPicPr>
          <p:cNvPr id="10" name="Picture 9" descr="n_y_&amp;=&amp;_Q_y^2_n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6" y="3971153"/>
            <a:ext cx="2755900" cy="113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0" y="3420711"/>
            <a:ext cx="452628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20" y="403191"/>
            <a:ext cx="4526280" cy="301752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16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73029" y="1529018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2948695" y="1300481"/>
            <a:ext cx="2811752" cy="2809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81148" y="1529018"/>
            <a:ext cx="8699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470588" y="1304831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25581" y="3210859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6802" y="152901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 plates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6585" y="2716695"/>
            <a:ext cx="50386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85754" y="2719154"/>
            <a:ext cx="48052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45538" y="2178700"/>
            <a:ext cx="7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±1mm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86423" y="1809368"/>
            <a:ext cx="14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ΔV</a:t>
            </a:r>
            <a:r>
              <a:rPr lang="en-US" baseline="-25000" dirty="0" err="1" smtClean="0"/>
              <a:t>p</a:t>
            </a:r>
            <a:r>
              <a:rPr lang="en-US" dirty="0" smtClean="0"/>
              <a:t> = ± </a:t>
            </a:r>
            <a:r>
              <a:rPr lang="en-US" dirty="0"/>
              <a:t>5</a:t>
            </a:r>
            <a:r>
              <a:rPr lang="en-US" dirty="0" smtClean="0"/>
              <a:t>% V</a:t>
            </a:r>
            <a:r>
              <a:rPr lang="en-US" baseline="-25000" dirty="0" smtClean="0"/>
              <a:t>0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51399" y="879174"/>
            <a:ext cx="0" cy="347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51400" y="1437839"/>
            <a:ext cx="1" cy="371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8302" y="139187"/>
            <a:ext cx="8398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Systematically explore dependence of E-field and Pitch correction 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field and </a:t>
            </a:r>
            <a:r>
              <a:rPr lang="en-US" sz="2000" dirty="0"/>
              <a:t>alignment errors </a:t>
            </a:r>
            <a:r>
              <a:rPr lang="en-US" sz="2000" dirty="0" smtClean="0"/>
              <a:t>and nonlinearity with simulation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" y="537914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200" y="566514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42846" y="536779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442846" y="566514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44603" y="537248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44603" y="5668549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013388" y="537248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013388" y="5660705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659291" y="538581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59291" y="5671811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644937" y="5374461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644937" y="5671811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246694" y="5379148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246694" y="5675211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215479" y="5379148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215479" y="5667367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" y="5719071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S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240144" y="5725768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L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2442846" y="5730814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S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633364" y="5705603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S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6654353" y="5705142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S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3249451" y="5747363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L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5539310" y="5719071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L</a:t>
            </a:r>
            <a:endParaRPr lang="en-US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7464592" y="5698832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L</a:t>
            </a:r>
            <a:endParaRPr lang="en-US" sz="1100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2</a:t>
            </a:fld>
            <a:endParaRPr lang="en-US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420888"/>
            <a:ext cx="7891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2</a:t>
            </a:r>
            <a:r>
              <a:rPr lang="en-US" baseline="30000" dirty="0" smtClean="0"/>
              <a:t>4</a:t>
            </a:r>
            <a:r>
              <a:rPr lang="en-US" dirty="0" smtClean="0"/>
              <a:t> combinations of displacement errors. Two for each plate and 4 plates</a:t>
            </a:r>
          </a:p>
          <a:p>
            <a:r>
              <a:rPr lang="en-US" dirty="0" smtClean="0"/>
              <a:t>There are 2</a:t>
            </a:r>
            <a:r>
              <a:rPr lang="en-US" baseline="30000" dirty="0" smtClean="0"/>
              <a:t>4</a:t>
            </a:r>
            <a:r>
              <a:rPr lang="en-US" dirty="0" smtClean="0"/>
              <a:t> combinations of voltage errors. Two for each plate and 4 plates</a:t>
            </a:r>
          </a:p>
          <a:p>
            <a:r>
              <a:rPr lang="en-US" dirty="0"/>
              <a:t> </a:t>
            </a:r>
            <a:r>
              <a:rPr lang="en-US" dirty="0" smtClean="0"/>
              <a:t> =&gt; 256 combinations of displacement and voltage errors </a:t>
            </a:r>
          </a:p>
          <a:p>
            <a:endParaRPr lang="en-US" dirty="0"/>
          </a:p>
          <a:p>
            <a:r>
              <a:rPr lang="en-US" i="1" dirty="0" smtClean="0"/>
              <a:t>For each quad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812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H="1">
            <a:off x="604810" y="808737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04810" y="109473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90456" y="79738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590456" y="109473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92213" y="802075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92213" y="1098138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160998" y="802075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60998" y="1090294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806901" y="81539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806901" y="110140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792547" y="80405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792547" y="110140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394304" y="808737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394304" y="1104800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363089" y="808737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363089" y="109695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4810" y="1148660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S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387754" y="1155357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L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2590456" y="1160403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S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780974" y="1135192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S</a:t>
            </a:r>
            <a:endParaRPr lang="en-US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6801963" y="1134731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S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3397061" y="1176952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L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5686920" y="1148660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L</a:t>
            </a:r>
            <a:endParaRPr lang="en-US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7612202" y="1128421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L</a:t>
            </a:r>
            <a:endParaRPr lang="en-US" sz="1100" dirty="0"/>
          </a:p>
        </p:txBody>
      </p:sp>
      <p:sp>
        <p:nvSpPr>
          <p:cNvPr id="56" name="Oval 55"/>
          <p:cNvSpPr/>
          <p:nvPr/>
        </p:nvSpPr>
        <p:spPr>
          <a:xfrm>
            <a:off x="345432" y="2056404"/>
            <a:ext cx="3974532" cy="1047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16361" y="444970"/>
            <a:ext cx="8543004" cy="1047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3</a:t>
            </a:fld>
            <a:endParaRPr lang="en-US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1445" y="186722"/>
            <a:ext cx="8766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d1s2s3s4V1s2s3s4 -  displacement and voltage errors for all inner/bottom/top/bottom plates the same</a:t>
            </a:r>
            <a:endParaRPr 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216361" y="1651882"/>
            <a:ext cx="9177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d1s2a3a4V1s2a3a4 -  displacement and voltage errors on Q2 all equal to Q1, on Q3 and Q4 opposite to Q1</a:t>
            </a:r>
            <a:endParaRPr lang="en-US" sz="1600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642429" y="2420171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42429" y="2706172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628075" y="2408822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2628075" y="2706172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1229832" y="2413509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1229832" y="2709572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198617" y="2413509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3198617" y="2701728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844520" y="2426833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844520" y="2712834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6830166" y="2415484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6830166" y="2712834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431923" y="2420171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431923" y="2716234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7400708" y="2420171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7400708" y="2708390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42429" y="2760094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S</a:t>
            </a:r>
            <a:endParaRPr lang="en-US" sz="11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425373" y="2766791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L</a:t>
            </a:r>
            <a:endParaRPr lang="en-US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628075" y="2771837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S</a:t>
            </a:r>
            <a:endParaRPr lang="en-US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818593" y="2746626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S</a:t>
            </a:r>
            <a:endParaRPr lang="en-US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839582" y="2746165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S</a:t>
            </a:r>
            <a:endParaRPr lang="en-US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434680" y="2788386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L</a:t>
            </a:r>
            <a:endParaRPr lang="en-US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724539" y="2760094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L</a:t>
            </a:r>
            <a:endParaRPr lang="en-US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649821" y="2739855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L</a:t>
            </a:r>
            <a:endParaRPr lang="en-US" sz="1100" dirty="0"/>
          </a:p>
        </p:txBody>
      </p:sp>
      <p:sp>
        <p:nvSpPr>
          <p:cNvPr id="111" name="Oval 110"/>
          <p:cNvSpPr/>
          <p:nvPr/>
        </p:nvSpPr>
        <p:spPr>
          <a:xfrm>
            <a:off x="4384854" y="2056404"/>
            <a:ext cx="4477020" cy="1047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35711" y="3791330"/>
            <a:ext cx="2006374" cy="1047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7582" y="3203648"/>
            <a:ext cx="9141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d1s2a3a4V1s2a3a4 -  displacement and voltage errors on Q3 all equal to Q1, on Q2 and Q4 opposite to Q1</a:t>
            </a:r>
            <a:endParaRPr lang="en-US" sz="1600" dirty="0"/>
          </a:p>
        </p:txBody>
      </p:sp>
      <p:cxnSp>
        <p:nvCxnSpPr>
          <p:cNvPr id="115" name="Straight Connector 114"/>
          <p:cNvCxnSpPr/>
          <p:nvPr/>
        </p:nvCxnSpPr>
        <p:spPr>
          <a:xfrm flipH="1">
            <a:off x="532708" y="4155097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32708" y="444109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2518354" y="414374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2518354" y="444109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1120111" y="4148435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120111" y="4444498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088896" y="4148435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088896" y="4436654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734799" y="416175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4734799" y="444776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6720445" y="415041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6720445" y="4447760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5322202" y="4155097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322202" y="4451160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7290987" y="4155097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7290987" y="444331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32708" y="4495020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S</a:t>
            </a:r>
            <a:endParaRPr lang="en-US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315652" y="4501717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L</a:t>
            </a:r>
            <a:endParaRPr 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518354" y="4506763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S</a:t>
            </a:r>
            <a:endParaRPr lang="en-US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708872" y="4481552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S</a:t>
            </a:r>
            <a:endParaRPr lang="en-US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729861" y="4481091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S</a:t>
            </a:r>
            <a:endParaRPr lang="en-US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324959" y="4523312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L</a:t>
            </a:r>
            <a:endParaRPr lang="en-US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614818" y="4495020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L</a:t>
            </a:r>
            <a:endParaRPr lang="en-US" sz="1100" dirty="0"/>
          </a:p>
        </p:txBody>
      </p:sp>
      <p:sp>
        <p:nvSpPr>
          <p:cNvPr id="138" name="TextBox 137"/>
          <p:cNvSpPr txBox="1"/>
          <p:nvPr/>
        </p:nvSpPr>
        <p:spPr>
          <a:xfrm>
            <a:off x="7540100" y="4474781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L</a:t>
            </a:r>
            <a:endParaRPr lang="en-US" sz="1100" dirty="0"/>
          </a:p>
        </p:txBody>
      </p:sp>
      <p:sp>
        <p:nvSpPr>
          <p:cNvPr id="139" name="Oval 138"/>
          <p:cNvSpPr/>
          <p:nvPr/>
        </p:nvSpPr>
        <p:spPr>
          <a:xfrm>
            <a:off x="6553199" y="3791330"/>
            <a:ext cx="2198953" cy="1047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780974" y="5491675"/>
            <a:ext cx="1820468" cy="9283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138249" y="4843201"/>
            <a:ext cx="9141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7388" algn="l"/>
              </a:tabLst>
            </a:pPr>
            <a:r>
              <a:rPr lang="en-US" sz="1600" dirty="0" smtClean="0"/>
              <a:t>d1s2a3a4V1s2a3a4 </a:t>
            </a:r>
          </a:p>
          <a:p>
            <a:pPr>
              <a:tabLst>
                <a:tab pos="687388" algn="l"/>
              </a:tabLst>
            </a:pPr>
            <a:r>
              <a:rPr lang="en-US" sz="1600" dirty="0"/>
              <a:t> </a:t>
            </a:r>
            <a:r>
              <a:rPr lang="en-US" sz="1600" dirty="0" smtClean="0"/>
              <a:t>  -  displacement errors on Q3 = Q1, Q2 and Q4 opposite Q1. voltage errors Q2=Q1, Q3 and Q4 opposite Q1</a:t>
            </a:r>
            <a:endParaRPr lang="en-US" sz="1600" dirty="0"/>
          </a:p>
        </p:txBody>
      </p:sp>
      <p:cxnSp>
        <p:nvCxnSpPr>
          <p:cNvPr id="142" name="Straight Connector 141"/>
          <p:cNvCxnSpPr/>
          <p:nvPr/>
        </p:nvCxnSpPr>
        <p:spPr>
          <a:xfrm flipH="1">
            <a:off x="740282" y="5790223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740282" y="6076224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725928" y="5778874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725928" y="6076224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327685" y="5783561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327685" y="6079624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296470" y="5783561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3296470" y="6071780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4942373" y="5796885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4942373" y="6082886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6928019" y="5785536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6928019" y="6082886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5529776" y="5790223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5529776" y="608628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7498561" y="5790223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7498561" y="6078442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740282" y="6130146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S</a:t>
            </a:r>
            <a:endParaRPr lang="en-US" sz="11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523226" y="6136843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L</a:t>
            </a:r>
            <a:endParaRPr lang="en-US" sz="11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725928" y="6141889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S</a:t>
            </a:r>
            <a:endParaRPr lang="en-US" sz="11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916446" y="6116678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S</a:t>
            </a:r>
            <a:endParaRPr lang="en-US" sz="11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937435" y="6116217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S</a:t>
            </a:r>
            <a:endParaRPr lang="en-US" sz="1100" dirty="0"/>
          </a:p>
        </p:txBody>
      </p:sp>
      <p:sp>
        <p:nvSpPr>
          <p:cNvPr id="163" name="TextBox 162"/>
          <p:cNvSpPr txBox="1"/>
          <p:nvPr/>
        </p:nvSpPr>
        <p:spPr>
          <a:xfrm>
            <a:off x="3532533" y="6158438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L</a:t>
            </a:r>
            <a:endParaRPr lang="en-US" sz="1100" dirty="0"/>
          </a:p>
        </p:txBody>
      </p:sp>
      <p:sp>
        <p:nvSpPr>
          <p:cNvPr id="164" name="TextBox 163"/>
          <p:cNvSpPr txBox="1"/>
          <p:nvPr/>
        </p:nvSpPr>
        <p:spPr>
          <a:xfrm>
            <a:off x="5822392" y="6130146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L</a:t>
            </a:r>
            <a:endParaRPr lang="en-US" sz="11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747674" y="6109907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L</a:t>
            </a:r>
            <a:endParaRPr lang="en-US" sz="1100" dirty="0"/>
          </a:p>
        </p:txBody>
      </p:sp>
      <p:sp>
        <p:nvSpPr>
          <p:cNvPr id="166" name="Oval 165"/>
          <p:cNvSpPr/>
          <p:nvPr/>
        </p:nvSpPr>
        <p:spPr>
          <a:xfrm>
            <a:off x="6494901" y="5512274"/>
            <a:ext cx="2094062" cy="9632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437802" y="3844675"/>
            <a:ext cx="2006374" cy="1047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2242085" y="3795612"/>
            <a:ext cx="2198953" cy="104758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473182" y="5512274"/>
            <a:ext cx="1846782" cy="9077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99933" y="5539473"/>
            <a:ext cx="1973249" cy="9283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45432" y="5513689"/>
            <a:ext cx="4095606" cy="9077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682058" y="5484403"/>
            <a:ext cx="4095606" cy="9077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4</a:t>
            </a:fld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111435" y="186535"/>
            <a:ext cx="57751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7388" algn="l"/>
              </a:tabLst>
            </a:pPr>
            <a:r>
              <a:rPr lang="en-US" sz="1600" dirty="0" smtClean="0"/>
              <a:t>d1a2a3a4V1a2a3a4 </a:t>
            </a:r>
          </a:p>
          <a:p>
            <a:pPr>
              <a:tabLst>
                <a:tab pos="687388" algn="l"/>
              </a:tabLst>
            </a:pPr>
            <a:r>
              <a:rPr lang="en-US" sz="1600" dirty="0"/>
              <a:t> </a:t>
            </a:r>
            <a:r>
              <a:rPr lang="en-US" sz="1600" dirty="0" smtClean="0"/>
              <a:t>  -  displacement and voltage errors on Q2, Q3 and Q4 opposite Q1</a:t>
            </a:r>
            <a:endParaRPr lang="en-US" sz="1600" dirty="0"/>
          </a:p>
        </p:txBody>
      </p:sp>
      <p:cxnSp>
        <p:nvCxnSpPr>
          <p:cNvPr id="142" name="Straight Connector 141"/>
          <p:cNvCxnSpPr/>
          <p:nvPr/>
        </p:nvCxnSpPr>
        <p:spPr>
          <a:xfrm flipH="1">
            <a:off x="649418" y="1387556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649418" y="1673557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2635064" y="1376207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2635064" y="1673557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236821" y="1380894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236821" y="1676957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205606" y="1380894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3205606" y="1669113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4851509" y="1394218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4851509" y="168021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6837155" y="138286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6837155" y="1680219"/>
            <a:ext cx="457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5438912" y="138755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5438912" y="1683619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7407697" y="1387556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7407697" y="1675775"/>
            <a:ext cx="914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649418" y="1727479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S</a:t>
            </a:r>
            <a:endParaRPr lang="en-US" sz="11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32362" y="1734176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Q1 L</a:t>
            </a:r>
            <a:endParaRPr lang="en-US" sz="11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635064" y="1739222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S</a:t>
            </a:r>
            <a:endParaRPr lang="en-US" sz="11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825582" y="1714011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S</a:t>
            </a:r>
            <a:endParaRPr lang="en-US" sz="11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846571" y="1713550"/>
            <a:ext cx="44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S</a:t>
            </a:r>
            <a:endParaRPr lang="en-US" sz="1100" dirty="0"/>
          </a:p>
        </p:txBody>
      </p:sp>
      <p:sp>
        <p:nvSpPr>
          <p:cNvPr id="163" name="TextBox 162"/>
          <p:cNvSpPr txBox="1"/>
          <p:nvPr/>
        </p:nvSpPr>
        <p:spPr>
          <a:xfrm>
            <a:off x="3441669" y="1755771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Q2 L</a:t>
            </a:r>
            <a:endParaRPr lang="en-US" sz="1100" dirty="0"/>
          </a:p>
        </p:txBody>
      </p:sp>
      <p:sp>
        <p:nvSpPr>
          <p:cNvPr id="164" name="TextBox 163"/>
          <p:cNvSpPr txBox="1"/>
          <p:nvPr/>
        </p:nvSpPr>
        <p:spPr>
          <a:xfrm>
            <a:off x="5731528" y="1727479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Q3 L</a:t>
            </a:r>
            <a:endParaRPr lang="en-US" sz="11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656810" y="1707240"/>
            <a:ext cx="442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Q4 L</a:t>
            </a:r>
            <a:endParaRPr lang="en-US" sz="1100" dirty="0"/>
          </a:p>
        </p:txBody>
      </p:sp>
      <p:sp>
        <p:nvSpPr>
          <p:cNvPr id="166" name="Oval 165"/>
          <p:cNvSpPr/>
          <p:nvPr/>
        </p:nvSpPr>
        <p:spPr>
          <a:xfrm>
            <a:off x="6404037" y="1109607"/>
            <a:ext cx="2094062" cy="9632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382318" y="1109607"/>
            <a:ext cx="1846782" cy="9077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09069" y="1136806"/>
            <a:ext cx="1973249" cy="9283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391881" y="1099538"/>
            <a:ext cx="2094062" cy="96329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3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pitch-tru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30" y="478445"/>
            <a:ext cx="3154680" cy="2103120"/>
          </a:xfrm>
          <a:prstGeom prst="rect">
            <a:avLst/>
          </a:prstGeom>
        </p:spPr>
      </p:pic>
      <p:pic>
        <p:nvPicPr>
          <p:cNvPr id="6" name="Picture 5" descr="pitch-tru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10" y="478445"/>
            <a:ext cx="3154680" cy="2103120"/>
          </a:xfrm>
          <a:prstGeom prst="rect">
            <a:avLst/>
          </a:prstGeom>
        </p:spPr>
      </p:pic>
      <p:pic>
        <p:nvPicPr>
          <p:cNvPr id="7" name="Picture 6" descr="pitch-tru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78445"/>
            <a:ext cx="3154680" cy="2103120"/>
          </a:xfrm>
          <a:prstGeom prst="rect">
            <a:avLst/>
          </a:prstGeom>
        </p:spPr>
      </p:pic>
      <p:pic>
        <p:nvPicPr>
          <p:cNvPr id="8" name="Picture 7" descr="pitch-trut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" y="3241114"/>
            <a:ext cx="4114800" cy="2743200"/>
          </a:xfrm>
          <a:prstGeom prst="rect">
            <a:avLst/>
          </a:prstGeom>
        </p:spPr>
      </p:pic>
      <p:pic>
        <p:nvPicPr>
          <p:cNvPr id="9" name="Picture 8" descr="pitch-truth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25" y="3241114"/>
            <a:ext cx="41148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794" y="2871782"/>
            <a:ext cx="389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x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V on Q1 same on Q2=Q3=Q4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763428" y="2871782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x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 on Q1 </a:t>
            </a:r>
            <a:r>
              <a:rPr lang="en-US" dirty="0" smtClean="0"/>
              <a:t>opposite </a:t>
            </a:r>
            <a:r>
              <a:rPr lang="en-US" dirty="0"/>
              <a:t>on Q2=Q3=Q4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4194" y="37083"/>
            <a:ext cx="23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correction - truth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5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0711" y="315204"/>
            <a:ext cx="297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correction </a:t>
            </a:r>
            <a:r>
              <a:rPr lang="mr-IN" dirty="0" smtClean="0"/>
              <a:t>–</a:t>
            </a:r>
            <a:r>
              <a:rPr lang="en-US" dirty="0" smtClean="0"/>
              <a:t> linear-truth</a:t>
            </a:r>
            <a:endParaRPr lang="en-US" dirty="0"/>
          </a:p>
        </p:txBody>
      </p:sp>
      <p:pic>
        <p:nvPicPr>
          <p:cNvPr id="7" name="Picture 6" descr="pitch_linear-tru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12" y="3613150"/>
            <a:ext cx="4114800" cy="2743200"/>
          </a:xfrm>
          <a:prstGeom prst="rect">
            <a:avLst/>
          </a:prstGeom>
        </p:spPr>
      </p:pic>
      <p:pic>
        <p:nvPicPr>
          <p:cNvPr id="8" name="Picture 7" descr="pitch_linear-tru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2" y="3613150"/>
            <a:ext cx="4114800" cy="2743200"/>
          </a:xfrm>
          <a:prstGeom prst="rect">
            <a:avLst/>
          </a:prstGeom>
        </p:spPr>
      </p:pic>
      <p:pic>
        <p:nvPicPr>
          <p:cNvPr id="9" name="Picture 8" descr="pitch_linear-tru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22" y="830732"/>
            <a:ext cx="3154680" cy="2103120"/>
          </a:xfrm>
          <a:prstGeom prst="rect">
            <a:avLst/>
          </a:prstGeom>
        </p:spPr>
      </p:pic>
      <p:pic>
        <p:nvPicPr>
          <p:cNvPr id="10" name="Picture 9" descr="pitch_linear-trut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20" y="830732"/>
            <a:ext cx="3154680" cy="2103120"/>
          </a:xfrm>
          <a:prstGeom prst="rect">
            <a:avLst/>
          </a:prstGeom>
        </p:spPr>
      </p:pic>
      <p:pic>
        <p:nvPicPr>
          <p:cNvPr id="12" name="Picture 11" descr="pitch_linear-truth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02" y="830732"/>
            <a:ext cx="3154680" cy="2103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844" y="3261164"/>
            <a:ext cx="389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x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V on Q1 same on Q2=Q3=Q4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902478" y="3261164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x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 on Q1 </a:t>
            </a:r>
            <a:r>
              <a:rPr lang="en-US" dirty="0" smtClean="0"/>
              <a:t>opposite </a:t>
            </a:r>
            <a:r>
              <a:rPr lang="en-US" dirty="0"/>
              <a:t>on Q2=Q3=Q4</a:t>
            </a:r>
          </a:p>
        </p:txBody>
      </p:sp>
    </p:spTree>
    <p:extLst>
      <p:ext uri="{BB962C8B-B14F-4D97-AF65-F5344CB8AC3E}">
        <p14:creationId xmlns:p14="http://schemas.microsoft.com/office/powerpoint/2010/main" val="286443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47361" y="139808"/>
            <a:ext cx="23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Efield</a:t>
            </a:r>
            <a:r>
              <a:rPr lang="en-US" dirty="0" smtClean="0"/>
              <a:t> correction - truth</a:t>
            </a:r>
            <a:endParaRPr lang="en-US" dirty="0"/>
          </a:p>
        </p:txBody>
      </p:sp>
      <p:pic>
        <p:nvPicPr>
          <p:cNvPr id="6" name="Picture 5" descr="efield-tru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0" y="557911"/>
            <a:ext cx="3154680" cy="2103120"/>
          </a:xfrm>
          <a:prstGeom prst="rect">
            <a:avLst/>
          </a:prstGeom>
        </p:spPr>
      </p:pic>
      <p:pic>
        <p:nvPicPr>
          <p:cNvPr id="7" name="Picture 6" descr="efield-tru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25" y="548640"/>
            <a:ext cx="3154680" cy="2103120"/>
          </a:xfrm>
          <a:prstGeom prst="rect">
            <a:avLst/>
          </a:prstGeom>
        </p:spPr>
      </p:pic>
      <p:pic>
        <p:nvPicPr>
          <p:cNvPr id="8" name="Picture 7" descr="efield-tru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552609"/>
            <a:ext cx="3154680" cy="2103120"/>
          </a:xfrm>
          <a:prstGeom prst="rect">
            <a:avLst/>
          </a:prstGeom>
        </p:spPr>
      </p:pic>
      <p:pic>
        <p:nvPicPr>
          <p:cNvPr id="10" name="Picture 9" descr="efield-trut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1416"/>
            <a:ext cx="4114800" cy="2743200"/>
          </a:xfrm>
          <a:prstGeom prst="rect">
            <a:avLst/>
          </a:prstGeom>
        </p:spPr>
      </p:pic>
      <p:pic>
        <p:nvPicPr>
          <p:cNvPr id="11" name="Picture 10" descr="efield-truth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55543"/>
            <a:ext cx="41148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44" y="3261164"/>
            <a:ext cx="389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x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V on Q1 same on Q2=Q3=Q4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902478" y="3261164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x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 on Q1 </a:t>
            </a:r>
            <a:r>
              <a:rPr lang="en-US" dirty="0" smtClean="0"/>
              <a:t>opposite </a:t>
            </a:r>
            <a:r>
              <a:rPr lang="en-US" dirty="0"/>
              <a:t>on Q2=Q3=Q4</a:t>
            </a:r>
          </a:p>
        </p:txBody>
      </p:sp>
    </p:spTree>
    <p:extLst>
      <p:ext uri="{BB962C8B-B14F-4D97-AF65-F5344CB8AC3E}">
        <p14:creationId xmlns:p14="http://schemas.microsoft.com/office/powerpoint/2010/main" val="356940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efield_convolve-tru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30" y="376467"/>
            <a:ext cx="3154680" cy="2103120"/>
          </a:xfrm>
          <a:prstGeom prst="rect">
            <a:avLst/>
          </a:prstGeom>
        </p:spPr>
      </p:pic>
      <p:pic>
        <p:nvPicPr>
          <p:cNvPr id="6" name="Picture 5" descr="efield_convolve-tru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31" y="376467"/>
            <a:ext cx="3154680" cy="2103120"/>
          </a:xfrm>
          <a:prstGeom prst="rect">
            <a:avLst/>
          </a:prstGeom>
        </p:spPr>
      </p:pic>
      <p:pic>
        <p:nvPicPr>
          <p:cNvPr id="7" name="Picture 6" descr="efield_convolve-tru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467"/>
            <a:ext cx="3154680" cy="2103120"/>
          </a:xfrm>
          <a:prstGeom prst="rect">
            <a:avLst/>
          </a:prstGeom>
        </p:spPr>
      </p:pic>
      <p:pic>
        <p:nvPicPr>
          <p:cNvPr id="8" name="Picture 7" descr="efield_convolve-trut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0" y="3361169"/>
            <a:ext cx="4114800" cy="2743200"/>
          </a:xfrm>
          <a:prstGeom prst="rect">
            <a:avLst/>
          </a:prstGeom>
        </p:spPr>
      </p:pic>
      <p:pic>
        <p:nvPicPr>
          <p:cNvPr id="9" name="Picture 8" descr="efield_convolve-truth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70" y="3380177"/>
            <a:ext cx="41148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144" y="3038660"/>
            <a:ext cx="389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x</a:t>
            </a:r>
            <a:r>
              <a:rPr lang="en-US" sz="1600" dirty="0" smtClean="0"/>
              <a:t> and </a:t>
            </a:r>
            <a:r>
              <a:rPr lang="en-US" sz="1600" dirty="0" smtClean="0">
                <a:latin typeface="Symbol" charset="2"/>
                <a:cs typeface="Symbol" charset="2"/>
              </a:rPr>
              <a:t>D</a:t>
            </a:r>
            <a:r>
              <a:rPr lang="en-US" sz="1600" dirty="0" smtClean="0"/>
              <a:t>V on Q1 same on Q2=Q3=Q4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809778" y="3038660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x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V on Q1 </a:t>
            </a:r>
            <a:r>
              <a:rPr lang="en-US" dirty="0" smtClean="0"/>
              <a:t>opposite </a:t>
            </a:r>
            <a:r>
              <a:rPr lang="en-US" dirty="0"/>
              <a:t>on Q2=Q3=Q4</a:t>
            </a:r>
          </a:p>
        </p:txBody>
      </p:sp>
    </p:spTree>
    <p:extLst>
      <p:ext uri="{BB962C8B-B14F-4D97-AF65-F5344CB8AC3E}">
        <p14:creationId xmlns:p14="http://schemas.microsoft.com/office/powerpoint/2010/main" val="66663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31,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ECAA-55DE-A546-88ED-23926A155F66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pitch-tru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8" y="552620"/>
            <a:ext cx="4114800" cy="2743200"/>
          </a:xfrm>
          <a:prstGeom prst="rect">
            <a:avLst/>
          </a:prstGeom>
        </p:spPr>
      </p:pic>
      <p:pic>
        <p:nvPicPr>
          <p:cNvPr id="8" name="Picture 7" descr="pitch_linear-tru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74" y="571162"/>
            <a:ext cx="4114800" cy="2743200"/>
          </a:xfrm>
          <a:prstGeom prst="rect">
            <a:avLst/>
          </a:prstGeom>
        </p:spPr>
      </p:pic>
      <p:pic>
        <p:nvPicPr>
          <p:cNvPr id="9" name="Picture 8" descr="efield-tru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5" y="3537784"/>
            <a:ext cx="4114800" cy="2743200"/>
          </a:xfrm>
          <a:prstGeom prst="rect">
            <a:avLst/>
          </a:prstGeom>
        </p:spPr>
      </p:pic>
      <p:pic>
        <p:nvPicPr>
          <p:cNvPr id="10" name="Picture 9" descr="efield_convolve-trut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00700"/>
            <a:ext cx="41148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8243" y="111248"/>
            <a:ext cx="234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1280 configurations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15420" y="1752162"/>
            <a:ext cx="147936" cy="9456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73168" y="1752162"/>
            <a:ext cx="404207" cy="9456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60485" y="136279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Config</a:t>
            </a:r>
            <a:r>
              <a:rPr lang="en-US" sz="1400" dirty="0" smtClean="0"/>
              <a:t> 34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8793" y="1348321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Config</a:t>
            </a:r>
            <a:r>
              <a:rPr lang="en-US" sz="1400" dirty="0" smtClean="0"/>
              <a:t> 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089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24312</TotalTime>
  <Words>732</Words>
  <Application>Microsoft Macintosh PowerPoint</Application>
  <PresentationFormat>On-screen Show (4:3)</PresentationFormat>
  <Paragraphs>182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 – Field/Pitch alignment/voltage error systematic (update)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94</cp:revision>
  <dcterms:created xsi:type="dcterms:W3CDTF">2019-05-16T14:47:14Z</dcterms:created>
  <dcterms:modified xsi:type="dcterms:W3CDTF">2019-11-03T12:26:57Z</dcterms:modified>
</cp:coreProperties>
</file>