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357" r:id="rId2"/>
    <p:sldId id="373" r:id="rId3"/>
    <p:sldId id="360" r:id="rId4"/>
    <p:sldId id="363" r:id="rId5"/>
    <p:sldId id="366" r:id="rId6"/>
    <p:sldId id="374" r:id="rId7"/>
    <p:sldId id="372" r:id="rId8"/>
    <p:sldId id="375" r:id="rId9"/>
    <p:sldId id="350" r:id="rId10"/>
    <p:sldId id="367" r:id="rId11"/>
    <p:sldId id="359" r:id="rId12"/>
    <p:sldId id="368" r:id="rId13"/>
    <p:sldId id="369" r:id="rId14"/>
    <p:sldId id="370" r:id="rId15"/>
    <p:sldId id="3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3"/>
    <p:restoredTop sz="96327"/>
  </p:normalViewPr>
  <p:slideViewPr>
    <p:cSldViewPr snapToGrid="0">
      <p:cViewPr varScale="1">
        <p:scale>
          <a:sx n="115" d="100"/>
          <a:sy n="115" d="100"/>
        </p:scale>
        <p:origin x="208" y="2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EDADD-2D32-BA4A-B6C0-DAD1C8E0831E}" type="datetimeFigureOut">
              <a:rPr lang="en-US" smtClean="0"/>
              <a:t>1/3/23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35781-81B6-6D4B-B1C5-AF55258BE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BCFE-8AC5-E2C4-FA1B-35F52497E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0DC0B-3860-580E-3E8B-AC7A73D5E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C8076-8F04-5EB9-574D-923D7E1C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F2EC5-4336-F2B9-EF3C-32D741FB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75A01-2C99-5CB9-7DF2-5FFB8CE5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B197-FA98-E0CB-6847-8B7AC518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6FE78-CB9B-277B-07C9-B1209234E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4D08F-23DD-0227-075C-2965D2F7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EFBC0-D630-8E36-453E-E5CDD7BC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D30C5-A76D-BDBC-CD73-44FE23DD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69FCA-8D19-CBD7-E80D-DC404E77E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297DC-A272-5FB8-F45B-26249DBD4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F5FC5-26EE-322C-BD2F-F0C53F20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A378C-4D81-5571-5F66-778565C6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5C57-1009-5E24-368A-0FF09F35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4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4573-7459-1E5F-DEE6-FAAD6C2B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27CE-EAE2-1F6B-F9DB-138E1785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77256-1339-1484-6FDF-B5C96DEF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677B6-BC10-05CF-CB4B-F0DF7534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E2D8-6697-C741-B319-6389FCA3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8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0E1D-020F-9A91-659D-5C94FD96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CEDB-BD34-F0EB-E85A-214CE5797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9727B-878F-9958-86FD-D23050C1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675D3-745C-817E-17DB-D6B47ECB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EC733-73F7-7FB7-5DCE-46673D49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5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8AD0-0666-264E-5807-4B93196D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7016-9713-931E-890E-7FDBF0C3E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EFAB1-971B-D87C-AABF-B6ADA7E4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3EA9D-8511-4E4F-8C66-CB37900E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C0A8D-38A5-E4E0-98F9-43E11B0A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A5BBF-3429-F99E-41B8-216171C2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7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4DA8-DCEC-62EF-2668-1FDF2619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97D83-65DF-0E83-301E-0A4A20976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A5A90-C196-6EB5-99B9-FB25011DD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2C84E-CC02-D505-8F40-9C3CFDBC7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ED773-01A3-0F5A-78CC-B5B68CC3E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49ABC8-DEE7-CBD1-0EA9-62541902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24B1E-7F8C-BE34-4B19-D7F124AE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28907-CA3C-AE1A-1200-1D59CDF2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9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01DB-F045-1B3B-089E-F89DE4AD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0B453-3DDF-32C7-13A0-68D0E7EC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C97F9-4174-597A-DCEA-068DF0CC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080A8-A2D8-9806-553B-DF814E24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5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BF8019-3626-7137-6323-ACA333FA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0939B-85B7-3A1F-5B0E-252030A7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890F9-E7CE-A6AF-0D0E-04B06E5A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BE22-3032-9942-826E-6F0830BC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2412-3FDC-83C0-86F7-361E97BA0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763E6-D423-C106-65D0-7900E40DD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23982-3444-9494-6AAC-D904D24D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AE721-0EE0-8B7C-1645-187AE7A8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991D8-A654-57ED-4B12-CC72C02E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23B6-F4E3-F11D-D51C-A85013C7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5636C-10BF-E968-018A-2829CC1B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CC8DD-D7ED-F536-0E52-A7981EDC6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4EC9A-C36F-7A61-23F7-D34F2136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959E0-6F80-FBD2-E1E2-2018434C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A6CBD-4A4E-91FD-CF0B-0E561485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4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6D210-840F-2B43-13B4-32A50A20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C110B-4AE4-7436-EE42-E3D3E853E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6690B-D939-AD7C-007A-B5A096652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C72B-4EB2-06BA-FFF1-DCE2DD914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55EE4-E35A-DA57-1D08-3760498CB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5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F8B36E-81A2-5EA1-FF39-CBA2B295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2388"/>
            <a:ext cx="7772400" cy="19198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FF2E2-5E7A-1704-C01D-7476865F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F4C9FC-F06D-4EFF-2E6F-A0F7EA3F5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744" y="4386237"/>
            <a:ext cx="938493" cy="6338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3E0446-685B-BC76-E663-8DB3D316A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78" y="4365655"/>
            <a:ext cx="938494" cy="6750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1C5271-930D-644F-219C-AEC1138ED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137" y="3244009"/>
            <a:ext cx="800100" cy="812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08178-48C4-4860-E027-2DD368B4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972" y="3244009"/>
            <a:ext cx="800100" cy="863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42FE43F-1AB3-7716-E2CF-9EA42714CBFF}"/>
              </a:ext>
            </a:extLst>
          </p:cNvPr>
          <p:cNvSpPr txBox="1"/>
          <p:nvPr/>
        </p:nvSpPr>
        <p:spPr>
          <a:xfrm>
            <a:off x="2421212" y="342900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B6630A-39EE-B851-1536-028C9DEC8BC5}"/>
              </a:ext>
            </a:extLst>
          </p:cNvPr>
          <p:cNvSpPr txBox="1"/>
          <p:nvPr/>
        </p:nvSpPr>
        <p:spPr>
          <a:xfrm>
            <a:off x="3805785" y="3429000"/>
            <a:ext cx="457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Characteristic of injected beam at inflector exit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ECF37B-202C-05F1-F2FD-0D3E00D57863}"/>
              </a:ext>
            </a:extLst>
          </p:cNvPr>
          <p:cNvSpPr txBox="1"/>
          <p:nvPr/>
        </p:nvSpPr>
        <p:spPr>
          <a:xfrm>
            <a:off x="2313135" y="4555511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0D6FD-7B02-FCAD-5CA1-DF83375B2BB1}"/>
              </a:ext>
            </a:extLst>
          </p:cNvPr>
          <p:cNvSpPr txBox="1"/>
          <p:nvPr/>
        </p:nvSpPr>
        <p:spPr>
          <a:xfrm>
            <a:off x="3707295" y="4518517"/>
            <a:ext cx="452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Determined by momentum acceptance of 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CAE683-1261-EB24-E4F0-D3CF2558E44F}"/>
              </a:ext>
            </a:extLst>
          </p:cNvPr>
          <p:cNvSpPr txBox="1"/>
          <p:nvPr/>
        </p:nvSpPr>
        <p:spPr>
          <a:xfrm>
            <a:off x="4345653" y="5702409"/>
            <a:ext cx="2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Crnkovic</a:t>
            </a:r>
            <a:r>
              <a:rPr lang="en-US" dirty="0"/>
              <a:t> et al. doc-</a:t>
            </a:r>
            <a:r>
              <a:rPr lang="en-US" dirty="0" err="1"/>
              <a:t>db</a:t>
            </a:r>
            <a:r>
              <a:rPr lang="en-US" dirty="0"/>
              <a:t> 3477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823C06-2129-4EEB-BB81-190EA26277FE}"/>
              </a:ext>
            </a:extLst>
          </p:cNvPr>
          <p:cNvSpPr txBox="1"/>
          <p:nvPr/>
        </p:nvSpPr>
        <p:spPr>
          <a:xfrm>
            <a:off x="728663" y="321469"/>
            <a:ext cx="492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 Decay and Spin-Coordinate Correlation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8EF13202-CA6D-2DA2-CE6D-865F72B0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99B6E095-D84F-783E-56A5-24C7B0DC9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1B465-EE0D-83FA-E3A1-84B9088F5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744" y="5488316"/>
            <a:ext cx="2806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7BFD40-67C2-F49C-1C17-479A99A8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ABA8C-DBEA-E204-768C-E47AF757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98" y="1012411"/>
            <a:ext cx="635000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A29B4-4C55-D7D8-7392-4EDEF30D3ADB}"/>
              </a:ext>
            </a:extLst>
          </p:cNvPr>
          <p:cNvSpPr txBox="1"/>
          <p:nvPr/>
        </p:nvSpPr>
        <p:spPr>
          <a:xfrm>
            <a:off x="1212649" y="1056345"/>
            <a:ext cx="790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number of muons stored with momentum             and displacement          or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831FC-F64F-0DD8-AEFF-E75845B1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841" y="998606"/>
            <a:ext cx="3048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86B2E-79C0-EBBD-B39A-BE4450E8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00" y="1120619"/>
            <a:ext cx="3937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3DDD25-E74A-BB26-1FE0-1562E85B1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058" y="1851991"/>
            <a:ext cx="62611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311906-14A9-E0E2-9968-E4A728216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359" y="922406"/>
            <a:ext cx="393700" cy="55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7B4D89-E89A-8486-02A0-8D828B79D406}"/>
              </a:ext>
            </a:extLst>
          </p:cNvPr>
          <p:cNvSpPr txBox="1"/>
          <p:nvPr/>
        </p:nvSpPr>
        <p:spPr>
          <a:xfrm>
            <a:off x="685800" y="3061252"/>
            <a:ext cx="405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Minimize              with respect to </a:t>
            </a:r>
            <a:r>
              <a:rPr lang="en-US" i="1" dirty="0"/>
              <a:t>a</a:t>
            </a:r>
            <a:r>
              <a:rPr lang="en-US" dirty="0"/>
              <a:t>, and </a:t>
            </a:r>
            <a:r>
              <a:rPr lang="en-US" i="1" dirty="0"/>
              <a:t>b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968C44-3780-B6F8-0322-60D49C6A3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999" y="2901434"/>
            <a:ext cx="444500" cy="5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61F64-3D55-BF2B-3E82-FF3ECA778FDF}"/>
              </a:ext>
            </a:extLst>
          </p:cNvPr>
          <p:cNvSpPr txBox="1"/>
          <p:nvPr/>
        </p:nvSpPr>
        <p:spPr>
          <a:xfrm>
            <a:off x="1461052" y="387626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Slope =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AA9D9-CFA4-8385-189D-38681D65F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5803" y="3876261"/>
            <a:ext cx="177800" cy="33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38460-0F90-5BED-6B26-5BF153831352}"/>
              </a:ext>
            </a:extLst>
          </p:cNvPr>
          <p:cNvSpPr txBox="1"/>
          <p:nvPr/>
        </p:nvSpPr>
        <p:spPr>
          <a:xfrm>
            <a:off x="477078" y="188843"/>
            <a:ext cx="3117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Propagate distribution into ring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F20A0D2-BC32-3BD9-33E2-C34BE5DB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D9009B-36C3-C932-F042-36DD4F7B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2979708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426C8C27-B3CA-77CE-60F7-875A6FF28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61" y="3710525"/>
            <a:ext cx="4860000" cy="324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B9D658B-96A5-090C-1F21-58EE8804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92" y="878994"/>
            <a:ext cx="4860000" cy="324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0E386-E966-4C64-5B5B-7CF1FB01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9805E-50FC-493A-FEE8-BF839728476D}"/>
              </a:ext>
            </a:extLst>
          </p:cNvPr>
          <p:cNvSpPr txBox="1"/>
          <p:nvPr/>
        </p:nvSpPr>
        <p:spPr>
          <a:xfrm>
            <a:off x="300779" y="60500"/>
            <a:ext cx="1132137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particles (</a:t>
            </a:r>
            <a:r>
              <a:rPr lang="en-US" dirty="0" err="1"/>
              <a:t>Eremey</a:t>
            </a:r>
            <a:r>
              <a:rPr lang="en-US" dirty="0"/>
              <a:t>) with temporal distribution as per measured T0 through  the injection channel and into the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 kicker field is 264 G (Run 3b-4), Measured kicker pulse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 offset and angle at inflector vs fractional momentum offset for particles that survive at least 4 us</a:t>
            </a:r>
            <a:endParaRPr lang="en-US" dirty="0">
              <a:latin typeface="Symbol" pitchFamily="2" charset="2"/>
            </a:endParaRPr>
          </a:p>
          <a:p>
            <a:pPr lvl="1"/>
            <a:r>
              <a:rPr lang="en-US" sz="1400" dirty="0"/>
              <a:t>config_034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ymbol" pitchFamily="2" charset="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E5A5FA-F23F-9F77-625C-5602E1CBD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57" y="1476272"/>
            <a:ext cx="909268" cy="2925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F35D4E-8C51-7089-D9FC-D326F42D7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235" y="4327441"/>
            <a:ext cx="1012663" cy="2925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524C42-F3AD-C766-5EA3-4FBC83626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756" y="4229947"/>
            <a:ext cx="2183019" cy="5325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0F1AC9-A3B1-8A0F-A270-7B2DC072A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3018" y="1374846"/>
            <a:ext cx="1895128" cy="5178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42CA78E-4368-2E82-1A32-B6F853A8E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6467" y="1178994"/>
            <a:ext cx="3960000" cy="264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791406-58F4-B433-CC7F-2C9AFC232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8208" y="3881887"/>
            <a:ext cx="3960000" cy="2640000"/>
          </a:xfrm>
          <a:prstGeom prst="rect">
            <a:avLst/>
          </a:prstGeom>
        </p:spPr>
      </p:pic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BE84CC9B-CE5D-9D7B-57FD-35E038CD7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CD2A3C70-8648-F572-7722-70EFA6547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403569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8AAF6-F47D-D237-75F4-8B51C54E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D0E09-9F6E-8612-13D2-3BD905A91FF8}"/>
              </a:ext>
            </a:extLst>
          </p:cNvPr>
          <p:cNvSpPr txBox="1"/>
          <p:nvPr/>
        </p:nvSpPr>
        <p:spPr>
          <a:xfrm>
            <a:off x="516835" y="6301409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EEB7B0-49E4-16BF-0153-AC819963E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59" y="568880"/>
            <a:ext cx="4320000" cy="28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C3325-8DA6-AF13-60A4-3A9E71F2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432" y="789000"/>
            <a:ext cx="3960000" cy="26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E3051-8422-4420-98E7-F409B1B7C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259" y="3290612"/>
            <a:ext cx="4320000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8B970-2D7B-6A03-5C2F-A8CE05B99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969" y="3596350"/>
            <a:ext cx="3960000" cy="26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C13064-79FA-FAE0-2644-B5A51C977EFE}"/>
              </a:ext>
            </a:extLst>
          </p:cNvPr>
          <p:cNvSpPr txBox="1"/>
          <p:nvPr/>
        </p:nvSpPr>
        <p:spPr>
          <a:xfrm>
            <a:off x="1417983" y="411309"/>
            <a:ext cx="285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kicker time 30ns earlier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69469D5-E934-71F7-F354-F8671CFB5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3BD80C-F577-8F2D-EC5C-B16A9C25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124067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75AD8-A1F8-0176-23CB-4597A1F41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23B80-4A2C-104C-1FBA-DFA275E253C8}"/>
              </a:ext>
            </a:extLst>
          </p:cNvPr>
          <p:cNvSpPr txBox="1"/>
          <p:nvPr/>
        </p:nvSpPr>
        <p:spPr>
          <a:xfrm>
            <a:off x="437322" y="6352143"/>
            <a:ext cx="115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config_36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F8B66-5B25-8B2E-E5EE-E5F5472AB545}"/>
              </a:ext>
            </a:extLst>
          </p:cNvPr>
          <p:cNvSpPr txBox="1"/>
          <p:nvPr/>
        </p:nvSpPr>
        <p:spPr>
          <a:xfrm>
            <a:off x="596348" y="258417"/>
            <a:ext cx="525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 start time 30ns earlier and </a:t>
            </a:r>
            <a:r>
              <a:rPr lang="en-US" dirty="0" err="1"/>
              <a:t>B</a:t>
            </a:r>
            <a:r>
              <a:rPr lang="en-US" baseline="-25000" dirty="0" err="1"/>
              <a:t>kick</a:t>
            </a:r>
            <a:r>
              <a:rPr lang="en-US" baseline="-25000" dirty="0"/>
              <a:t> </a:t>
            </a:r>
            <a:r>
              <a:rPr lang="en-US" dirty="0"/>
              <a:t>= 224 G (vs 264 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C750B-6CF4-8465-DF4B-77B1F8D2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28" y="399716"/>
            <a:ext cx="4320000" cy="28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0FEAC-08BD-F45D-9858-E40E6580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45" y="443082"/>
            <a:ext cx="3960000" cy="26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3B3E2-EA43-49B4-BEF3-44ADB3EC5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28" y="3279716"/>
            <a:ext cx="432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1F8D98-8722-25AA-AED2-39FDD4A80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909" y="3399716"/>
            <a:ext cx="3960000" cy="264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4B0298B-E21E-6C92-6B01-778199D9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A257A7-7610-6CA3-A5D0-6E8C5A460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155357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A8311-E3BC-8BD1-35A3-E332ABDA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A0E6A-C94C-54AC-B39A-0A8B6C95541A}"/>
              </a:ext>
            </a:extLst>
          </p:cNvPr>
          <p:cNvSpPr txBox="1"/>
          <p:nvPr/>
        </p:nvSpPr>
        <p:spPr>
          <a:xfrm>
            <a:off x="437322" y="6331226"/>
            <a:ext cx="110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config_37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CB47E-6FFA-744B-693C-8E858EE31BCF}"/>
              </a:ext>
            </a:extLst>
          </p:cNvPr>
          <p:cNvSpPr txBox="1"/>
          <p:nvPr/>
        </p:nvSpPr>
        <p:spPr>
          <a:xfrm>
            <a:off x="506896" y="327991"/>
            <a:ext cx="508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inflector 1% (start time =210ns, </a:t>
            </a:r>
            <a:r>
              <a:rPr lang="en-US" dirty="0" err="1"/>
              <a:t>B</a:t>
            </a:r>
            <a:r>
              <a:rPr lang="en-US" baseline="-25000" dirty="0" err="1"/>
              <a:t>kick</a:t>
            </a:r>
            <a:r>
              <a:rPr lang="en-US" baseline="-25000" dirty="0"/>
              <a:t> </a:t>
            </a:r>
            <a:r>
              <a:rPr lang="en-US" dirty="0"/>
              <a:t>=264G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25302-DEEF-F106-2572-B6440F521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96" y="549000"/>
            <a:ext cx="4320000" cy="28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DE2935-2F1C-42E9-3E66-8FD6A2880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593" y="512657"/>
            <a:ext cx="3960000" cy="26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DA6DE-6473-85ED-7CF2-A3A31DD3A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28" y="3207991"/>
            <a:ext cx="4320000" cy="28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52BD3-5C04-DD80-82A6-2E40D12E0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93" y="3352904"/>
            <a:ext cx="3960000" cy="264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8CE5838-A71D-F849-3713-44A76FFD9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5DDDB65-9993-E816-43FD-CB906A627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262197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10F414-31A3-0116-5C8D-E59873F3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F1DBC-9626-C865-C11E-EE783AA5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3" y="218661"/>
            <a:ext cx="4572000" cy="27432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7A7BA0C-A617-6324-D2A4-97D76010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E723A50-54A7-8E55-E3BE-6394A1B4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D755B-C647-BD66-15E1-68E73DF01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3" y="3167303"/>
            <a:ext cx="45720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95E37-6DEA-8041-D04F-C5AC0D601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069" y="3167303"/>
            <a:ext cx="45720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977D38-4B81-3358-63D8-261131674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069" y="218661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63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E1947-E377-DFAB-8791-61FAE253C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1C568-8D39-079A-760E-53443A706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2" y="391478"/>
            <a:ext cx="8001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BCBE4-E870-53E2-7C0A-36A76170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207" y="391478"/>
            <a:ext cx="800100" cy="86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EEFC0-C6EC-E4DC-DA5F-6B192E96A4C8}"/>
              </a:ext>
            </a:extLst>
          </p:cNvPr>
          <p:cNvSpPr txBox="1"/>
          <p:nvPr/>
        </p:nvSpPr>
        <p:spPr>
          <a:xfrm>
            <a:off x="1566447" y="576469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&amp;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96A7F-85A0-AC11-275F-EB0AC2EEE7C1}"/>
              </a:ext>
            </a:extLst>
          </p:cNvPr>
          <p:cNvSpPr txBox="1"/>
          <p:nvPr/>
        </p:nvSpPr>
        <p:spPr>
          <a:xfrm>
            <a:off x="3051970" y="471413"/>
            <a:ext cx="571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Characteristic of injected beam at inflector exit. Correlations arise in pion decay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6A4690-AEC3-9124-1A13-B33E46C2AEC2}"/>
                  </a:ext>
                </a:extLst>
              </p:cNvPr>
              <p:cNvSpPr txBox="1"/>
              <p:nvPr/>
            </p:nvSpPr>
            <p:spPr>
              <a:xfrm>
                <a:off x="407504" y="1649895"/>
                <a:ext cx="6983194" cy="4302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Propagate distributions generated by </a:t>
                </a:r>
                <a:r>
                  <a:rPr lang="en-US" dirty="0" err="1"/>
                  <a:t>Diktys</a:t>
                </a:r>
                <a:r>
                  <a:rPr lang="en-US" dirty="0"/>
                  <a:t> and </a:t>
                </a:r>
                <a:r>
                  <a:rPr lang="en-US" dirty="0" err="1"/>
                  <a:t>Eremey</a:t>
                </a:r>
                <a:r>
                  <a:rPr lang="en-US" dirty="0"/>
                  <a:t> to inflector exit.</a:t>
                </a:r>
              </a:p>
              <a:p>
                <a:r>
                  <a:rPr lang="en-US" dirty="0"/>
                  <a:t>Create 2 </a:t>
                </a:r>
                <a:r>
                  <a:rPr lang="en-US" dirty="0" err="1"/>
                  <a:t>dimensonal</a:t>
                </a:r>
                <a:r>
                  <a:rPr lang="en-US" dirty="0"/>
                  <a:t> arrays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𝑖𝑛𝑓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𝑖𝑛𝑓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𝑖𝑛𝑓</m:t>
                        </m:r>
                      </m:sub>
                    </m:sSub>
                  </m:oMath>
                </a14:m>
                <a:r>
                  <a:rPr lang="en-US" b="0" dirty="0"/>
                  <a:t> (for example) using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r>
                  <a:rPr lang="en-US" dirty="0"/>
                  <a:t>Minimize with respect to </a:t>
                </a:r>
                <a:r>
                  <a:rPr lang="en-US" dirty="0" err="1"/>
                  <a:t>a,b</a:t>
                </a:r>
                <a:r>
                  <a:rPr lang="en-US" dirty="0"/>
                  <a:t> to get</a:t>
                </a:r>
              </a:p>
              <a:p>
                <a:endParaRPr lang="en-US" b="0" dirty="0"/>
              </a:p>
              <a:p>
                <a:r>
                  <a:rPr lang="en-US" dirty="0"/>
                  <a:t>               </a:t>
                </a:r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6A4690-AEC3-9124-1A13-B33E46C2A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04" y="1649895"/>
                <a:ext cx="6983194" cy="4302075"/>
              </a:xfrm>
              <a:prstGeom prst="rect">
                <a:avLst/>
              </a:prstGeom>
              <a:blipFill>
                <a:blip r:embed="rId4"/>
                <a:stretch>
                  <a:fillRect l="-909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9E2DE3-DD22-AFE4-E664-B47B2B7BB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93" y="4225234"/>
            <a:ext cx="989772" cy="570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238B01-04B0-B600-B2BC-DB3448B11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2813" y="2504661"/>
            <a:ext cx="4787563" cy="2872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04CAFC-EEE9-7402-03CB-997859A83FC5}"/>
                  </a:ext>
                </a:extLst>
              </p:cNvPr>
              <p:cNvSpPr txBox="1"/>
              <p:nvPr/>
            </p:nvSpPr>
            <p:spPr>
              <a:xfrm rot="16200000">
                <a:off x="7154955" y="4276311"/>
                <a:ext cx="4714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04CAFC-EEE9-7402-03CB-997859A83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154955" y="4276311"/>
                <a:ext cx="471487" cy="369332"/>
              </a:xfrm>
              <a:prstGeom prst="rect">
                <a:avLst/>
              </a:prstGeom>
              <a:blipFill>
                <a:blip r:embed="rId7"/>
                <a:stretch>
                  <a:fillRect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E75930A-8D71-991B-2E4C-E50C3F9A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00C5431-9B72-29EB-74CF-8C82BC8B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233096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1622DEB-986C-FD7E-F0AC-72D1DE46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27" y="1168103"/>
            <a:ext cx="3600000" cy="21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2C82CFD-5865-0CCA-96F2-821F3ECD8370}"/>
              </a:ext>
            </a:extLst>
          </p:cNvPr>
          <p:cNvSpPr txBox="1"/>
          <p:nvPr/>
        </p:nvSpPr>
        <p:spPr>
          <a:xfrm>
            <a:off x="2068909" y="113737"/>
            <a:ext cx="7020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Propagate distribution through the injection channel to the inflector exit.</a:t>
            </a:r>
          </a:p>
          <a:p>
            <a:r>
              <a:rPr lang="en-US" dirty="0"/>
              <a:t>           Correlations of                                    with x, x’ and </a:t>
            </a:r>
            <a:r>
              <a:rPr lang="en-US" dirty="0">
                <a:latin typeface="Symbol" pitchFamily="2" charset="2"/>
              </a:rPr>
              <a:t>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5F541-CD23-5CC7-4879-9F32E74E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2A54C-C020-629C-1336-435409026431}"/>
              </a:ext>
            </a:extLst>
          </p:cNvPr>
          <p:cNvSpPr txBox="1"/>
          <p:nvPr/>
        </p:nvSpPr>
        <p:spPr>
          <a:xfrm>
            <a:off x="1183687" y="853114"/>
            <a:ext cx="552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>
                <a:solidFill>
                  <a:srgbClr val="000000"/>
                </a:solidFill>
                <a:effectLst/>
              </a:rPr>
              <a:t>particles_M4M5End_400_mod.txt”</a:t>
            </a:r>
            <a:r>
              <a:rPr lang="en-US" sz="1400" dirty="0"/>
              <a:t>(doc-</a:t>
            </a:r>
            <a:r>
              <a:rPr lang="en-US" sz="1400" dirty="0" err="1"/>
              <a:t>db</a:t>
            </a:r>
            <a:r>
              <a:rPr lang="en-US" sz="1400" dirty="0"/>
              <a:t> 16724 –</a:t>
            </a:r>
            <a:r>
              <a:rPr lang="en-US" sz="1400" dirty="0" err="1"/>
              <a:t>Stratakis</a:t>
            </a:r>
            <a:r>
              <a:rPr lang="en-US" sz="1400" dirty="0"/>
              <a:t>) 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530F03-FB66-8834-83DF-30879E428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91" y="345557"/>
            <a:ext cx="1734378" cy="4851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140154-B516-2F07-2EFB-879DDA140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15" y="1160846"/>
            <a:ext cx="3600000" cy="21600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343A7E-04B9-ACA7-F997-3DCA865D92A9}"/>
              </a:ext>
            </a:extLst>
          </p:cNvPr>
          <p:cNvSpPr txBox="1"/>
          <p:nvPr/>
        </p:nvSpPr>
        <p:spPr>
          <a:xfrm>
            <a:off x="2774437" y="1437890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f</a:t>
            </a:r>
            <a:r>
              <a:rPr lang="en-US" sz="1600" baseline="-25000" dirty="0"/>
              <a:t>a </a:t>
            </a:r>
            <a:r>
              <a:rPr lang="en-US" sz="1600" dirty="0"/>
              <a:t>- 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3878C2-B502-9A01-2C59-B4D4448C4598}"/>
              </a:ext>
            </a:extLst>
          </p:cNvPr>
          <p:cNvSpPr txBox="1"/>
          <p:nvPr/>
        </p:nvSpPr>
        <p:spPr>
          <a:xfrm>
            <a:off x="6096000" y="1673453"/>
            <a:ext cx="7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f</a:t>
            </a:r>
            <a:r>
              <a:rPr lang="en-US" baseline="-25000" dirty="0"/>
              <a:t>a </a:t>
            </a:r>
            <a:r>
              <a:rPr lang="en-US" dirty="0"/>
              <a:t>– x’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5026C1-285D-257F-A427-EB7B0E38DA29}"/>
              </a:ext>
            </a:extLst>
          </p:cNvPr>
          <p:cNvSpPr txBox="1"/>
          <p:nvPr/>
        </p:nvSpPr>
        <p:spPr>
          <a:xfrm>
            <a:off x="9089421" y="2364207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f</a:t>
            </a:r>
            <a:r>
              <a:rPr lang="en-US" sz="1600" baseline="-25000" dirty="0"/>
              <a:t>a </a:t>
            </a:r>
            <a:r>
              <a:rPr lang="en-US" sz="1600" dirty="0"/>
              <a:t>- </a:t>
            </a:r>
            <a:r>
              <a:rPr lang="en-US" sz="1600" dirty="0">
                <a:latin typeface="Symbol" pitchFamily="2" charset="2"/>
              </a:rPr>
              <a:t>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7CB6D2-43B4-0FF4-AF33-8F58C4217F31}"/>
              </a:ext>
            </a:extLst>
          </p:cNvPr>
          <p:cNvSpPr txBox="1"/>
          <p:nvPr/>
        </p:nvSpPr>
        <p:spPr>
          <a:xfrm>
            <a:off x="1183687" y="3355898"/>
            <a:ext cx="395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EndofM5_Valetov_withInit.dat doc-</a:t>
            </a:r>
            <a:r>
              <a:rPr lang="en-US" sz="1400" dirty="0" err="1"/>
              <a:t>db</a:t>
            </a:r>
            <a:r>
              <a:rPr lang="en-US" sz="1400" dirty="0"/>
              <a:t>   17800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149BB17-963E-56F8-499E-141217E66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093" y="3659961"/>
            <a:ext cx="3600000" cy="2160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19A230C-76FB-0AF2-98AF-9E49991A3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62" y="3627665"/>
            <a:ext cx="3600000" cy="216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6ACEBD4-4088-862C-DF3A-8725EB22B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9364" y="3663616"/>
            <a:ext cx="3600000" cy="2160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CABD084-91D7-65E8-5596-9560D42EFC4A}"/>
              </a:ext>
            </a:extLst>
          </p:cNvPr>
          <p:cNvSpPr txBox="1"/>
          <p:nvPr/>
        </p:nvSpPr>
        <p:spPr>
          <a:xfrm>
            <a:off x="2762409" y="4030557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f</a:t>
            </a:r>
            <a:r>
              <a:rPr lang="en-US" sz="1600" baseline="-25000" dirty="0"/>
              <a:t>a </a:t>
            </a:r>
            <a:r>
              <a:rPr lang="en-US" sz="1600" dirty="0"/>
              <a:t>- 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868BD88-3869-5EE3-2905-2DC0D7B0356A}"/>
              </a:ext>
            </a:extLst>
          </p:cNvPr>
          <p:cNvSpPr txBox="1"/>
          <p:nvPr/>
        </p:nvSpPr>
        <p:spPr>
          <a:xfrm>
            <a:off x="10755559" y="3861280"/>
            <a:ext cx="5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f</a:t>
            </a:r>
            <a:r>
              <a:rPr lang="en-US" sz="1600" baseline="-25000" dirty="0"/>
              <a:t>a </a:t>
            </a:r>
            <a:r>
              <a:rPr lang="en-US" sz="1600" dirty="0"/>
              <a:t>- </a:t>
            </a:r>
            <a:r>
              <a:rPr lang="en-US" sz="1600" dirty="0">
                <a:latin typeface="Symbol" pitchFamily="2" charset="2"/>
              </a:rPr>
              <a:t>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1137D69-5E8B-9726-43EE-F6D28388282D}"/>
              </a:ext>
            </a:extLst>
          </p:cNvPr>
          <p:cNvSpPr txBox="1"/>
          <p:nvPr/>
        </p:nvSpPr>
        <p:spPr>
          <a:xfrm>
            <a:off x="6207944" y="4199834"/>
            <a:ext cx="7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f</a:t>
            </a:r>
            <a:r>
              <a:rPr lang="en-US" baseline="-25000" dirty="0"/>
              <a:t>a </a:t>
            </a:r>
            <a:r>
              <a:rPr lang="en-US" dirty="0"/>
              <a:t>– x’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58">
                <a:extLst>
                  <a:ext uri="{FF2B5EF4-FFF2-40B4-BE49-F238E27FC236}">
                    <a16:creationId xmlns:a16="http://schemas.microsoft.com/office/drawing/2014/main" id="{53BE9720-DC44-33AA-3593-11F2E4FDE0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2181600"/>
                  </p:ext>
                </p:extLst>
              </p:nvPr>
            </p:nvGraphicFramePr>
            <p:xfrm>
              <a:off x="3285755" y="5903993"/>
              <a:ext cx="5249428" cy="8470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2357">
                      <a:extLst>
                        <a:ext uri="{9D8B030D-6E8A-4147-A177-3AD203B41FA5}">
                          <a16:colId xmlns:a16="http://schemas.microsoft.com/office/drawing/2014/main" val="2799246151"/>
                        </a:ext>
                      </a:extLst>
                    </a:gridCol>
                    <a:gridCol w="1312357">
                      <a:extLst>
                        <a:ext uri="{9D8B030D-6E8A-4147-A177-3AD203B41FA5}">
                          <a16:colId xmlns:a16="http://schemas.microsoft.com/office/drawing/2014/main" val="1173402699"/>
                        </a:ext>
                      </a:extLst>
                    </a:gridCol>
                    <a:gridCol w="1312357">
                      <a:extLst>
                        <a:ext uri="{9D8B030D-6E8A-4147-A177-3AD203B41FA5}">
                          <a16:colId xmlns:a16="http://schemas.microsoft.com/office/drawing/2014/main" val="2386323337"/>
                        </a:ext>
                      </a:extLst>
                    </a:gridCol>
                    <a:gridCol w="1312357">
                      <a:extLst>
                        <a:ext uri="{9D8B030D-6E8A-4147-A177-3AD203B41FA5}">
                          <a16:colId xmlns:a16="http://schemas.microsoft.com/office/drawing/2014/main" val="687345707"/>
                        </a:ext>
                      </a:extLst>
                    </a:gridCol>
                  </a:tblGrid>
                  <a:tr h="245248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sSub>
                                  <m:sSubPr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𝒊𝒏𝒇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𝒅𝒙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𝒊𝒏𝒇</m:t>
                                    </m:r>
                                  </m:sub>
                                  <m:sup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sz="1200" b="1" i="1" smtClean="0"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343231"/>
                      </a:ext>
                    </a:extLst>
                  </a:tr>
                  <a:tr h="223235"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Diktys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0.97±0.13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1.26±0.24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−1.02±0.08</m:t>
                                </m:r>
                              </m:oMath>
                            </m:oMathPara>
                          </a14:m>
                          <a:endParaRPr lang="en-US" sz="12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186109"/>
                      </a:ext>
                    </a:extLst>
                  </a:tr>
                  <a:tr h="223235"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0.86±0.14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0.87±0.26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−1.09±0.07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8550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58">
                <a:extLst>
                  <a:ext uri="{FF2B5EF4-FFF2-40B4-BE49-F238E27FC236}">
                    <a16:creationId xmlns:a16="http://schemas.microsoft.com/office/drawing/2014/main" id="{53BE9720-DC44-33AA-3593-11F2E4FDE0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2181600"/>
                  </p:ext>
                </p:extLst>
              </p:nvPr>
            </p:nvGraphicFramePr>
            <p:xfrm>
              <a:off x="3285755" y="5903993"/>
              <a:ext cx="5249428" cy="8470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12357">
                      <a:extLst>
                        <a:ext uri="{9D8B030D-6E8A-4147-A177-3AD203B41FA5}">
                          <a16:colId xmlns:a16="http://schemas.microsoft.com/office/drawing/2014/main" val="2799246151"/>
                        </a:ext>
                      </a:extLst>
                    </a:gridCol>
                    <a:gridCol w="1312357">
                      <a:extLst>
                        <a:ext uri="{9D8B030D-6E8A-4147-A177-3AD203B41FA5}">
                          <a16:colId xmlns:a16="http://schemas.microsoft.com/office/drawing/2014/main" val="1173402699"/>
                        </a:ext>
                      </a:extLst>
                    </a:gridCol>
                    <a:gridCol w="1312357">
                      <a:extLst>
                        <a:ext uri="{9D8B030D-6E8A-4147-A177-3AD203B41FA5}">
                          <a16:colId xmlns:a16="http://schemas.microsoft.com/office/drawing/2014/main" val="2386323337"/>
                        </a:ext>
                      </a:extLst>
                    </a:gridCol>
                    <a:gridCol w="1312357">
                      <a:extLst>
                        <a:ext uri="{9D8B030D-6E8A-4147-A177-3AD203B41FA5}">
                          <a16:colId xmlns:a16="http://schemas.microsoft.com/office/drawing/2014/main" val="687345707"/>
                        </a:ext>
                      </a:extLst>
                    </a:gridCol>
                  </a:tblGrid>
                  <a:tr h="29845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962" r="-200962" b="-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2913" r="-102913" b="-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00000" r="-1923" b="-19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432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Diktys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962" t="-109091" r="-200962" b="-1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2913" t="-109091" r="-102913" b="-1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00000" t="-109091" r="-1923" b="-1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18610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100962" t="-209091" r="-200962" b="-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202913" t="-209091" r="-102913" b="-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300000" t="-209091" r="-1923" b="-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85502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0" name="Picture 59">
            <a:extLst>
              <a:ext uri="{FF2B5EF4-FFF2-40B4-BE49-F238E27FC236}">
                <a16:creationId xmlns:a16="http://schemas.microsoft.com/office/drawing/2014/main" id="{1B4F123F-0E21-CCE2-58C5-FEE625A1A2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5167" y="1207446"/>
            <a:ext cx="3600000" cy="21600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39ABDEB-AA8B-2B6B-25EA-4217870D9441}"/>
              </a:ext>
            </a:extLst>
          </p:cNvPr>
          <p:cNvCxnSpPr>
            <a:cxnSpLocks/>
          </p:cNvCxnSpPr>
          <p:nvPr/>
        </p:nvCxnSpPr>
        <p:spPr>
          <a:xfrm>
            <a:off x="185738" y="3355898"/>
            <a:ext cx="11653626" cy="39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Date Placeholder 64">
            <a:extLst>
              <a:ext uri="{FF2B5EF4-FFF2-40B4-BE49-F238E27FC236}">
                <a16:creationId xmlns:a16="http://schemas.microsoft.com/office/drawing/2014/main" id="{FED5CE21-7D7A-FABC-5DCA-0B632480D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66" name="Footer Placeholder 65">
            <a:extLst>
              <a:ext uri="{FF2B5EF4-FFF2-40B4-BE49-F238E27FC236}">
                <a16:creationId xmlns:a16="http://schemas.microsoft.com/office/drawing/2014/main" id="{6D619CBB-B69B-417C-DFD0-F16FA93F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92586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C8BEBF-6B37-8ADB-8B32-DCA486F8A524}"/>
                  </a:ext>
                </a:extLst>
              </p:cNvPr>
              <p:cNvSpPr txBox="1"/>
              <p:nvPr/>
            </p:nvSpPr>
            <p:spPr>
              <a:xfrm>
                <a:off x="1103472" y="928751"/>
                <a:ext cx="10425919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Track particles with temporal distribution as per measured T0 through  the injection channel and into the 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Peak kicker field is 264 G (Run3b-4)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Use measured kicker and muon pulses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Assemble 2 dimensional arrays of particles that survive at least 4 us,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𝑖𝑛𝑓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C8BEBF-6B37-8ADB-8B32-DCA486F8A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472" y="928751"/>
                <a:ext cx="10425919" cy="5355312"/>
              </a:xfrm>
              <a:prstGeom prst="rect">
                <a:avLst/>
              </a:prstGeom>
              <a:blipFill>
                <a:blip r:embed="rId2"/>
                <a:stretch>
                  <a:fillRect l="-365" t="-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9AF15-47C0-3B67-93C4-EE13692D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0A3204-AF28-E7D7-ECB9-E55664B844C9}"/>
                  </a:ext>
                </a:extLst>
              </p:cNvPr>
              <p:cNvSpPr txBox="1"/>
              <p:nvPr/>
            </p:nvSpPr>
            <p:spPr>
              <a:xfrm>
                <a:off x="926592" y="343227"/>
                <a:ext cx="7375545" cy="517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Particle tracking to construct 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𝑖𝑛𝑓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𝑖𝑛𝑓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0A3204-AF28-E7D7-ECB9-E55664B8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92" y="343227"/>
                <a:ext cx="7375545" cy="517706"/>
              </a:xfrm>
              <a:prstGeom prst="rect">
                <a:avLst/>
              </a:prstGeom>
              <a:blipFill>
                <a:blip r:embed="rId3"/>
                <a:stretch>
                  <a:fillRect l="-1203" t="-476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142F05E-C156-CAEB-DA6A-8CD47C3BE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485900"/>
            <a:ext cx="3886200" cy="3886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BD879-B89A-606D-0F06-311E1D73C9FB}"/>
              </a:ext>
            </a:extLst>
          </p:cNvPr>
          <p:cNvSpPr txBox="1"/>
          <p:nvPr/>
        </p:nvSpPr>
        <p:spPr>
          <a:xfrm>
            <a:off x="6430617" y="2594113"/>
            <a:ext cx="800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81131F-257B-F46B-3BC9-A175E90174DA}"/>
              </a:ext>
            </a:extLst>
          </p:cNvPr>
          <p:cNvCxnSpPr/>
          <p:nvPr/>
        </p:nvCxnSpPr>
        <p:spPr>
          <a:xfrm flipH="1">
            <a:off x="6316431" y="2961861"/>
            <a:ext cx="442178" cy="467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5D592A-CA0A-3DAB-5000-19BE29168143}"/>
              </a:ext>
            </a:extLst>
          </p:cNvPr>
          <p:cNvSpPr txBox="1"/>
          <p:nvPr/>
        </p:nvSpPr>
        <p:spPr>
          <a:xfrm>
            <a:off x="6667500" y="3408954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AF0EB6-DB94-4C84-6C45-23E94E9127DA}"/>
              </a:ext>
            </a:extLst>
          </p:cNvPr>
          <p:cNvCxnSpPr/>
          <p:nvPr/>
        </p:nvCxnSpPr>
        <p:spPr>
          <a:xfrm flipH="1">
            <a:off x="6096000" y="3796748"/>
            <a:ext cx="662609" cy="419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EFB272-36C9-3505-6C68-BBAC00FF6BCC}"/>
              </a:ext>
            </a:extLst>
          </p:cNvPr>
          <p:cNvCxnSpPr>
            <a:cxnSpLocks/>
          </p:cNvCxnSpPr>
          <p:nvPr/>
        </p:nvCxnSpPr>
        <p:spPr>
          <a:xfrm flipH="1">
            <a:off x="6537520" y="3778286"/>
            <a:ext cx="293495" cy="863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7B43DED-1DC3-322C-1014-086523BD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54964160-A466-8631-88FC-F2ECA812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199084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hart&#10;&#10;Description automatically generated">
            <a:extLst>
              <a:ext uri="{FF2B5EF4-FFF2-40B4-BE49-F238E27FC236}">
                <a16:creationId xmlns:a16="http://schemas.microsoft.com/office/drawing/2014/main" id="{1EBABD14-9DB1-E30F-E49A-2848D5D81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67" y="3612978"/>
            <a:ext cx="4867533" cy="3245022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11FF7F2-070A-50D5-D974-ECC67EBDA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56" y="873812"/>
            <a:ext cx="4826644" cy="3217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0E386-E966-4C64-5B5B-7CF1FB01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9805E-50FC-493A-FEE8-BF839728476D}"/>
              </a:ext>
            </a:extLst>
          </p:cNvPr>
          <p:cNvSpPr txBox="1"/>
          <p:nvPr/>
        </p:nvSpPr>
        <p:spPr>
          <a:xfrm>
            <a:off x="300779" y="60500"/>
            <a:ext cx="112683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particles (</a:t>
            </a:r>
            <a:r>
              <a:rPr lang="en-US" dirty="0" err="1"/>
              <a:t>Diktys</a:t>
            </a:r>
            <a:r>
              <a:rPr lang="en-US" dirty="0"/>
              <a:t> distribution) through  the injection channel and into the ring (created)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 kicker field is 264 G (Run 3b-4), Measured kicker pulse shape.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 offset and angle at inflector vs fractional momentum offset for particles that survive at least 4 us</a:t>
            </a:r>
            <a:endParaRPr lang="en-US" dirty="0">
              <a:latin typeface="Symbol" pitchFamily="2" charset="2"/>
            </a:endParaRPr>
          </a:p>
          <a:p>
            <a:pPr lvl="1"/>
            <a:r>
              <a:rPr lang="en-US" sz="1400" dirty="0"/>
              <a:t>config_032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A65E40-4275-6F4F-5D82-28D35F4716AA}"/>
                  </a:ext>
                </a:extLst>
              </p:cNvPr>
              <p:cNvSpPr txBox="1"/>
              <p:nvPr/>
            </p:nvSpPr>
            <p:spPr>
              <a:xfrm>
                <a:off x="2050808" y="1374846"/>
                <a:ext cx="1006091" cy="3583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𝑖𝑛𝑓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EA65E40-4275-6F4F-5D82-28D35F471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808" y="1374846"/>
                <a:ext cx="1006091" cy="358303"/>
              </a:xfrm>
              <a:prstGeom prst="rect">
                <a:avLst/>
              </a:prstGeom>
              <a:blipFill>
                <a:blip r:embed="rId4"/>
                <a:stretch>
                  <a:fillRect r="-6250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3E5D2A-2F07-631D-0DFC-36D85A38BAD6}"/>
                  </a:ext>
                </a:extLst>
              </p:cNvPr>
              <p:cNvSpPr txBox="1"/>
              <p:nvPr/>
            </p:nvSpPr>
            <p:spPr>
              <a:xfrm>
                <a:off x="1998220" y="4224273"/>
                <a:ext cx="1111265" cy="3665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3E5D2A-2F07-631D-0DFC-36D85A38B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220" y="4224273"/>
                <a:ext cx="1111265" cy="366575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3355DF0-120F-2D74-4AB5-38DA53AC9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533" y="1162693"/>
            <a:ext cx="3960000" cy="26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F4B49-EEA3-87BD-16F2-EF1AA4FF8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644" y="3915489"/>
            <a:ext cx="3960000" cy="2640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1D1CF4-7551-8459-6ECD-F058687B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F50EFE-00B7-E206-C068-2818A6E0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343630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591EEC-B4B9-33CB-2203-8C4E38FF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9E23A5AB-67FB-5A13-809F-2B7C079BAD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8152182"/>
                  </p:ext>
                </p:extLst>
              </p:nvPr>
            </p:nvGraphicFramePr>
            <p:xfrm>
              <a:off x="345350" y="530052"/>
              <a:ext cx="11287127" cy="32561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0130">
                      <a:extLst>
                        <a:ext uri="{9D8B030D-6E8A-4147-A177-3AD203B41FA5}">
                          <a16:colId xmlns:a16="http://schemas.microsoft.com/office/drawing/2014/main" val="2509989178"/>
                        </a:ext>
                      </a:extLst>
                    </a:gridCol>
                    <a:gridCol w="1042988">
                      <a:extLst>
                        <a:ext uri="{9D8B030D-6E8A-4147-A177-3AD203B41FA5}">
                          <a16:colId xmlns:a16="http://schemas.microsoft.com/office/drawing/2014/main" val="1136488088"/>
                        </a:ext>
                      </a:extLst>
                    </a:gridCol>
                    <a:gridCol w="1057275">
                      <a:extLst>
                        <a:ext uri="{9D8B030D-6E8A-4147-A177-3AD203B41FA5}">
                          <a16:colId xmlns:a16="http://schemas.microsoft.com/office/drawing/2014/main" val="3037861611"/>
                        </a:ext>
                      </a:extLst>
                    </a:gridCol>
                    <a:gridCol w="935831">
                      <a:extLst>
                        <a:ext uri="{9D8B030D-6E8A-4147-A177-3AD203B41FA5}">
                          <a16:colId xmlns:a16="http://schemas.microsoft.com/office/drawing/2014/main" val="2822133890"/>
                        </a:ext>
                      </a:extLst>
                    </a:gridCol>
                    <a:gridCol w="900113">
                      <a:extLst>
                        <a:ext uri="{9D8B030D-6E8A-4147-A177-3AD203B41FA5}">
                          <a16:colId xmlns:a16="http://schemas.microsoft.com/office/drawing/2014/main" val="16632464"/>
                        </a:ext>
                      </a:extLst>
                    </a:gridCol>
                    <a:gridCol w="835818">
                      <a:extLst>
                        <a:ext uri="{9D8B030D-6E8A-4147-A177-3AD203B41FA5}">
                          <a16:colId xmlns:a16="http://schemas.microsoft.com/office/drawing/2014/main" val="2639083414"/>
                        </a:ext>
                      </a:extLst>
                    </a:gridCol>
                    <a:gridCol w="1382827">
                      <a:extLst>
                        <a:ext uri="{9D8B030D-6E8A-4147-A177-3AD203B41FA5}">
                          <a16:colId xmlns:a16="http://schemas.microsoft.com/office/drawing/2014/main" val="206293393"/>
                        </a:ext>
                      </a:extLst>
                    </a:gridCol>
                    <a:gridCol w="874598">
                      <a:extLst>
                        <a:ext uri="{9D8B030D-6E8A-4147-A177-3AD203B41FA5}">
                          <a16:colId xmlns:a16="http://schemas.microsoft.com/office/drawing/2014/main" val="243859248"/>
                        </a:ext>
                      </a:extLst>
                    </a:gridCol>
                    <a:gridCol w="1271588">
                      <a:extLst>
                        <a:ext uri="{9D8B030D-6E8A-4147-A177-3AD203B41FA5}">
                          <a16:colId xmlns:a16="http://schemas.microsoft.com/office/drawing/2014/main" val="3743284851"/>
                        </a:ext>
                      </a:extLst>
                    </a:gridCol>
                    <a:gridCol w="764381">
                      <a:extLst>
                        <a:ext uri="{9D8B030D-6E8A-4147-A177-3AD203B41FA5}">
                          <a16:colId xmlns:a16="http://schemas.microsoft.com/office/drawing/2014/main" val="1705779492"/>
                        </a:ext>
                      </a:extLst>
                    </a:gridCol>
                    <a:gridCol w="1171578">
                      <a:extLst>
                        <a:ext uri="{9D8B030D-6E8A-4147-A177-3AD203B41FA5}">
                          <a16:colId xmlns:a16="http://schemas.microsoft.com/office/drawing/2014/main" val="1817926580"/>
                        </a:ext>
                      </a:extLst>
                    </a:gridCol>
                  </a:tblGrid>
                  <a:tr h="646937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𝒊𝒏𝒇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400" b="1" dirty="0"/>
                            <a:t>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  <m:sub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𝒊𝒏𝒇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400" dirty="0"/>
                            <a:t>[rad]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num>
                                  <m:den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sSub>
                                      <m:sSubPr>
                                        <m:ctrlP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𝒊𝒏𝒇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f>
                                  <m:f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𝐫𝐚𝐝</m:t>
                                    </m:r>
                                  </m:num>
                                  <m:den>
                                    <m:r>
                                      <a:rPr lang="en-US" sz="1400" b="1" i="0" smtClean="0">
                                        <a:latin typeface="Cambria Math" panose="02040503050406030204" pitchFamily="18" charset="0"/>
                                      </a:rPr>
                                      <m:t>𝐦</m:t>
                                    </m:r>
                                  </m:den>
                                </m:f>
                                <m:r>
                                  <a:rPr lang="en-US" sz="1400" b="1" i="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𝝓</m:t>
                                    </m:r>
                                  </m:num>
                                  <m:den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sSub>
                                      <m:sSubPr>
                                        <m:ctrlP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e>
                                      <m:sub>
                                        <m:r>
                                          <a:rPr lang="en-US" sz="1400" b="1" i="1" smtClean="0">
                                            <a:latin typeface="Cambria Math" panose="02040503050406030204" pitchFamily="18" charset="0"/>
                                          </a:rPr>
                                          <m:t>𝒊𝒏𝒇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〉"/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  <m:t>𝒆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400" b="1" dirty="0"/>
                            <a:t>[mm]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[mm]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sz="1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dirty="0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sz="1400" b="1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400" b="1" i="1" dirty="0" smtClean="0"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sup>
                              </m:sSup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err="1"/>
                            <a:t>B</a:t>
                          </a:r>
                          <a:r>
                            <a:rPr lang="en-US" sz="1600" baseline="-25000" dirty="0" err="1"/>
                            <a:t>kick</a:t>
                          </a:r>
                          <a:r>
                            <a:rPr lang="en-US" sz="1600" baseline="-25000" dirty="0"/>
                            <a:t> </a:t>
                          </a:r>
                          <a:r>
                            <a:rPr lang="en-US" sz="1600" baseline="0" dirty="0"/>
                            <a:t>[G]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Kick delay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0" smtClean="0"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  <m:r>
                                    <a:rPr lang="en-US" sz="1400" b="1" i="0" smtClean="0">
                                      <a:latin typeface="Cambria Math" panose="02040503050406030204" pitchFamily="18" charset="0"/>
                                    </a:rPr>
                                    <m:t>𝐁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0" smtClean="0">
                                          <a:latin typeface="Cambria Math" panose="02040503050406030204" pitchFamily="18" charset="0"/>
                                        </a:rPr>
                                        <m:t>𝐁</m:t>
                                      </m:r>
                                    </m:e>
                                    <m:sub>
                                      <m:r>
                                        <a:rPr lang="en-US" sz="1400" b="1" i="0" smtClean="0">
                                          <a:latin typeface="Cambria Math" panose="02040503050406030204" pitchFamily="18" charset="0"/>
                                        </a:rPr>
                                        <m:t>𝐢𝐧𝐟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sz="1400" b="1" dirty="0"/>
                            <a:t> [%]</a:t>
                          </a:r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Beamline Distribution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5065881"/>
                      </a:ext>
                    </a:extLst>
                  </a:tr>
                  <a:tr h="34143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0.58±0.04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0.26±0.03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0.86±0.14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0.87±0.26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5.6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8.9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5.702</m:t>
                                </m:r>
                              </m:oMath>
                            </m:oMathPara>
                          </a14:m>
                          <a:endParaRPr lang="en-US" sz="12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9758027"/>
                      </a:ext>
                    </a:extLst>
                  </a:tr>
                  <a:tr h="4516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0.55±0.04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0.22±0.03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0.86±0.14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0.87±0.26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2.6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9.1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6.016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3558965"/>
                      </a:ext>
                    </a:extLst>
                  </a:tr>
                  <a:tr h="4516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0.64±0.06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0.25±0.03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0.86±0.14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0.87±0.26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1.8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9.2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6.017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303186"/>
                      </a:ext>
                    </a:extLst>
                  </a:tr>
                  <a:tr h="4516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0.53±0.06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0.26±0.05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0.97±0.13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1.26±0.24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1.3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8.9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5.708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Diktys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8941142"/>
                      </a:ext>
                    </a:extLst>
                  </a:tr>
                  <a:tr h="45166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0.47±0.05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0.17±0.02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0.77±0.14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0.93±0.20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2.6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9.3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6.228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+1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4504093"/>
                      </a:ext>
                    </a:extLst>
                  </a:tr>
                  <a:tr h="43895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0.73±0.08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0.30±0.06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0.97±0.11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1.09±0.30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1.4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8.5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5.209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632193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9E23A5AB-67FB-5A13-809F-2B7C079BAD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8152182"/>
                  </p:ext>
                </p:extLst>
              </p:nvPr>
            </p:nvGraphicFramePr>
            <p:xfrm>
              <a:off x="345350" y="530052"/>
              <a:ext cx="11287127" cy="325612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50130">
                      <a:extLst>
                        <a:ext uri="{9D8B030D-6E8A-4147-A177-3AD203B41FA5}">
                          <a16:colId xmlns:a16="http://schemas.microsoft.com/office/drawing/2014/main" val="2509989178"/>
                        </a:ext>
                      </a:extLst>
                    </a:gridCol>
                    <a:gridCol w="1042988">
                      <a:extLst>
                        <a:ext uri="{9D8B030D-6E8A-4147-A177-3AD203B41FA5}">
                          <a16:colId xmlns:a16="http://schemas.microsoft.com/office/drawing/2014/main" val="1136488088"/>
                        </a:ext>
                      </a:extLst>
                    </a:gridCol>
                    <a:gridCol w="1057275">
                      <a:extLst>
                        <a:ext uri="{9D8B030D-6E8A-4147-A177-3AD203B41FA5}">
                          <a16:colId xmlns:a16="http://schemas.microsoft.com/office/drawing/2014/main" val="3037861611"/>
                        </a:ext>
                      </a:extLst>
                    </a:gridCol>
                    <a:gridCol w="935831">
                      <a:extLst>
                        <a:ext uri="{9D8B030D-6E8A-4147-A177-3AD203B41FA5}">
                          <a16:colId xmlns:a16="http://schemas.microsoft.com/office/drawing/2014/main" val="2822133890"/>
                        </a:ext>
                      </a:extLst>
                    </a:gridCol>
                    <a:gridCol w="900113">
                      <a:extLst>
                        <a:ext uri="{9D8B030D-6E8A-4147-A177-3AD203B41FA5}">
                          <a16:colId xmlns:a16="http://schemas.microsoft.com/office/drawing/2014/main" val="16632464"/>
                        </a:ext>
                      </a:extLst>
                    </a:gridCol>
                    <a:gridCol w="835818">
                      <a:extLst>
                        <a:ext uri="{9D8B030D-6E8A-4147-A177-3AD203B41FA5}">
                          <a16:colId xmlns:a16="http://schemas.microsoft.com/office/drawing/2014/main" val="2639083414"/>
                        </a:ext>
                      </a:extLst>
                    </a:gridCol>
                    <a:gridCol w="1382827">
                      <a:extLst>
                        <a:ext uri="{9D8B030D-6E8A-4147-A177-3AD203B41FA5}">
                          <a16:colId xmlns:a16="http://schemas.microsoft.com/office/drawing/2014/main" val="206293393"/>
                        </a:ext>
                      </a:extLst>
                    </a:gridCol>
                    <a:gridCol w="874598">
                      <a:extLst>
                        <a:ext uri="{9D8B030D-6E8A-4147-A177-3AD203B41FA5}">
                          <a16:colId xmlns:a16="http://schemas.microsoft.com/office/drawing/2014/main" val="243859248"/>
                        </a:ext>
                      </a:extLst>
                    </a:gridCol>
                    <a:gridCol w="1271588">
                      <a:extLst>
                        <a:ext uri="{9D8B030D-6E8A-4147-A177-3AD203B41FA5}">
                          <a16:colId xmlns:a16="http://schemas.microsoft.com/office/drawing/2014/main" val="3743284851"/>
                        </a:ext>
                      </a:extLst>
                    </a:gridCol>
                    <a:gridCol w="764381">
                      <a:extLst>
                        <a:ext uri="{9D8B030D-6E8A-4147-A177-3AD203B41FA5}">
                          <a16:colId xmlns:a16="http://schemas.microsoft.com/office/drawing/2014/main" val="1705779492"/>
                        </a:ext>
                      </a:extLst>
                    </a:gridCol>
                    <a:gridCol w="1171578">
                      <a:extLst>
                        <a:ext uri="{9D8B030D-6E8A-4147-A177-3AD203B41FA5}">
                          <a16:colId xmlns:a16="http://schemas.microsoft.com/office/drawing/2014/main" val="1817926580"/>
                        </a:ext>
                      </a:extLst>
                    </a:gridCol>
                  </a:tblGrid>
                  <a:tr h="64693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1961" r="-974699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1961" r="-886585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1961" r="-775904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1961" r="-770270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1961" r="-702817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1961" r="-656061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1961" r="-300926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err="1"/>
                            <a:t>B</a:t>
                          </a:r>
                          <a:r>
                            <a:rPr lang="en-US" sz="1600" baseline="-25000" dirty="0" err="1"/>
                            <a:t>kick</a:t>
                          </a:r>
                          <a:r>
                            <a:rPr lang="en-US" sz="1600" baseline="-25000" dirty="0"/>
                            <a:t> </a:t>
                          </a:r>
                          <a:r>
                            <a:rPr lang="en-US" sz="1600" baseline="0" dirty="0"/>
                            <a:t>[G]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Kick delay [ns]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30000" t="-1961" r="-158333" b="-4078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Beamline Distribution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5065881"/>
                      </a:ext>
                    </a:extLst>
                  </a:tr>
                  <a:tr h="3414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192593" r="-974699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192593" r="-886585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192593" r="-775904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192593" r="-770270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192593" r="-702817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192593" r="-656061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192593" r="-300926" b="-6703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975802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213514" r="-974699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213514" r="-886585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213514" r="-775904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213514" r="-770270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213514" r="-702817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213514" r="-656061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213514" r="-300926" b="-3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355896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322222" r="-97469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322222" r="-88658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322222" r="-7759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322222" r="-77027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322222" r="-70281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322222" r="-65606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322222" r="-30092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30318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422222" r="-97469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422222" r="-8865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422222" r="-77590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422222" r="-77027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422222" r="-70281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422222" r="-65606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422222" r="-30092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Diktys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894114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522222" r="-97469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522222" r="-8865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522222" r="-77590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522222" r="-7702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522222" r="-70281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522222" r="-65606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522222" r="-30092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+1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4504093"/>
                      </a:ext>
                    </a:extLst>
                  </a:tr>
                  <a:tr h="4389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640000" r="-974699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439" t="-640000" r="-886585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640000" r="-77590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36486" t="-640000" r="-770270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4930" t="-640000" r="-702817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6970" t="-640000" r="-656061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25926" t="-640000" r="-300926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264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/>
                            <a:t>210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/>
                            <a:t>Eremey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63219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3F3F15D-C44B-98FE-5526-4058A42F98F8}"/>
              </a:ext>
            </a:extLst>
          </p:cNvPr>
          <p:cNvSpPr txBox="1"/>
          <p:nvPr/>
        </p:nvSpPr>
        <p:spPr>
          <a:xfrm>
            <a:off x="702404" y="70241"/>
            <a:ext cx="709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Dependence on kicker </a:t>
            </a:r>
            <a:r>
              <a:rPr lang="en-US" dirty="0" err="1"/>
              <a:t>field,timing</a:t>
            </a:r>
            <a:r>
              <a:rPr lang="en-US" dirty="0"/>
              <a:t>, inflector field, beam line distribution 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9304DB4-ADFD-BCF3-0061-3988F83D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591100-D693-DFC2-6801-67BBB52F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7D1FC9-52FE-0927-802D-C1F6CFAA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14" y="3809750"/>
            <a:ext cx="4500000" cy="27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B3EE9-DB43-0000-94F1-02B95615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287" y="3834913"/>
            <a:ext cx="457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9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8314F-7CDB-2E90-A2B7-5C039D1EA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87" y="699474"/>
            <a:ext cx="7773772" cy="46642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58D6F-50D7-C95B-4FAB-9FE3E070F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C31D7-01B7-51A7-3209-016EFAAB8AC1}"/>
              </a:ext>
            </a:extLst>
          </p:cNvPr>
          <p:cNvSpPr txBox="1"/>
          <p:nvPr/>
        </p:nvSpPr>
        <p:spPr>
          <a:xfrm rot="16200000">
            <a:off x="3360456" y="2203439"/>
            <a:ext cx="75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Diktys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8D537-7BCD-6CC6-9C88-D5AB016D4EC2}"/>
              </a:ext>
            </a:extLst>
          </p:cNvPr>
          <p:cNvSpPr txBox="1"/>
          <p:nvPr/>
        </p:nvSpPr>
        <p:spPr>
          <a:xfrm rot="16200000">
            <a:off x="4921308" y="2579472"/>
            <a:ext cx="8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Eremey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4B588-8860-713B-3392-6FB20F31395F}"/>
              </a:ext>
            </a:extLst>
          </p:cNvPr>
          <p:cNvSpPr txBox="1"/>
          <p:nvPr/>
        </p:nvSpPr>
        <p:spPr>
          <a:xfrm rot="16200000">
            <a:off x="5372700" y="3015914"/>
            <a:ext cx="16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kick -30ns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71BD9A-6B45-7FA3-E3A2-D254922FF5E7}"/>
              </a:ext>
            </a:extLst>
          </p:cNvPr>
          <p:cNvSpPr txBox="1"/>
          <p:nvPr/>
        </p:nvSpPr>
        <p:spPr>
          <a:xfrm rot="16200000">
            <a:off x="6311225" y="3327821"/>
            <a:ext cx="2130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kick</a:t>
            </a:r>
            <a:r>
              <a:rPr lang="en-US" dirty="0"/>
              <a:t>=224G &amp; -30ns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4A76A-4C90-CB3D-18AE-20270E7BED10}"/>
              </a:ext>
            </a:extLst>
          </p:cNvPr>
          <p:cNvSpPr txBox="1"/>
          <p:nvPr/>
        </p:nvSpPr>
        <p:spPr>
          <a:xfrm>
            <a:off x="4550538" y="4359639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kick</a:t>
            </a:r>
            <a:r>
              <a:rPr lang="en-US" dirty="0"/>
              <a:t>=264G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9E4EB-5E68-6F65-D531-2216BF309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47664" y="3015641"/>
            <a:ext cx="444500" cy="23916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C2AE0F-1D48-5B7E-5ACD-B11934D6665B}"/>
              </a:ext>
            </a:extLst>
          </p:cNvPr>
          <p:cNvSpPr txBox="1"/>
          <p:nvPr/>
        </p:nvSpPr>
        <p:spPr>
          <a:xfrm rot="16200000">
            <a:off x="7023481" y="3384019"/>
            <a:ext cx="232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B</a:t>
            </a:r>
            <a:r>
              <a:rPr lang="en-US" baseline="-25000" dirty="0" err="1"/>
              <a:t>inf</a:t>
            </a:r>
            <a:r>
              <a:rPr lang="en-US" dirty="0"/>
              <a:t> = +1%, </a:t>
            </a:r>
            <a:r>
              <a:rPr lang="en-US" dirty="0" err="1"/>
              <a:t>B</a:t>
            </a:r>
            <a:r>
              <a:rPr lang="en-US" baseline="-25000" dirty="0" err="1"/>
              <a:t>kick</a:t>
            </a:r>
            <a:r>
              <a:rPr lang="en-US" dirty="0"/>
              <a:t>=264G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43B85887-77F2-11D0-505F-DE54F868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66B19C7-6D64-82D9-45EA-5BF9C642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D29F5-63A7-EFB3-73EC-333B25B1DF36}"/>
              </a:ext>
            </a:extLst>
          </p:cNvPr>
          <p:cNvSpPr txBox="1"/>
          <p:nvPr/>
        </p:nvSpPr>
        <p:spPr>
          <a:xfrm rot="16200000">
            <a:off x="7513493" y="1719405"/>
            <a:ext cx="3049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Symbol" pitchFamily="2" charset="2"/>
              </a:rPr>
              <a:t>D</a:t>
            </a:r>
            <a:r>
              <a:rPr lang="en-US" dirty="0" err="1"/>
              <a:t>B</a:t>
            </a:r>
            <a:r>
              <a:rPr lang="en-US" baseline="-25000" dirty="0" err="1"/>
              <a:t>inf</a:t>
            </a:r>
            <a:r>
              <a:rPr lang="en-US" dirty="0"/>
              <a:t> = -1%, </a:t>
            </a:r>
            <a:r>
              <a:rPr lang="en-US" dirty="0" err="1"/>
              <a:t>B</a:t>
            </a:r>
            <a:r>
              <a:rPr lang="en-US" baseline="-25000" dirty="0" err="1"/>
              <a:t>kick</a:t>
            </a:r>
            <a:r>
              <a:rPr lang="en-US" dirty="0"/>
              <a:t>=264G</a:t>
            </a:r>
          </a:p>
        </p:txBody>
      </p:sp>
    </p:spTree>
    <p:extLst>
      <p:ext uri="{BB962C8B-B14F-4D97-AF65-F5344CB8AC3E}">
        <p14:creationId xmlns:p14="http://schemas.microsoft.com/office/powerpoint/2010/main" val="407584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A2CF65-7414-6EEA-84C7-174DD4F0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D2AFA-9732-8D1B-0F4B-90A38D092A26}"/>
              </a:ext>
            </a:extLst>
          </p:cNvPr>
          <p:cNvSpPr txBox="1"/>
          <p:nvPr/>
        </p:nvSpPr>
        <p:spPr>
          <a:xfrm>
            <a:off x="3943350" y="2807494"/>
            <a:ext cx="86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2BF66-7FC9-C101-BE59-0028E8B7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3CE9A-5EA4-AFF6-DB38-3D0FB7FEF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2146234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5C423-5C0A-06D4-3F77-DBAFCB79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8736D-FF01-1B99-9BD1-74032F8EC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79"/>
          <a:stretch/>
        </p:blipFill>
        <p:spPr>
          <a:xfrm>
            <a:off x="3732268" y="780836"/>
            <a:ext cx="3894082" cy="3778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A63CF-7AA7-EE26-4C05-C513FEE9FA91}"/>
              </a:ext>
            </a:extLst>
          </p:cNvPr>
          <p:cNvSpPr txBox="1"/>
          <p:nvPr/>
        </p:nvSpPr>
        <p:spPr>
          <a:xfrm>
            <a:off x="8153400" y="5616192"/>
            <a:ext cx="280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3841 </a:t>
            </a:r>
            <a:r>
              <a:rPr lang="en-US" dirty="0" err="1"/>
              <a:t>Crnkovic</a:t>
            </a:r>
            <a:r>
              <a:rPr lang="en-US" dirty="0"/>
              <a:t>, et al.</a:t>
            </a:r>
          </a:p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27609 Morse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02669-9AE6-49C0-BDDE-EA4FF97FAB37}"/>
              </a:ext>
            </a:extLst>
          </p:cNvPr>
          <p:cNvSpPr txBox="1"/>
          <p:nvPr/>
        </p:nvSpPr>
        <p:spPr>
          <a:xfrm>
            <a:off x="708917" y="719191"/>
            <a:ext cx="2872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 between muon spin and momentum in muon rest 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48B35-EDC2-F0EF-8E35-F5FF0E8C7218}"/>
              </a:ext>
            </a:extLst>
          </p:cNvPr>
          <p:cNvSpPr txBox="1"/>
          <p:nvPr/>
        </p:nvSpPr>
        <p:spPr>
          <a:xfrm>
            <a:off x="8153400" y="1574156"/>
            <a:ext cx="304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angle lags for muon x’ &gt;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598AD-9DD7-0953-D0AF-2503F0E69B66}"/>
              </a:ext>
            </a:extLst>
          </p:cNvPr>
          <p:cNvSpPr txBox="1"/>
          <p:nvPr/>
        </p:nvSpPr>
        <p:spPr>
          <a:xfrm>
            <a:off x="8089279" y="3614518"/>
            <a:ext cx="317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angle leads for muon x’ &lt;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ED458-22DD-7FB6-FAC4-91FA3A173205}"/>
              </a:ext>
            </a:extLst>
          </p:cNvPr>
          <p:cNvSpPr txBox="1"/>
          <p:nvPr/>
        </p:nvSpPr>
        <p:spPr>
          <a:xfrm>
            <a:off x="4890499" y="135866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866BE12-5DB1-2EBD-A1B5-041D4ABF2053}"/>
              </a:ext>
            </a:extLst>
          </p:cNvPr>
          <p:cNvSpPr/>
          <p:nvPr/>
        </p:nvSpPr>
        <p:spPr>
          <a:xfrm>
            <a:off x="4808307" y="1358668"/>
            <a:ext cx="426518" cy="58482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BA347-1CD1-8435-FE52-A55691BAC1BA}"/>
              </a:ext>
            </a:extLst>
          </p:cNvPr>
          <p:cNvSpPr txBox="1"/>
          <p:nvPr/>
        </p:nvSpPr>
        <p:spPr>
          <a:xfrm>
            <a:off x="4888837" y="368002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q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88274B-17F0-37CF-EBC9-917ECC8C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94323">
            <a:off x="5029626" y="3763093"/>
            <a:ext cx="242160" cy="30480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A0ECFAE-D2E9-E953-146A-D87F8F98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December 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80FE4CF-78ED-2D0A-7751-3D531E13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1754699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46495</TotalTime>
  <Words>739</Words>
  <Application>Microsoft Macintosh PowerPoint</Application>
  <PresentationFormat>Widescreen</PresentationFormat>
  <Paragraphs>221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Rubin</dc:creator>
  <cp:lastModifiedBy>David L. Rubin</cp:lastModifiedBy>
  <cp:revision>66</cp:revision>
  <dcterms:created xsi:type="dcterms:W3CDTF">2022-09-06T17:30:37Z</dcterms:created>
  <dcterms:modified xsi:type="dcterms:W3CDTF">2023-01-03T16:03:53Z</dcterms:modified>
</cp:coreProperties>
</file>