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352" r:id="rId2"/>
    <p:sldId id="350" r:id="rId3"/>
    <p:sldId id="360" r:id="rId4"/>
    <p:sldId id="357" r:id="rId5"/>
    <p:sldId id="366" r:id="rId6"/>
    <p:sldId id="361" r:id="rId7"/>
    <p:sldId id="362" r:id="rId8"/>
    <p:sldId id="363" r:id="rId9"/>
    <p:sldId id="356" r:id="rId10"/>
    <p:sldId id="359" r:id="rId11"/>
    <p:sldId id="365" r:id="rId12"/>
    <p:sldId id="367" r:id="rId13"/>
    <p:sldId id="344" r:id="rId14"/>
    <p:sldId id="3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0"/>
    <p:restoredTop sz="96327"/>
  </p:normalViewPr>
  <p:slideViewPr>
    <p:cSldViewPr snapToGrid="0">
      <p:cViewPr varScale="1">
        <p:scale>
          <a:sx n="109" d="100"/>
          <a:sy n="109" d="100"/>
        </p:scale>
        <p:origin x="200" y="1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EDADD-2D32-BA4A-B6C0-DAD1C8E0831E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35781-81B6-6D4B-B1C5-AF55258B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9BCFE-8AC5-E2C4-FA1B-35F52497E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0DC0B-3860-580E-3E8B-AC7A73D5E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C8076-8F04-5EB9-574D-923D7E1C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F2EC5-4336-F2B9-EF3C-32D741FB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75A01-2C99-5CB9-7DF2-5FFB8CE5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1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B197-FA98-E0CB-6847-8B7AC518D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6FE78-CB9B-277B-07C9-B1209234E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4D08F-23DD-0227-075C-2965D2F71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EFBC0-D630-8E36-453E-E5CDD7BC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D30C5-A76D-BDBC-CD73-44FE23DD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5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69FCA-8D19-CBD7-E80D-DC404E77E4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297DC-A272-5FB8-F45B-26249DBD4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F5FC5-26EE-322C-BD2F-F0C53F20C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A378C-4D81-5571-5F66-778565C64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45C57-1009-5E24-368A-0FF09F35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4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C4573-7459-1E5F-DEE6-FAAD6C2B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27CE-EAE2-1F6B-F9DB-138E17858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77256-1339-1484-6FDF-B5C96DEF4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677B6-BC10-05CF-CB4B-F0DF7534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4E2D8-6697-C741-B319-6389FCA3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0E1D-020F-9A91-659D-5C94FD96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1CEDB-BD34-F0EB-E85A-214CE5797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9727B-878F-9958-86FD-D23050C1B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675D3-745C-817E-17DB-D6B47ECB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EC733-73F7-7FB7-5DCE-46673D49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5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8AD0-0666-264E-5807-4B93196D3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7016-9713-931E-890E-7FDBF0C3E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EFAB1-971B-D87C-AABF-B6ADA7E4B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3EA9D-8511-4E4F-8C66-CB37900E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C0A8D-38A5-E4E0-98F9-43E11B0A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A5BBF-3429-F99E-41B8-216171C2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7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74DA8-DCEC-62EF-2668-1FDF2619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97D83-65DF-0E83-301E-0A4A20976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A5A90-C196-6EB5-99B9-FB25011DD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E2C84E-CC02-D505-8F40-9C3CFDBC7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DED773-01A3-0F5A-78CC-B5B68CC3E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49ABC8-DEE7-CBD1-0EA9-62541902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024B1E-7F8C-BE34-4B19-D7F124AE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228907-CA3C-AE1A-1200-1D59CDF2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9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901DB-F045-1B3B-089E-F89DE4AD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0B453-3DDF-32C7-13A0-68D0E7EC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C97F9-4174-597A-DCEA-068DF0CC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080A8-A2D8-9806-553B-DF814E24B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5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F8019-3626-7137-6323-ACA333FA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0939B-85B7-3A1F-5B0E-252030A74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890F9-E7CE-A6AF-0D0E-04B06E5A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6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2BE22-3032-9942-826E-6F0830BCA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02412-3FDC-83C0-86F7-361E97BA0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763E6-D423-C106-65D0-7900E40DD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23982-3444-9494-6AAC-D904D24D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AE721-0EE0-8B7C-1645-187AE7A8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991D8-A654-57ED-4B12-CC72C02E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23B6-F4E3-F11D-D51C-A85013C7F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E5636C-10BF-E968-018A-2829CC1B2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CC8DD-D7ED-F536-0E52-A7981EDC6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4EC9A-C36F-7A61-23F7-D34F2136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959E0-6F80-FBD2-E1E2-2018434C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A6CBD-4A4E-91FD-CF0B-0E5614855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36D210-840F-2B43-13B4-32A50A203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C110B-4AE4-7436-EE42-E3D3E853E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6690B-D939-AD7C-007A-B5A096652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11/9/22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EC72B-4EB2-06BA-FFF1-DCE2DD914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55EE4-E35A-DA57-1D08-3760498CB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FFC85-E5DF-1A46-93FC-C39F83D4D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33.emf"/><Relationship Id="rId7" Type="http://schemas.openxmlformats.org/officeDocument/2006/relationships/image" Target="../media/image31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Relationship Id="rId9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10A5F7-2141-6B9A-DD07-E7414F153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829800" cy="2387600"/>
          </a:xfrm>
        </p:spPr>
        <p:txBody>
          <a:bodyPr>
            <a:noAutofit/>
          </a:bodyPr>
          <a:lstStyle/>
          <a:p>
            <a:r>
              <a:rPr lang="en-US" sz="4400" dirty="0"/>
              <a:t>Spin-Transverse Coordinate Correlation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BE847E9-1CF1-21C1-612F-6D52C70A3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8010" y="3648337"/>
            <a:ext cx="9144000" cy="1655762"/>
          </a:xfrm>
        </p:spPr>
        <p:txBody>
          <a:bodyPr/>
          <a:lstStyle/>
          <a:p>
            <a:r>
              <a:rPr lang="en-US" dirty="0"/>
              <a:t>D. Rubin</a:t>
            </a:r>
          </a:p>
          <a:p>
            <a:r>
              <a:rPr lang="en-US" dirty="0"/>
              <a:t>Cornell University</a:t>
            </a:r>
          </a:p>
          <a:p>
            <a:r>
              <a:rPr lang="en-US" dirty="0"/>
              <a:t>November 9, 2022</a:t>
            </a:r>
          </a:p>
        </p:txBody>
      </p:sp>
    </p:spTree>
    <p:extLst>
      <p:ext uri="{BB962C8B-B14F-4D97-AF65-F5344CB8AC3E}">
        <p14:creationId xmlns:p14="http://schemas.microsoft.com/office/powerpoint/2010/main" val="234437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52008CF-20CD-68AF-97B8-2866BC09D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195" y="3795712"/>
            <a:ext cx="4572000" cy="27432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87E793-8CEE-79ED-9439-8FCE2415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42498-EF2F-475E-0116-F5FBB9B6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0E386-E966-4C64-5B5B-7CF1FB01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9805E-50FC-493A-FEE8-BF839728476D}"/>
              </a:ext>
            </a:extLst>
          </p:cNvPr>
          <p:cNvSpPr txBox="1"/>
          <p:nvPr/>
        </p:nvSpPr>
        <p:spPr>
          <a:xfrm>
            <a:off x="300779" y="60500"/>
            <a:ext cx="11109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Track particles with temporal distribution as per measured T0 through  the injection channel and into the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kicker field is 284 G (Run 3), Measured kicker pulse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Offset and angle at inflector vs fractional momentum offset for particles that survive at least 4 us</a:t>
            </a:r>
            <a:endParaRPr lang="en-US" dirty="0">
              <a:latin typeface="Symbol" pitchFamily="2" charset="2"/>
            </a:endParaRPr>
          </a:p>
          <a:p>
            <a:pPr lvl="1"/>
            <a:r>
              <a:rPr lang="en-US" dirty="0"/>
              <a:t>config_021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ymbol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B0EA9-3197-13A0-2E99-B8C10B6E0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618" y="2655931"/>
            <a:ext cx="1743163" cy="493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91301B-19F8-3B9B-740B-3EADA1BD6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469" y="4361420"/>
            <a:ext cx="1666298" cy="4663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223AC0-7FB9-C58D-54C8-CA11B236E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953" y="1059400"/>
            <a:ext cx="4478485" cy="2687091"/>
          </a:xfrm>
          <a:prstGeom prst="rect">
            <a:avLst/>
          </a:prstGeom>
        </p:spPr>
      </p:pic>
      <p:pic>
        <p:nvPicPr>
          <p:cNvPr id="19" name="Picture 18" descr="Chart&#10;&#10;Description automatically generated with low confidence">
            <a:extLst>
              <a:ext uri="{FF2B5EF4-FFF2-40B4-BE49-F238E27FC236}">
                <a16:creationId xmlns:a16="http://schemas.microsoft.com/office/drawing/2014/main" id="{8284C9F9-A245-5A9F-5ACE-B6EFC91187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6704" y="1203889"/>
            <a:ext cx="4572000" cy="2743200"/>
          </a:xfrm>
          <a:prstGeom prst="rect">
            <a:avLst/>
          </a:prstGeom>
        </p:spPr>
      </p:pic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C1420F87-B92B-760D-9E39-7AE1F380E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574" y="3795712"/>
            <a:ext cx="4572000" cy="2743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E5A5FA-F23F-9F77-625C-5602E1CBD2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00" y="1702408"/>
            <a:ext cx="1226057" cy="3944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F35D4E-8C51-7089-D9FC-D326F42D77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7223" y="4404723"/>
            <a:ext cx="1314450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95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4A5678-28CA-6C67-DC70-03348255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1DEB2-1B19-B205-EC29-7BDD0FFE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08518-AA3B-FD7D-B2E0-B8B90E35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0E0E4B-EA5B-A039-5A1D-818672331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398" y="347218"/>
            <a:ext cx="7772400" cy="1081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30F82D-D796-F4D1-646D-AF062CC68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344" y="1638621"/>
            <a:ext cx="3763518" cy="790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97092E-3016-3E9B-44AF-EE6FADCB7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86" y="1613718"/>
            <a:ext cx="3960114" cy="767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7F1DA3-2D79-1E2F-427C-40DCA21A7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710302"/>
            <a:ext cx="3697224" cy="734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56404C-C245-3239-BC82-9B54394D1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984" y="3789117"/>
            <a:ext cx="7772400" cy="7122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A7D3B6-8316-2ACB-7F0A-6C66734F1F3C}"/>
              </a:ext>
            </a:extLst>
          </p:cNvPr>
          <p:cNvSpPr txBox="1"/>
          <p:nvPr/>
        </p:nvSpPr>
        <p:spPr>
          <a:xfrm>
            <a:off x="8610600" y="1564210"/>
            <a:ext cx="3471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(Propagate </a:t>
            </a:r>
            <a:r>
              <a:rPr lang="en-US" dirty="0" err="1"/>
              <a:t>Diktys</a:t>
            </a:r>
            <a:r>
              <a:rPr lang="en-US" dirty="0"/>
              <a:t>’ distribution of 400k muons through injection line to inflector exit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AC9AA3-D0BB-258E-41AB-BE78AC135BEB}"/>
              </a:ext>
            </a:extLst>
          </p:cNvPr>
          <p:cNvSpPr txBox="1"/>
          <p:nvPr/>
        </p:nvSpPr>
        <p:spPr>
          <a:xfrm>
            <a:off x="5266944" y="2884677"/>
            <a:ext cx="272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Crnkovic</a:t>
            </a:r>
            <a:r>
              <a:rPr lang="en-US" dirty="0"/>
              <a:t> et al. doc-</a:t>
            </a:r>
            <a:r>
              <a:rPr lang="en-US" dirty="0" err="1"/>
              <a:t>db</a:t>
            </a:r>
            <a:r>
              <a:rPr lang="en-US" dirty="0"/>
              <a:t> 3477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CCBAC2-39F7-78E4-F434-B069D2A30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5640033"/>
            <a:ext cx="6051687" cy="688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FE67C2-5FAA-555F-1DC6-C52D75E668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9960" y="4725067"/>
            <a:ext cx="3343656" cy="7196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5C31E9-2400-13EF-0CD3-118CC9B0B5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000" y="4685812"/>
            <a:ext cx="3842590" cy="6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4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6EB17D-37BA-1D6D-39FC-60CDF686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824A0-E90B-AFF6-1D8E-10B2AF165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93F8C-C961-7DF5-15EE-C3EBB4AC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99C62E-C86D-E328-168B-3E016460E4C0}"/>
              </a:ext>
            </a:extLst>
          </p:cNvPr>
          <p:cNvSpPr txBox="1"/>
          <p:nvPr/>
        </p:nvSpPr>
        <p:spPr>
          <a:xfrm>
            <a:off x="4572000" y="28018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33764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ECC55-A797-B8B2-409B-14358F0A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68962-E9A7-0E0C-7807-30999D45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C2F30-5D6D-CD3C-89DA-2142CCB8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91ACD-AD7A-32B3-7EB4-DC2F6DE02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590" y="2986699"/>
            <a:ext cx="3975652" cy="2871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2F443-7699-7672-C32F-77F0C9343D09}"/>
              </a:ext>
            </a:extLst>
          </p:cNvPr>
          <p:cNvSpPr txBox="1"/>
          <p:nvPr/>
        </p:nvSpPr>
        <p:spPr>
          <a:xfrm>
            <a:off x="2821377" y="5822924"/>
            <a:ext cx="336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dependence of kicker field and injected pulse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18956-E822-0F7F-EA04-E6C83D8CFEC3}"/>
              </a:ext>
            </a:extLst>
          </p:cNvPr>
          <p:cNvSpPr txBox="1"/>
          <p:nvPr/>
        </p:nvSpPr>
        <p:spPr>
          <a:xfrm>
            <a:off x="4393581" y="3993851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8ADDC-4319-EE10-D1CA-6E4692F43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92" y="2521255"/>
            <a:ext cx="7728576" cy="652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A79D3E-2374-5B2C-3A56-9E6B5B254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017" y="3561049"/>
            <a:ext cx="3508786" cy="12349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957EBD-6E80-9F29-632E-4B7A93D88572}"/>
              </a:ext>
            </a:extLst>
          </p:cNvPr>
          <p:cNvSpPr txBox="1"/>
          <p:nvPr/>
        </p:nvSpPr>
        <p:spPr>
          <a:xfrm>
            <a:off x="370390" y="254643"/>
            <a:ext cx="81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Re-cap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A38266-8D85-8C4F-5FC7-4E7E452E1F44}"/>
              </a:ext>
            </a:extLst>
          </p:cNvPr>
          <p:cNvSpPr txBox="1"/>
          <p:nvPr/>
        </p:nvSpPr>
        <p:spPr>
          <a:xfrm>
            <a:off x="518898" y="711910"/>
            <a:ext cx="774936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Assume uniform distribution of momenta in injected beam</a:t>
            </a:r>
          </a:p>
          <a:p>
            <a:r>
              <a:rPr lang="en-US" sz="2000" dirty="0"/>
              <a:t>Scan </a:t>
            </a:r>
            <a:r>
              <a:rPr lang="en-US" sz="2000" dirty="0" err="1"/>
              <a:t>x</a:t>
            </a:r>
            <a:r>
              <a:rPr lang="en-US" sz="2000" baseline="-25000" dirty="0" err="1"/>
              <a:t>inf</a:t>
            </a:r>
            <a:r>
              <a:rPr lang="en-US" sz="2000" baseline="-25000" dirty="0"/>
              <a:t>  </a:t>
            </a:r>
            <a:r>
              <a:rPr lang="en-US" sz="2000" dirty="0"/>
              <a:t>over inflector width  (from 0.068m to 0.086m)</a:t>
            </a:r>
          </a:p>
          <a:p>
            <a:r>
              <a:rPr lang="en-US" sz="2000" dirty="0"/>
              <a:t>Use</a:t>
            </a:r>
          </a:p>
          <a:p>
            <a:r>
              <a:rPr lang="en-US" sz="2000" dirty="0"/>
              <a:t>Use measured kick pulse shape to get </a:t>
            </a:r>
          </a:p>
          <a:p>
            <a:r>
              <a:rPr lang="en-US" sz="2000" dirty="0"/>
              <a:t>Weight by measured pulse intensity and assume x is gaussian distributed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A36452-8728-385E-B1FB-585FDFAB2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686" y="1689277"/>
            <a:ext cx="310053" cy="3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0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A7978B-74D3-3208-59AC-DC7BC974BB8D}"/>
              </a:ext>
            </a:extLst>
          </p:cNvPr>
          <p:cNvSpPr txBox="1"/>
          <p:nvPr/>
        </p:nvSpPr>
        <p:spPr>
          <a:xfrm>
            <a:off x="838201" y="343508"/>
            <a:ext cx="1002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Crnkovic</a:t>
            </a:r>
            <a:r>
              <a:rPr lang="en-US" dirty="0"/>
              <a:t> et al. doc </a:t>
            </a:r>
            <a:r>
              <a:rPr lang="en-US" dirty="0" err="1"/>
              <a:t>db</a:t>
            </a:r>
            <a:r>
              <a:rPr lang="en-US" dirty="0"/>
              <a:t> 3477 and 3841 show that spin angle and muon phase space coordinates x, x’, are correlated in muons propagated to end of M5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9DBD69-442D-8A24-6343-241303763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72" y="1082885"/>
            <a:ext cx="6501502" cy="33353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BCBDEE-ABEF-147C-A485-BEB90A1EF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169" y="3007240"/>
            <a:ext cx="1456719" cy="5907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E14CD9-AF16-CF43-C130-79CE93FEA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889" y="3055242"/>
            <a:ext cx="2139904" cy="494741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2B7EEFE-AC94-C48C-8706-7C7E4A2B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209233-860A-FE02-62FB-18F0BF36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14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B1CDD0-31EC-FBE9-05C8-ECBC550AE3A6}"/>
              </a:ext>
            </a:extLst>
          </p:cNvPr>
          <p:cNvSpPr txBox="1"/>
          <p:nvPr/>
        </p:nvSpPr>
        <p:spPr>
          <a:xfrm>
            <a:off x="486089" y="4418228"/>
            <a:ext cx="765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x, x’ are correlated with momentum acceptance, we expect early to late effect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0DB2A8-88B5-7774-C87C-907FDB06FEA5}"/>
              </a:ext>
            </a:extLst>
          </p:cNvPr>
          <p:cNvSpPr txBox="1"/>
          <p:nvPr/>
        </p:nvSpPr>
        <p:spPr>
          <a:xfrm>
            <a:off x="5656585" y="5960494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 </a:t>
            </a:r>
            <a:r>
              <a:rPr lang="en-US" dirty="0" err="1"/>
              <a:t>db</a:t>
            </a:r>
            <a:r>
              <a:rPr lang="en-US" dirty="0"/>
              <a:t> 3841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CECA0E-F12C-E7A7-0C31-784BB2AA3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</p:spTree>
    <p:extLst>
      <p:ext uri="{BB962C8B-B14F-4D97-AF65-F5344CB8AC3E}">
        <p14:creationId xmlns:p14="http://schemas.microsoft.com/office/powerpoint/2010/main" val="115527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B433AD-3853-0B8E-DEBE-2C7ECF12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62F11-E1E6-9A0A-71DB-CCFCDD28E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5C423-5C0A-06D4-3F77-DBAFCB79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8736D-FF01-1B99-9BD1-74032F8EC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379"/>
          <a:stretch/>
        </p:blipFill>
        <p:spPr>
          <a:xfrm>
            <a:off x="3732268" y="780836"/>
            <a:ext cx="3894082" cy="3778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A63CF-7AA7-EE26-4C05-C513FEE9FA91}"/>
              </a:ext>
            </a:extLst>
          </p:cNvPr>
          <p:cNvSpPr txBox="1"/>
          <p:nvPr/>
        </p:nvSpPr>
        <p:spPr>
          <a:xfrm>
            <a:off x="8153400" y="5616192"/>
            <a:ext cx="280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Doc-</a:t>
            </a:r>
            <a:r>
              <a:rPr lang="en-US" dirty="0" err="1"/>
              <a:t>db</a:t>
            </a:r>
            <a:r>
              <a:rPr lang="en-US" dirty="0"/>
              <a:t> 3841 </a:t>
            </a:r>
            <a:r>
              <a:rPr lang="en-US" dirty="0" err="1"/>
              <a:t>Crnkovic</a:t>
            </a:r>
            <a:r>
              <a:rPr lang="en-US" dirty="0"/>
              <a:t>, et al.</a:t>
            </a:r>
          </a:p>
          <a:p>
            <a:r>
              <a:rPr lang="en-US" dirty="0"/>
              <a:t>Doc-</a:t>
            </a:r>
            <a:r>
              <a:rPr lang="en-US" dirty="0" err="1"/>
              <a:t>db</a:t>
            </a:r>
            <a:r>
              <a:rPr lang="en-US" dirty="0"/>
              <a:t> 27609 Morse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202669-9AE6-49C0-BDDE-EA4FF97FAB37}"/>
              </a:ext>
            </a:extLst>
          </p:cNvPr>
          <p:cNvSpPr txBox="1"/>
          <p:nvPr/>
        </p:nvSpPr>
        <p:spPr>
          <a:xfrm>
            <a:off x="708917" y="719191"/>
            <a:ext cx="2872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Correlation between muon spin and momentum in muon rest frame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48B35-EDC2-F0EF-8E35-F5FF0E8C7218}"/>
              </a:ext>
            </a:extLst>
          </p:cNvPr>
          <p:cNvSpPr txBox="1"/>
          <p:nvPr/>
        </p:nvSpPr>
        <p:spPr>
          <a:xfrm>
            <a:off x="8153400" y="1574156"/>
            <a:ext cx="304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 angle lags for muon x’ &gt;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1598AD-9DD7-0953-D0AF-2503F0E69B66}"/>
              </a:ext>
            </a:extLst>
          </p:cNvPr>
          <p:cNvSpPr txBox="1"/>
          <p:nvPr/>
        </p:nvSpPr>
        <p:spPr>
          <a:xfrm>
            <a:off x="8089279" y="3614518"/>
            <a:ext cx="317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 angle leads for muon x’ &lt;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6ED458-22DD-7FB6-FAC4-91FA3A173205}"/>
              </a:ext>
            </a:extLst>
          </p:cNvPr>
          <p:cNvSpPr txBox="1"/>
          <p:nvPr/>
        </p:nvSpPr>
        <p:spPr>
          <a:xfrm>
            <a:off x="4890499" y="135866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q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866BE12-5DB1-2EBD-A1B5-041D4ABF2053}"/>
              </a:ext>
            </a:extLst>
          </p:cNvPr>
          <p:cNvSpPr/>
          <p:nvPr/>
        </p:nvSpPr>
        <p:spPr>
          <a:xfrm>
            <a:off x="4808307" y="1358668"/>
            <a:ext cx="426518" cy="5848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BBA347-1CD1-8435-FE52-A55691BAC1BA}"/>
              </a:ext>
            </a:extLst>
          </p:cNvPr>
          <p:cNvSpPr txBox="1"/>
          <p:nvPr/>
        </p:nvSpPr>
        <p:spPr>
          <a:xfrm>
            <a:off x="4888837" y="368002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q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88274B-17F0-37CF-EBC9-917ECC8C7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94323">
            <a:off x="5029626" y="3763093"/>
            <a:ext cx="24216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9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7A891-5392-88D5-28BB-539BC871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7F8D1-ABC6-0F37-F814-0F0C244BB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5F541-CD23-5CC7-4879-9F32E74E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E2BD08-5508-9592-B271-BCC3ED659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97586"/>
            <a:ext cx="45720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C3BF33-A1C5-58C6-B5BE-05540B330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297586"/>
            <a:ext cx="45720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78BAEE-DCFF-D350-EB13-3DA7271B7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706" y="5040786"/>
            <a:ext cx="3740919" cy="814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7B3EFA-BF77-C53E-1739-CF4285062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377" y="5077583"/>
            <a:ext cx="3523800" cy="734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F2A54C-C020-629C-1336-435409026431}"/>
              </a:ext>
            </a:extLst>
          </p:cNvPr>
          <p:cNvSpPr txBox="1"/>
          <p:nvPr/>
        </p:nvSpPr>
        <p:spPr>
          <a:xfrm>
            <a:off x="325383" y="303014"/>
            <a:ext cx="9682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Begin with  distribution of 400k muons  tracked to end of M5 </a:t>
            </a:r>
            <a:r>
              <a:rPr lang="en-US" dirty="0">
                <a:solidFill>
                  <a:srgbClr val="000000"/>
                </a:solidFill>
                <a:effectLst/>
              </a:rPr>
              <a:t>“particles_M4M5End_400_mod.txt”</a:t>
            </a:r>
            <a:endParaRPr lang="en-US" dirty="0"/>
          </a:p>
          <a:p>
            <a:r>
              <a:rPr lang="en-US" dirty="0"/>
              <a:t>                                                                                                                                     (doc-</a:t>
            </a:r>
            <a:r>
              <a:rPr lang="en-US" dirty="0" err="1"/>
              <a:t>db</a:t>
            </a:r>
            <a:r>
              <a:rPr lang="en-US" dirty="0"/>
              <a:t> 16724 –</a:t>
            </a:r>
            <a:r>
              <a:rPr lang="en-US" dirty="0" err="1"/>
              <a:t>Stratakis</a:t>
            </a:r>
            <a:r>
              <a:rPr lang="en-US" dirty="0"/>
              <a:t>)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FE5DE8-FBF0-3A80-16CA-F0B9A3780ED4}"/>
              </a:ext>
            </a:extLst>
          </p:cNvPr>
          <p:cNvSpPr txBox="1"/>
          <p:nvPr/>
        </p:nvSpPr>
        <p:spPr>
          <a:xfrm>
            <a:off x="446068" y="818348"/>
            <a:ext cx="587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Propagate through the injection channel to the inflector exit.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12EFE0-AB90-89FB-7225-8827617CFCA2}"/>
              </a:ext>
            </a:extLst>
          </p:cNvPr>
          <p:cNvSpPr txBox="1"/>
          <p:nvPr/>
        </p:nvSpPr>
        <p:spPr>
          <a:xfrm>
            <a:off x="838200" y="1689044"/>
            <a:ext cx="539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 – transverse coordinate correlation at inflector exit</a:t>
            </a:r>
          </a:p>
        </p:txBody>
      </p:sp>
    </p:spTree>
    <p:extLst>
      <p:ext uri="{BB962C8B-B14F-4D97-AF65-F5344CB8AC3E}">
        <p14:creationId xmlns:p14="http://schemas.microsoft.com/office/powerpoint/2010/main" val="92586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F8B36E-81A2-5EA1-FF39-CBA2B2950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64" y="1976249"/>
            <a:ext cx="7772400" cy="191980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79810-8278-0907-7375-2FA84AECC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0BF622-496A-6925-E6C4-78E2C64E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FF2E2-5E7A-1704-C01D-7476865F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1D1D9-5210-9587-DD53-9115332FEB78}"/>
              </a:ext>
            </a:extLst>
          </p:cNvPr>
          <p:cNvSpPr txBox="1"/>
          <p:nvPr/>
        </p:nvSpPr>
        <p:spPr>
          <a:xfrm>
            <a:off x="407067" y="636313"/>
            <a:ext cx="757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x, x’ are correlated with momentum acceptance we expect early to late effect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8D8CCF-EDA0-6BA3-5233-01F32712D8BC}"/>
              </a:ext>
            </a:extLst>
          </p:cNvPr>
          <p:cNvSpPr/>
          <p:nvPr/>
        </p:nvSpPr>
        <p:spPr>
          <a:xfrm>
            <a:off x="2978488" y="2750412"/>
            <a:ext cx="1047920" cy="12363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19C84A-AA24-2D8D-16CA-B96B2AE1D553}"/>
              </a:ext>
            </a:extLst>
          </p:cNvPr>
          <p:cNvSpPr/>
          <p:nvPr/>
        </p:nvSpPr>
        <p:spPr>
          <a:xfrm>
            <a:off x="5413248" y="2713836"/>
            <a:ext cx="1047920" cy="12729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8826C-B5F6-05B1-2B54-138877F0759C}"/>
              </a:ext>
            </a:extLst>
          </p:cNvPr>
          <p:cNvSpPr txBox="1"/>
          <p:nvPr/>
        </p:nvSpPr>
        <p:spPr>
          <a:xfrm>
            <a:off x="1036320" y="4669536"/>
            <a:ext cx="367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evaluate                              ,  and    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F4C9FC-F06D-4EFF-2E6F-A0F7EA3F5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648" y="4402390"/>
            <a:ext cx="1200912" cy="8111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3E0446-685B-BC76-E663-8DB3D316A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248" y="4437530"/>
            <a:ext cx="1078832" cy="7760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905C07-9EDB-DA0B-85EB-2E708EBF15D6}"/>
              </a:ext>
            </a:extLst>
          </p:cNvPr>
          <p:cNvSpPr txBox="1"/>
          <p:nvPr/>
        </p:nvSpPr>
        <p:spPr>
          <a:xfrm>
            <a:off x="2133600" y="5596128"/>
            <a:ext cx="773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 (a) an analytic acceptance model, and (b) a simulation with particle tracking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4C356-0261-2095-D2C9-AA3DC2C79BEE}"/>
              </a:ext>
            </a:extLst>
          </p:cNvPr>
          <p:cNvSpPr txBox="1"/>
          <p:nvPr/>
        </p:nvSpPr>
        <p:spPr>
          <a:xfrm>
            <a:off x="7420708" y="4384431"/>
            <a:ext cx="369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x,x</a:t>
            </a:r>
            <a:r>
              <a:rPr lang="en-US" i="1" dirty="0"/>
              <a:t>’ are correlated with each other ?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15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E1C19-9B06-2BAF-0C23-6C36E8D6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24434-3668-26FA-27EA-12D346B0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030D3-B12B-9338-A80F-A644816A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96690-15FF-DC2E-F12F-3ECF71641464}"/>
              </a:ext>
            </a:extLst>
          </p:cNvPr>
          <p:cNvSpPr txBox="1"/>
          <p:nvPr/>
        </p:nvSpPr>
        <p:spPr>
          <a:xfrm>
            <a:off x="1450848" y="1194816"/>
            <a:ext cx="270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Analytic acceptance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C122BD-5030-8817-BF85-DC9C0715B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05" y="2149262"/>
            <a:ext cx="9487790" cy="801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7A4FF7-6738-335A-1CF8-AB4ED09FF15C}"/>
              </a:ext>
            </a:extLst>
          </p:cNvPr>
          <p:cNvSpPr txBox="1"/>
          <p:nvPr/>
        </p:nvSpPr>
        <p:spPr>
          <a:xfrm>
            <a:off x="944805" y="3428484"/>
            <a:ext cx="349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                 is the collimator aperture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383ABB-979F-E92B-F168-B9FD6EAF7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647" y="3408683"/>
            <a:ext cx="363606" cy="363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8FBBC3-52DA-28E0-F9AE-E2E9A758C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646" y="3295447"/>
            <a:ext cx="2503906" cy="396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23AD1E-DB59-24BE-9ACE-4B78123FE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849" y="3957020"/>
            <a:ext cx="1684406" cy="41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4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70B0AB-6082-CB84-A2EF-E2D20B1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1DF8FC-8E21-BE5B-06E4-32D8D6A8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95A2C-8164-F9E6-E682-269316B1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9E45AE-B8B8-501E-1D42-DCBA29AF5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582" y="352340"/>
            <a:ext cx="4500218" cy="3000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DC23C0-F544-7754-6D44-A87B8C8CC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352340"/>
            <a:ext cx="4114800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659710-6A78-A5E2-EAAE-A1D576B58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582" y="3438187"/>
            <a:ext cx="4500219" cy="30001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28AF52-6E68-EEA1-BE41-B383C799A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728" y="3429000"/>
            <a:ext cx="4262472" cy="28416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5C0873-0565-A71D-3173-D5DE6D4AE8EA}"/>
              </a:ext>
            </a:extLst>
          </p:cNvPr>
          <p:cNvSpPr txBox="1"/>
          <p:nvPr/>
        </p:nvSpPr>
        <p:spPr>
          <a:xfrm>
            <a:off x="573024" y="1400774"/>
            <a:ext cx="2226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X’</a:t>
            </a:r>
            <a:r>
              <a:rPr lang="en-US" baseline="-25000" dirty="0" err="1"/>
              <a:t>inf</a:t>
            </a:r>
            <a:r>
              <a:rPr lang="en-US" dirty="0"/>
              <a:t> =0</a:t>
            </a:r>
          </a:p>
          <a:p>
            <a:r>
              <a:rPr lang="en-US" dirty="0"/>
              <a:t>B</a:t>
            </a:r>
            <a:r>
              <a:rPr lang="en-US" baseline="-25000" dirty="0"/>
              <a:t>k</a:t>
            </a:r>
            <a:r>
              <a:rPr lang="en-US" dirty="0"/>
              <a:t> =284 G (</a:t>
            </a:r>
            <a:r>
              <a:rPr lang="en-US" i="1" dirty="0"/>
              <a:t>near ideal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8FAB58-100A-4009-5CBF-6274B445098C}"/>
              </a:ext>
            </a:extLst>
          </p:cNvPr>
          <p:cNvSpPr txBox="1"/>
          <p:nvPr/>
        </p:nvSpPr>
        <p:spPr>
          <a:xfrm>
            <a:off x="402336" y="377952"/>
            <a:ext cx="270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Analytic acceptance model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1F3B5F-7653-948C-C05E-9C9452C41ADE}"/>
              </a:ext>
            </a:extLst>
          </p:cNvPr>
          <p:cNvSpPr txBox="1"/>
          <p:nvPr/>
        </p:nvSpPr>
        <p:spPr>
          <a:xfrm>
            <a:off x="639035" y="4164565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X’</a:t>
            </a:r>
            <a:r>
              <a:rPr lang="en-US" baseline="-25000" dirty="0" err="1"/>
              <a:t>inf</a:t>
            </a:r>
            <a:r>
              <a:rPr lang="en-US" dirty="0"/>
              <a:t> = -(</a:t>
            </a:r>
            <a:r>
              <a:rPr lang="en-US" dirty="0">
                <a:latin typeface="Symbol" pitchFamily="2" charset="2"/>
              </a:rPr>
              <a:t>a/b) </a:t>
            </a:r>
            <a:r>
              <a:rPr lang="en-US" dirty="0" err="1"/>
              <a:t>X</a:t>
            </a:r>
            <a:r>
              <a:rPr lang="en-US" baseline="-25000" dirty="0" err="1"/>
              <a:t>inf</a:t>
            </a:r>
            <a:r>
              <a:rPr lang="en-US" dirty="0">
                <a:latin typeface="Symbol" pitchFamily="2" charset="2"/>
              </a:rPr>
              <a:t>  </a:t>
            </a:r>
            <a:endParaRPr lang="en-US" dirty="0"/>
          </a:p>
          <a:p>
            <a:r>
              <a:rPr lang="en-US" dirty="0"/>
              <a:t>B</a:t>
            </a:r>
            <a:r>
              <a:rPr lang="en-US" baseline="-25000" dirty="0"/>
              <a:t>k</a:t>
            </a:r>
            <a:r>
              <a:rPr lang="en-US" dirty="0"/>
              <a:t> =284 G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C089AE-0CDC-BD57-05F0-4886B141C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734" y="1275303"/>
            <a:ext cx="916612" cy="1694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B19BB07-938B-3D9E-CDA4-13C642380D1E}"/>
              </a:ext>
            </a:extLst>
          </p:cNvPr>
          <p:cNvSpPr txBox="1"/>
          <p:nvPr/>
        </p:nvSpPr>
        <p:spPr>
          <a:xfrm>
            <a:off x="252469" y="935677"/>
            <a:ext cx="198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the inflector exit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E69ACB-B55A-9CC0-7627-73536D470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115" y="4044005"/>
            <a:ext cx="916612" cy="1694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902F87-F76A-B849-5016-905675F88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4519" y="2958014"/>
            <a:ext cx="1226057" cy="3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6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2942F-426D-B7CB-8EA2-6FBEF34E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4D0C6-836E-6336-CBD7-03629789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98D59-99AC-DD6A-55A3-EBDA8208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9A2365-CCCB-EC28-7546-D51678D78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586" y="477519"/>
            <a:ext cx="4106990" cy="2737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CF823D-C9AD-43A0-A05B-9F9C281A3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76" y="475995"/>
            <a:ext cx="4123184" cy="27487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1B5463-4E87-42C4-2287-C5B13D499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586" y="3642489"/>
            <a:ext cx="4295585" cy="2863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278A38-56F7-2C75-3648-3A7C41104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856" y="3565780"/>
            <a:ext cx="4222050" cy="2814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CA0524-8817-D595-1ADF-2F02E5232F15}"/>
              </a:ext>
            </a:extLst>
          </p:cNvPr>
          <p:cNvSpPr txBox="1"/>
          <p:nvPr/>
        </p:nvSpPr>
        <p:spPr>
          <a:xfrm>
            <a:off x="1187958" y="1341120"/>
            <a:ext cx="1754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pitchFamily="2" charset="2"/>
              </a:rPr>
              <a:t>s</a:t>
            </a:r>
            <a:r>
              <a:rPr lang="en-US" baseline="-25000" dirty="0" err="1"/>
              <a:t>x</a:t>
            </a:r>
            <a:r>
              <a:rPr lang="en-US" dirty="0"/>
              <a:t> = 3mm</a:t>
            </a:r>
            <a:endParaRPr lang="en-US" dirty="0">
              <a:latin typeface="Symbol" pitchFamily="2" charset="2"/>
            </a:endParaRPr>
          </a:p>
          <a:p>
            <a:r>
              <a:rPr lang="en-US" dirty="0" err="1"/>
              <a:t>X’</a:t>
            </a:r>
            <a:r>
              <a:rPr lang="en-US" baseline="-25000" dirty="0" err="1"/>
              <a:t>inf</a:t>
            </a:r>
            <a:r>
              <a:rPr lang="en-US" dirty="0"/>
              <a:t> = -(</a:t>
            </a:r>
            <a:r>
              <a:rPr lang="en-US" dirty="0">
                <a:latin typeface="Symbol" pitchFamily="2" charset="2"/>
              </a:rPr>
              <a:t>a/b) </a:t>
            </a:r>
            <a:r>
              <a:rPr lang="en-US" dirty="0" err="1"/>
              <a:t>X</a:t>
            </a:r>
            <a:r>
              <a:rPr lang="en-US" baseline="-25000" dirty="0" err="1"/>
              <a:t>inf</a:t>
            </a:r>
            <a:r>
              <a:rPr lang="en-US" dirty="0">
                <a:latin typeface="Symbol" pitchFamily="2" charset="2"/>
              </a:rPr>
              <a:t>  </a:t>
            </a:r>
            <a:endParaRPr lang="en-US" dirty="0"/>
          </a:p>
          <a:p>
            <a:r>
              <a:rPr lang="en-US" dirty="0"/>
              <a:t>B</a:t>
            </a:r>
            <a:r>
              <a:rPr lang="en-US" baseline="-25000" dirty="0"/>
              <a:t>k</a:t>
            </a:r>
            <a:r>
              <a:rPr lang="en-US" dirty="0"/>
              <a:t> =284 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B957C4-266F-79AA-1A59-001AC7C0ED33}"/>
              </a:ext>
            </a:extLst>
          </p:cNvPr>
          <p:cNvSpPr txBox="1"/>
          <p:nvPr/>
        </p:nvSpPr>
        <p:spPr>
          <a:xfrm>
            <a:off x="1332797" y="3862601"/>
            <a:ext cx="1754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pitchFamily="2" charset="2"/>
              </a:rPr>
              <a:t>s</a:t>
            </a:r>
            <a:r>
              <a:rPr lang="en-US" baseline="-25000" dirty="0" err="1"/>
              <a:t>x</a:t>
            </a:r>
            <a:r>
              <a:rPr lang="en-US" dirty="0"/>
              <a:t> = 3mm</a:t>
            </a:r>
            <a:endParaRPr lang="en-US" dirty="0">
              <a:latin typeface="Symbol" pitchFamily="2" charset="2"/>
            </a:endParaRPr>
          </a:p>
          <a:p>
            <a:r>
              <a:rPr lang="en-US" dirty="0" err="1"/>
              <a:t>X’</a:t>
            </a:r>
            <a:r>
              <a:rPr lang="en-US" baseline="-25000" dirty="0" err="1"/>
              <a:t>inf</a:t>
            </a:r>
            <a:r>
              <a:rPr lang="en-US" dirty="0"/>
              <a:t> = -(</a:t>
            </a:r>
            <a:r>
              <a:rPr lang="en-US" dirty="0">
                <a:latin typeface="Symbol" pitchFamily="2" charset="2"/>
              </a:rPr>
              <a:t>a/b) </a:t>
            </a:r>
            <a:r>
              <a:rPr lang="en-US" dirty="0" err="1"/>
              <a:t>X</a:t>
            </a:r>
            <a:r>
              <a:rPr lang="en-US" baseline="-25000" dirty="0" err="1"/>
              <a:t>inf</a:t>
            </a:r>
            <a:r>
              <a:rPr lang="en-US" dirty="0">
                <a:latin typeface="Symbol" pitchFamily="2" charset="2"/>
              </a:rPr>
              <a:t>  </a:t>
            </a:r>
            <a:endParaRPr lang="en-US" dirty="0"/>
          </a:p>
          <a:p>
            <a:r>
              <a:rPr lang="en-US" dirty="0"/>
              <a:t>B</a:t>
            </a:r>
            <a:r>
              <a:rPr lang="en-US" baseline="-25000" dirty="0"/>
              <a:t>k</a:t>
            </a:r>
            <a:r>
              <a:rPr lang="en-US" dirty="0"/>
              <a:t> =204 G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41B831-D4B7-19C4-FE63-99036037D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0746" y="2944786"/>
            <a:ext cx="1226057" cy="3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9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72A79-06CA-16F1-7509-C6CA40BF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B0837-04F9-69BF-32F6-DA7BF865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9AF15-47C0-3B67-93C4-EE13692D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C8BEBF-6B37-8ADB-8B32-DCA486F8A524}"/>
              </a:ext>
            </a:extLst>
          </p:cNvPr>
          <p:cNvSpPr txBox="1"/>
          <p:nvPr/>
        </p:nvSpPr>
        <p:spPr>
          <a:xfrm>
            <a:off x="1471773" y="1068300"/>
            <a:ext cx="6681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Track particles with temporal distribution as per measured T0 through  the injection channel and into the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kicker field is 204 G or 284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Measured kicker pulse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density function of particles that survive at least 4 us,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ymbol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6E0DC-F958-944B-96EB-0C30F8BE7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49" y="2691563"/>
            <a:ext cx="1226057" cy="394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3153A1-BE56-D0A0-E4EA-9E8FDEC23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0" y="3303398"/>
            <a:ext cx="1314450" cy="3797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0A3204-AF28-E7D7-ECB9-E55664B844C9}"/>
              </a:ext>
            </a:extLst>
          </p:cNvPr>
          <p:cNvSpPr txBox="1"/>
          <p:nvPr/>
        </p:nvSpPr>
        <p:spPr>
          <a:xfrm>
            <a:off x="926592" y="343227"/>
            <a:ext cx="218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Particle tracking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0B459-8997-52CE-D647-D11D4EF8F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478" y="2918396"/>
            <a:ext cx="3975652" cy="287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4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hart, bubble chart&#10;&#10;Description automatically generated">
            <a:extLst>
              <a:ext uri="{FF2B5EF4-FFF2-40B4-BE49-F238E27FC236}">
                <a16:creationId xmlns:a16="http://schemas.microsoft.com/office/drawing/2014/main" id="{60A6799B-4E18-3D35-5117-E5B1FABC9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63" y="1100080"/>
            <a:ext cx="4572000" cy="27432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87E793-8CEE-79ED-9439-8FCE2415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42498-EF2F-475E-0116-F5FBB9B6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0E386-E966-4C64-5B5B-7CF1FB01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C85-E5DF-1A46-93FC-C39F83D4D7F9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9805E-50FC-493A-FEE8-BF839728476D}"/>
              </a:ext>
            </a:extLst>
          </p:cNvPr>
          <p:cNvSpPr txBox="1"/>
          <p:nvPr/>
        </p:nvSpPr>
        <p:spPr>
          <a:xfrm>
            <a:off x="300779" y="60500"/>
            <a:ext cx="11109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Track particles with temporal distribution as per measured T0 through  the injection channel and into the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kicker field is 204 G (Run 1), with measured kicker pulse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Offset and angle at inflector vs fractional momentum offset for particles that survive at least 4 us</a:t>
            </a:r>
          </a:p>
          <a:p>
            <a:r>
              <a:rPr lang="en-US" dirty="0">
                <a:latin typeface="Symbol" pitchFamily="2" charset="2"/>
              </a:rPr>
              <a:t>       </a:t>
            </a:r>
            <a:r>
              <a:rPr lang="en-US" dirty="0"/>
              <a:t>config_019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Symbol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ymbol" pitchFamily="2" charset="2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B17CB0-8607-E948-1E40-6B0F860A3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514" y="2471680"/>
            <a:ext cx="2030222" cy="5409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711EB3-13EA-B662-9A19-70F017D66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687" y="5065124"/>
            <a:ext cx="2085993" cy="5045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A0A9CA-1C3F-775E-9478-34FD5854C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985" y="1113748"/>
            <a:ext cx="4416364" cy="26498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E4BE8C-FEED-0875-63DF-D9F2A489D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167" y="3688358"/>
            <a:ext cx="4572000" cy="2743200"/>
          </a:xfrm>
          <a:prstGeom prst="rect">
            <a:avLst/>
          </a:prstGeom>
        </p:spPr>
      </p:pic>
      <p:pic>
        <p:nvPicPr>
          <p:cNvPr id="25" name="Picture 24" descr="Chart&#10;&#10;Description automatically generated">
            <a:extLst>
              <a:ext uri="{FF2B5EF4-FFF2-40B4-BE49-F238E27FC236}">
                <a16:creationId xmlns:a16="http://schemas.microsoft.com/office/drawing/2014/main" id="{AD9DE445-7929-5E9D-C365-71A2BB3434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767401"/>
            <a:ext cx="4572000" cy="2743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5619B9-06D2-47A0-61BB-8CCE6CF365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6771" y="1708341"/>
            <a:ext cx="1226057" cy="3944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BA301A5-55B4-8719-1659-B724A6158A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6771" y="4323485"/>
            <a:ext cx="1314450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94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33540</TotalTime>
  <Words>551</Words>
  <Application>Microsoft Macintosh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Office Theme</vt:lpstr>
      <vt:lpstr>Spin-Transverse Coordinate Correlation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L. Rubin</dc:creator>
  <cp:lastModifiedBy>David L. Rubin</cp:lastModifiedBy>
  <cp:revision>49</cp:revision>
  <dcterms:created xsi:type="dcterms:W3CDTF">2022-09-06T17:30:37Z</dcterms:created>
  <dcterms:modified xsi:type="dcterms:W3CDTF">2022-11-09T16:19:21Z</dcterms:modified>
</cp:coreProperties>
</file>